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51" r:id="rId1"/>
  </p:sldMasterIdLst>
  <p:notesMasterIdLst>
    <p:notesMasterId r:id="rId52"/>
  </p:notesMasterIdLst>
  <p:handoutMasterIdLst>
    <p:handoutMasterId r:id="rId53"/>
  </p:handoutMasterIdLst>
  <p:sldIdLst>
    <p:sldId id="273" r:id="rId2"/>
    <p:sldId id="437" r:id="rId3"/>
    <p:sldId id="445" r:id="rId4"/>
    <p:sldId id="274" r:id="rId5"/>
    <p:sldId id="258" r:id="rId6"/>
    <p:sldId id="406" r:id="rId7"/>
    <p:sldId id="261" r:id="rId8"/>
    <p:sldId id="262" r:id="rId9"/>
    <p:sldId id="263" r:id="rId10"/>
    <p:sldId id="267" r:id="rId11"/>
    <p:sldId id="269" r:id="rId12"/>
    <p:sldId id="275" r:id="rId13"/>
    <p:sldId id="276" r:id="rId14"/>
    <p:sldId id="277" r:id="rId15"/>
    <p:sldId id="278" r:id="rId16"/>
    <p:sldId id="279" r:id="rId17"/>
    <p:sldId id="396" r:id="rId18"/>
    <p:sldId id="283" r:id="rId19"/>
    <p:sldId id="284" r:id="rId20"/>
    <p:sldId id="442" r:id="rId21"/>
    <p:sldId id="288" r:id="rId22"/>
    <p:sldId id="443" r:id="rId23"/>
    <p:sldId id="444" r:id="rId24"/>
    <p:sldId id="398" r:id="rId25"/>
    <p:sldId id="341" r:id="rId26"/>
    <p:sldId id="446" r:id="rId27"/>
    <p:sldId id="343" r:id="rId28"/>
    <p:sldId id="353" r:id="rId29"/>
    <p:sldId id="409" r:id="rId30"/>
    <p:sldId id="397" r:id="rId31"/>
    <p:sldId id="438" r:id="rId32"/>
    <p:sldId id="439" r:id="rId33"/>
    <p:sldId id="403" r:id="rId34"/>
    <p:sldId id="404" r:id="rId35"/>
    <p:sldId id="324" r:id="rId36"/>
    <p:sldId id="304" r:id="rId37"/>
    <p:sldId id="447" r:id="rId38"/>
    <p:sldId id="448" r:id="rId39"/>
    <p:sldId id="412" r:id="rId40"/>
    <p:sldId id="414" r:id="rId41"/>
    <p:sldId id="325" r:id="rId42"/>
    <p:sldId id="423" r:id="rId43"/>
    <p:sldId id="421" r:id="rId44"/>
    <p:sldId id="422" r:id="rId45"/>
    <p:sldId id="429" r:id="rId46"/>
    <p:sldId id="435" r:id="rId47"/>
    <p:sldId id="424" r:id="rId48"/>
    <p:sldId id="322" r:id="rId49"/>
    <p:sldId id="323" r:id="rId50"/>
    <p:sldId id="449" r:id="rId51"/>
  </p:sldIdLst>
  <p:sldSz cx="9144000" cy="6858000" type="screen4x3"/>
  <p:notesSz cx="9144000" cy="6858000"/>
  <p:defaultTextStyle>
    <a:defPPr>
      <a:defRPr lang="en-US"/>
    </a:defPPr>
    <a:lvl1pPr algn="l" rtl="0" eaLnBrk="0" fontAlgn="base" hangingPunct="0">
      <a:spcBef>
        <a:spcPct val="0"/>
      </a:spcBef>
      <a:spcAft>
        <a:spcPct val="0"/>
      </a:spcAft>
      <a:defRPr sz="2400" kern="1200">
        <a:solidFill>
          <a:schemeClr val="tx1"/>
        </a:solidFill>
        <a:latin typeface="Times New Roman" charset="0"/>
        <a:ea typeface="ヒラギノ角ゴ Pro W3" charset="-128"/>
        <a:cs typeface="+mn-cs"/>
      </a:defRPr>
    </a:lvl1pPr>
    <a:lvl2pPr marL="457200" algn="l" rtl="0" eaLnBrk="0" fontAlgn="base" hangingPunct="0">
      <a:spcBef>
        <a:spcPct val="0"/>
      </a:spcBef>
      <a:spcAft>
        <a:spcPct val="0"/>
      </a:spcAft>
      <a:defRPr sz="2400" kern="1200">
        <a:solidFill>
          <a:schemeClr val="tx1"/>
        </a:solidFill>
        <a:latin typeface="Times New Roman" charset="0"/>
        <a:ea typeface="ヒラギノ角ゴ Pro W3" charset="-128"/>
        <a:cs typeface="+mn-cs"/>
      </a:defRPr>
    </a:lvl2pPr>
    <a:lvl3pPr marL="914400" algn="l" rtl="0" eaLnBrk="0" fontAlgn="base" hangingPunct="0">
      <a:spcBef>
        <a:spcPct val="0"/>
      </a:spcBef>
      <a:spcAft>
        <a:spcPct val="0"/>
      </a:spcAft>
      <a:defRPr sz="2400" kern="1200">
        <a:solidFill>
          <a:schemeClr val="tx1"/>
        </a:solidFill>
        <a:latin typeface="Times New Roman" charset="0"/>
        <a:ea typeface="ヒラギノ角ゴ Pro W3" charset="-128"/>
        <a:cs typeface="+mn-cs"/>
      </a:defRPr>
    </a:lvl3pPr>
    <a:lvl4pPr marL="1371600" algn="l" rtl="0" eaLnBrk="0" fontAlgn="base" hangingPunct="0">
      <a:spcBef>
        <a:spcPct val="0"/>
      </a:spcBef>
      <a:spcAft>
        <a:spcPct val="0"/>
      </a:spcAft>
      <a:defRPr sz="2400" kern="1200">
        <a:solidFill>
          <a:schemeClr val="tx1"/>
        </a:solidFill>
        <a:latin typeface="Times New Roman" charset="0"/>
        <a:ea typeface="ヒラギノ角ゴ Pro W3" charset="-128"/>
        <a:cs typeface="+mn-cs"/>
      </a:defRPr>
    </a:lvl4pPr>
    <a:lvl5pPr marL="1828800" algn="l" rtl="0" eaLnBrk="0" fontAlgn="base" hangingPunct="0">
      <a:spcBef>
        <a:spcPct val="0"/>
      </a:spcBef>
      <a:spcAft>
        <a:spcPct val="0"/>
      </a:spcAft>
      <a:defRPr sz="2400" kern="1200">
        <a:solidFill>
          <a:schemeClr val="tx1"/>
        </a:solidFill>
        <a:latin typeface="Times New Roman" charset="0"/>
        <a:ea typeface="ヒラギノ角ゴ Pro W3" charset="-128"/>
        <a:cs typeface="+mn-cs"/>
      </a:defRPr>
    </a:lvl5pPr>
    <a:lvl6pPr marL="2286000" algn="l" defTabSz="914400" rtl="0" eaLnBrk="1" latinLnBrk="0" hangingPunct="1">
      <a:defRPr sz="2400" kern="1200">
        <a:solidFill>
          <a:schemeClr val="tx1"/>
        </a:solidFill>
        <a:latin typeface="Times New Roman" charset="0"/>
        <a:ea typeface="ヒラギノ角ゴ Pro W3" charset="-128"/>
        <a:cs typeface="+mn-cs"/>
      </a:defRPr>
    </a:lvl6pPr>
    <a:lvl7pPr marL="2743200" algn="l" defTabSz="914400" rtl="0" eaLnBrk="1" latinLnBrk="0" hangingPunct="1">
      <a:defRPr sz="2400" kern="1200">
        <a:solidFill>
          <a:schemeClr val="tx1"/>
        </a:solidFill>
        <a:latin typeface="Times New Roman" charset="0"/>
        <a:ea typeface="ヒラギノ角ゴ Pro W3" charset="-128"/>
        <a:cs typeface="+mn-cs"/>
      </a:defRPr>
    </a:lvl7pPr>
    <a:lvl8pPr marL="3200400" algn="l" defTabSz="914400" rtl="0" eaLnBrk="1" latinLnBrk="0" hangingPunct="1">
      <a:defRPr sz="2400" kern="1200">
        <a:solidFill>
          <a:schemeClr val="tx1"/>
        </a:solidFill>
        <a:latin typeface="Times New Roman" charset="0"/>
        <a:ea typeface="ヒラギノ角ゴ Pro W3" charset="-128"/>
        <a:cs typeface="+mn-cs"/>
      </a:defRPr>
    </a:lvl8pPr>
    <a:lvl9pPr marL="3657600" algn="l" defTabSz="914400" rtl="0" eaLnBrk="1" latinLnBrk="0" hangingPunct="1">
      <a:defRPr sz="2400" kern="1200">
        <a:solidFill>
          <a:schemeClr val="tx1"/>
        </a:solidFill>
        <a:latin typeface="Times New Roman" charset="0"/>
        <a:ea typeface="ヒラギノ角ゴ Pro W3" charset="-128"/>
        <a:cs typeface="+mn-cs"/>
      </a:defRPr>
    </a:lvl9pPr>
  </p:defaultTextStyle>
  <p:extLst>
    <p:ext uri="{521415D9-36F7-43E2-AB2F-B90AF26B5E84}">
      <p14:sectionLst xmlns:p14="http://schemas.microsoft.com/office/powerpoint/2010/main">
        <p14:section name="Header Slide" id="{7C7D8304-EFAC-8644-84A3-97FDD6CF09BF}">
          <p14:sldIdLst>
            <p14:sldId id="273"/>
            <p14:sldId id="437"/>
            <p14:sldId id="445"/>
          </p14:sldIdLst>
        </p14:section>
        <p14:section name="Introduction" id="{01A699A8-0937-E84B-B226-870E16E811FD}">
          <p14:sldIdLst>
            <p14:sldId id="274"/>
            <p14:sldId id="258"/>
            <p14:sldId id="406"/>
            <p14:sldId id="261"/>
            <p14:sldId id="262"/>
            <p14:sldId id="263"/>
            <p14:sldId id="267"/>
            <p14:sldId id="269"/>
          </p14:sldIdLst>
        </p14:section>
        <p14:section name="Reverse Engineering" id="{0CD1BC87-9665-7B4B-B76A-09A64C1280B3}">
          <p14:sldIdLst>
            <p14:sldId id="275"/>
            <p14:sldId id="276"/>
            <p14:sldId id="277"/>
            <p14:sldId id="278"/>
            <p14:sldId id="279"/>
            <p14:sldId id="396"/>
          </p14:sldIdLst>
        </p14:section>
        <p14:section name="Software Visualisation" id="{B9E96944-7A15-0948-A10C-2FEFE809C98C}">
          <p14:sldIdLst>
            <p14:sldId id="283"/>
            <p14:sldId id="284"/>
            <p14:sldId id="442"/>
            <p14:sldId id="288"/>
            <p14:sldId id="443"/>
            <p14:sldId id="444"/>
            <p14:sldId id="398"/>
          </p14:sldIdLst>
        </p14:section>
        <p14:section name="Restructuring" id="{0D56E430-E5B3-484B-AE46-31ADACB1D677}">
          <p14:sldIdLst>
            <p14:sldId id="341"/>
            <p14:sldId id="446"/>
            <p14:sldId id="343"/>
            <p14:sldId id="353"/>
            <p14:sldId id="409"/>
          </p14:sldIdLst>
        </p14:section>
        <p14:section name="Dynamic Analysis" id="{48D949D7-E0A0-6F40-BA69-A69DD89370B2}">
          <p14:sldIdLst>
            <p14:sldId id="397"/>
            <p14:sldId id="438"/>
            <p14:sldId id="439"/>
            <p14:sldId id="403"/>
            <p14:sldId id="404"/>
          </p14:sldIdLst>
        </p14:section>
        <p14:section name="Software Integration" id="{F4B36C57-8295-8F49-9837-971C2810D80A}">
          <p14:sldIdLst>
            <p14:sldId id="324"/>
            <p14:sldId id="304"/>
            <p14:sldId id="447"/>
            <p14:sldId id="448"/>
            <p14:sldId id="412"/>
            <p14:sldId id="414"/>
            <p14:sldId id="325"/>
            <p14:sldId id="423"/>
            <p14:sldId id="421"/>
            <p14:sldId id="422"/>
            <p14:sldId id="429"/>
            <p14:sldId id="435"/>
            <p14:sldId id="424"/>
          </p14:sldIdLst>
        </p14:section>
        <p14:section name="Conclusion" id="{73DB95C2-B10A-654D-98D8-7379B54E99A8}">
          <p14:sldIdLst>
            <p14:sldId id="322"/>
            <p14:sldId id="323"/>
            <p14:sldId id="449"/>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160">
          <p15:clr>
            <a:srgbClr val="A4A3A4"/>
          </p15:clr>
        </p15:guide>
        <p15:guide id="2" pos="288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000000"/>
    <a:srgbClr val="0000CC"/>
    <a:srgbClr val="7F010D"/>
    <a:srgbClr val="1E067F"/>
    <a:srgbClr val="FE05FF"/>
    <a:srgbClr val="FF0001"/>
    <a:srgbClr val="FFEB05"/>
    <a:srgbClr val="FFFD80"/>
    <a:srgbClr val="EFEF52"/>
    <a:srgbClr val="00540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4494"/>
    <p:restoredTop sz="77196"/>
  </p:normalViewPr>
  <p:slideViewPr>
    <p:cSldViewPr>
      <p:cViewPr varScale="1">
        <p:scale>
          <a:sx n="103" d="100"/>
          <a:sy n="103" d="100"/>
        </p:scale>
        <p:origin x="200" y="16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p:cViewPr>
        <p:scale>
          <a:sx n="100" d="100"/>
          <a:sy n="100" d="100"/>
        </p:scale>
        <p:origin x="-2336" y="-96"/>
      </p:cViewPr>
      <p:guideLst>
        <p:guide orient="horz" pos="2160"/>
        <p:guide pos="288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handoutMaster" Target="handoutMasters/handoutMaster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hdr" sz="quarter"/>
          </p:nvPr>
        </p:nvSpPr>
        <p:spPr bwMode="auto">
          <a:xfrm>
            <a:off x="0" y="0"/>
            <a:ext cx="3962400" cy="3429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Times New Roman" charset="0"/>
                <a:ea typeface="+mn-ea"/>
              </a:defRPr>
            </a:lvl1pPr>
          </a:lstStyle>
          <a:p>
            <a:pPr>
              <a:defRPr/>
            </a:pPr>
            <a:endParaRPr lang="en-US"/>
          </a:p>
        </p:txBody>
      </p:sp>
      <p:sp>
        <p:nvSpPr>
          <p:cNvPr id="8195" name="Rectangle 3"/>
          <p:cNvSpPr>
            <a:spLocks noGrp="1" noChangeArrowheads="1"/>
          </p:cNvSpPr>
          <p:nvPr>
            <p:ph type="dt" sz="quarter" idx="1"/>
          </p:nvPr>
        </p:nvSpPr>
        <p:spPr bwMode="auto">
          <a:xfrm>
            <a:off x="5181600" y="0"/>
            <a:ext cx="3962400" cy="3429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Times New Roman" charset="0"/>
                <a:ea typeface="+mn-ea"/>
              </a:defRPr>
            </a:lvl1pPr>
          </a:lstStyle>
          <a:p>
            <a:pPr>
              <a:defRPr/>
            </a:pPr>
            <a:endParaRPr lang="en-US"/>
          </a:p>
        </p:txBody>
      </p:sp>
      <p:sp>
        <p:nvSpPr>
          <p:cNvPr id="8196" name="Rectangle 4"/>
          <p:cNvSpPr>
            <a:spLocks noGrp="1" noChangeArrowheads="1"/>
          </p:cNvSpPr>
          <p:nvPr>
            <p:ph type="ftr" sz="quarter" idx="2"/>
          </p:nvPr>
        </p:nvSpPr>
        <p:spPr bwMode="auto">
          <a:xfrm>
            <a:off x="0" y="6515100"/>
            <a:ext cx="3962400" cy="3429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Times New Roman" charset="0"/>
                <a:ea typeface="+mn-ea"/>
              </a:defRPr>
            </a:lvl1pPr>
          </a:lstStyle>
          <a:p>
            <a:pPr>
              <a:defRPr/>
            </a:pPr>
            <a:endParaRPr lang="en-US"/>
          </a:p>
        </p:txBody>
      </p:sp>
      <p:sp>
        <p:nvSpPr>
          <p:cNvPr id="8197" name="Rectangle 5"/>
          <p:cNvSpPr>
            <a:spLocks noGrp="1" noChangeArrowheads="1"/>
          </p:cNvSpPr>
          <p:nvPr>
            <p:ph type="sldNum" sz="quarter" idx="3"/>
          </p:nvPr>
        </p:nvSpPr>
        <p:spPr bwMode="auto">
          <a:xfrm>
            <a:off x="5181600" y="6515100"/>
            <a:ext cx="3962400" cy="3429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smtClean="0"/>
            </a:lvl1pPr>
          </a:lstStyle>
          <a:p>
            <a:pPr>
              <a:defRPr/>
            </a:pPr>
            <a:fld id="{ADDEC9B2-15CE-3C47-8320-0B082A454E51}" type="slidenum">
              <a:rPr lang="en-US" altLang="x-none"/>
              <a:pPr>
                <a:defRPr/>
              </a:pPr>
              <a:t>‹#›</a:t>
            </a:fld>
            <a:endParaRPr lang="en-US" altLang="x-none"/>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42" name="Rectangle 2"/>
          <p:cNvSpPr>
            <a:spLocks noGrp="1" noChangeArrowheads="1"/>
          </p:cNvSpPr>
          <p:nvPr>
            <p:ph type="hdr" sz="quarter"/>
          </p:nvPr>
        </p:nvSpPr>
        <p:spPr bwMode="auto">
          <a:xfrm>
            <a:off x="0" y="0"/>
            <a:ext cx="3962400" cy="3429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Times New Roman" charset="0"/>
                <a:ea typeface="+mn-ea"/>
              </a:defRPr>
            </a:lvl1pPr>
          </a:lstStyle>
          <a:p>
            <a:pPr>
              <a:defRPr/>
            </a:pPr>
            <a:endParaRPr lang="en-US"/>
          </a:p>
        </p:txBody>
      </p:sp>
      <p:sp>
        <p:nvSpPr>
          <p:cNvPr id="10243" name="Rectangle 3"/>
          <p:cNvSpPr>
            <a:spLocks noGrp="1" noChangeArrowheads="1"/>
          </p:cNvSpPr>
          <p:nvPr>
            <p:ph type="dt" idx="1"/>
          </p:nvPr>
        </p:nvSpPr>
        <p:spPr bwMode="auto">
          <a:xfrm>
            <a:off x="5181600" y="0"/>
            <a:ext cx="3962400" cy="3429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Times New Roman" charset="0"/>
                <a:ea typeface="+mn-ea"/>
              </a:defRPr>
            </a:lvl1pPr>
          </a:lstStyle>
          <a:p>
            <a:pPr>
              <a:defRPr/>
            </a:pPr>
            <a:endParaRPr lang="en-US"/>
          </a:p>
        </p:txBody>
      </p:sp>
      <p:sp>
        <p:nvSpPr>
          <p:cNvPr id="14340" name="Rectangle 4"/>
          <p:cNvSpPr>
            <a:spLocks noGrp="1" noRot="1" noChangeAspect="1" noChangeArrowheads="1" noTextEdit="1"/>
          </p:cNvSpPr>
          <p:nvPr>
            <p:ph type="sldImg" idx="2"/>
          </p:nvPr>
        </p:nvSpPr>
        <p:spPr bwMode="auto">
          <a:xfrm>
            <a:off x="2857500" y="400050"/>
            <a:ext cx="3429000" cy="25717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0245" name="Rectangle 5"/>
          <p:cNvSpPr>
            <a:spLocks noGrp="1" noChangeArrowheads="1"/>
          </p:cNvSpPr>
          <p:nvPr>
            <p:ph type="body" sz="quarter" idx="3"/>
          </p:nvPr>
        </p:nvSpPr>
        <p:spPr bwMode="auto">
          <a:xfrm>
            <a:off x="508000" y="3086100"/>
            <a:ext cx="8229600" cy="33718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246" name="Rectangle 6"/>
          <p:cNvSpPr>
            <a:spLocks noGrp="1" noChangeArrowheads="1"/>
          </p:cNvSpPr>
          <p:nvPr>
            <p:ph type="ftr" sz="quarter" idx="4"/>
          </p:nvPr>
        </p:nvSpPr>
        <p:spPr bwMode="auto">
          <a:xfrm>
            <a:off x="0" y="6515100"/>
            <a:ext cx="3962400" cy="3429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Times New Roman" charset="0"/>
                <a:ea typeface="+mn-ea"/>
              </a:defRPr>
            </a:lvl1pPr>
          </a:lstStyle>
          <a:p>
            <a:pPr>
              <a:defRPr/>
            </a:pPr>
            <a:endParaRPr lang="en-US"/>
          </a:p>
        </p:txBody>
      </p:sp>
      <p:sp>
        <p:nvSpPr>
          <p:cNvPr id="10247" name="Rectangle 7"/>
          <p:cNvSpPr>
            <a:spLocks noGrp="1" noChangeArrowheads="1"/>
          </p:cNvSpPr>
          <p:nvPr>
            <p:ph type="sldNum" sz="quarter" idx="5"/>
          </p:nvPr>
        </p:nvSpPr>
        <p:spPr bwMode="auto">
          <a:xfrm>
            <a:off x="5181600" y="6515100"/>
            <a:ext cx="3962400" cy="3429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smtClean="0"/>
            </a:lvl1pPr>
          </a:lstStyle>
          <a:p>
            <a:pPr>
              <a:defRPr/>
            </a:pPr>
            <a:fld id="{8542BA65-FEF6-3E42-934F-5F82C26ADF06}" type="slidenum">
              <a:rPr lang="en-US" altLang="x-none"/>
              <a:pPr>
                <a:defRPr/>
              </a:pPr>
              <a:t>‹#›</a:t>
            </a:fld>
            <a:endParaRPr lang="en-US" altLang="x-none"/>
          </a:p>
        </p:txBody>
      </p:sp>
    </p:spTree>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Times New Roman" charset="0"/>
        <a:ea typeface="ＭＳ Ｐゴシック" charset="-128"/>
        <a:cs typeface="ＭＳ Ｐゴシック" charset="-128"/>
      </a:defRPr>
    </a:lvl1pPr>
    <a:lvl2pPr marL="457200" algn="l" rtl="0" eaLnBrk="0" fontAlgn="base" hangingPunct="0">
      <a:spcBef>
        <a:spcPct val="30000"/>
      </a:spcBef>
      <a:spcAft>
        <a:spcPct val="0"/>
      </a:spcAft>
      <a:defRPr sz="1200" kern="1200">
        <a:solidFill>
          <a:schemeClr val="tx1"/>
        </a:solidFill>
        <a:latin typeface="Times New Roman" charset="0"/>
        <a:ea typeface="ＭＳ Ｐゴシック" charset="-128"/>
        <a:cs typeface="+mn-cs"/>
      </a:defRPr>
    </a:lvl2pPr>
    <a:lvl3pPr marL="914400" algn="l" rtl="0" eaLnBrk="0" fontAlgn="base" hangingPunct="0">
      <a:spcBef>
        <a:spcPct val="30000"/>
      </a:spcBef>
      <a:spcAft>
        <a:spcPct val="0"/>
      </a:spcAft>
      <a:defRPr sz="1200" kern="1200">
        <a:solidFill>
          <a:schemeClr val="tx1"/>
        </a:solidFill>
        <a:latin typeface="Times New Roman" charset="0"/>
        <a:ea typeface="ヒラギノ角ゴ Pro W3" pitchFamily="-111" charset="-128"/>
        <a:cs typeface="ヒラギノ角ゴ Pro W3" charset="-128"/>
      </a:defRPr>
    </a:lvl3pPr>
    <a:lvl4pPr marL="1371600" algn="l" rtl="0" eaLnBrk="0" fontAlgn="base" hangingPunct="0">
      <a:spcBef>
        <a:spcPct val="30000"/>
      </a:spcBef>
      <a:spcAft>
        <a:spcPct val="0"/>
      </a:spcAft>
      <a:defRPr sz="1200" kern="1200">
        <a:solidFill>
          <a:schemeClr val="tx1"/>
        </a:solidFill>
        <a:latin typeface="Times New Roman" charset="0"/>
        <a:ea typeface="ヒラギノ角ゴ Pro W3" pitchFamily="-111" charset="-128"/>
        <a:cs typeface="+mn-cs"/>
      </a:defRPr>
    </a:lvl4pPr>
    <a:lvl5pPr marL="1828800" algn="l" rtl="0" eaLnBrk="0" fontAlgn="base" hangingPunct="0">
      <a:spcBef>
        <a:spcPct val="30000"/>
      </a:spcBef>
      <a:spcAft>
        <a:spcPct val="0"/>
      </a:spcAft>
      <a:defRPr sz="1200" kern="1200">
        <a:solidFill>
          <a:schemeClr val="tx1"/>
        </a:solidFill>
        <a:latin typeface="Times New Roman" charset="0"/>
        <a:ea typeface="ヒラギノ角ゴ Pro W3" pitchFamily="-111"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fld id="{02275A0A-47C7-A04E-9A7C-B94CB01E39C5}" type="slidenum">
              <a:rPr lang="en-US" altLang="x-none" sz="1200"/>
              <a:pPr/>
              <a:t>1</a:t>
            </a:fld>
            <a:endParaRPr lang="en-US" altLang="x-none" sz="1200"/>
          </a:p>
        </p:txBody>
      </p:sp>
      <p:sp>
        <p:nvSpPr>
          <p:cNvPr id="17410" name="Rectangle 2"/>
          <p:cNvSpPr>
            <a:spLocks noGrp="1" noRot="1" noChangeAspect="1" noChangeArrowheads="1" noTextEdit="1"/>
          </p:cNvSpPr>
          <p:nvPr>
            <p:ph type="sldImg"/>
          </p:nvPr>
        </p:nvSpPr>
        <p:spPr>
          <a:solidFill>
            <a:srgbClr val="FFFFFF"/>
          </a:solidFill>
          <a:ln/>
        </p:spPr>
      </p:sp>
      <p:sp>
        <p:nvSpPr>
          <p:cNvPr id="17411" name="Rectangle 3"/>
          <p:cNvSpPr>
            <a:spLocks noGrp="1" noChangeArrowheads="1"/>
          </p:cNvSpPr>
          <p:nvPr>
            <p:ph type="body" idx="1"/>
          </p:nvPr>
        </p:nvSpPr>
        <p:spPr>
          <a:solidFill>
            <a:srgbClr val="FFFFFF"/>
          </a:solidFill>
          <a:ln>
            <a:solidFill>
              <a:srgbClr val="000000"/>
            </a:solidFill>
          </a:ln>
        </p:spPr>
        <p:txBody>
          <a:bodyPr/>
          <a:lstStyle/>
          <a:p>
            <a:r>
              <a:rPr lang="en-GB" altLang="x-none" dirty="0"/>
              <a:t>PUT SLIDE ON while people are entering the room</a:t>
            </a:r>
          </a:p>
          <a:p>
            <a:r>
              <a:rPr lang="en-GB" altLang="x-none" dirty="0"/>
              <a:t>INTRODUCE MYSELF</a:t>
            </a:r>
          </a:p>
          <a:p>
            <a:pPr lvl="1"/>
            <a:r>
              <a:rPr lang="en-GB" altLang="x-none" dirty="0"/>
              <a:t>…</a:t>
            </a:r>
          </a:p>
          <a:p>
            <a:r>
              <a:rPr lang="en-GB" altLang="x-none" dirty="0"/>
              <a:t>INTRODUCE co-authors</a:t>
            </a:r>
          </a:p>
          <a:p>
            <a:pPr lvl="1"/>
            <a:r>
              <a:rPr lang="en-GB" altLang="x-none" dirty="0"/>
              <a:t>…</a:t>
            </a:r>
          </a:p>
          <a:p>
            <a:r>
              <a:rPr lang="en-GB" altLang="x-none" dirty="0"/>
              <a:t>INTRODUCE YOURSELVES</a:t>
            </a:r>
          </a:p>
          <a:p>
            <a:pPr lvl="1"/>
            <a:r>
              <a:rPr lang="en-GB" altLang="x-none" dirty="0"/>
              <a:t>How many people have reengineered an OO System ?</a:t>
            </a:r>
            <a:br>
              <a:rPr lang="en-GB" altLang="x-none" dirty="0"/>
            </a:br>
            <a:r>
              <a:rPr lang="en-GB" altLang="x-none" dirty="0"/>
              <a:t>A non OO system migrated to an old one?</a:t>
            </a:r>
            <a:br>
              <a:rPr lang="en-GB" altLang="x-none" dirty="0"/>
            </a:br>
            <a:r>
              <a:rPr lang="en-GB" altLang="x-none" dirty="0"/>
              <a:t>How many of you expect to reengineer in the near future?</a:t>
            </a:r>
            <a:br>
              <a:rPr lang="en-GB" altLang="x-none" dirty="0"/>
            </a:br>
            <a:r>
              <a:rPr lang="en-GB" altLang="x-none" dirty="0"/>
              <a:t>How large was it? 100KLOC – 500KLOC – 1MLOC</a:t>
            </a:r>
          </a:p>
          <a:p>
            <a:pPr lvl="1"/>
            <a:r>
              <a:rPr lang="en-GB" altLang="x-none" dirty="0"/>
              <a:t>How many have experience with C - C++ - Java - Smalltalk</a:t>
            </a:r>
            <a:br>
              <a:rPr lang="en-GB" altLang="x-none" dirty="0"/>
            </a:br>
            <a:r>
              <a:rPr lang="en-GB" altLang="x-none" dirty="0"/>
              <a:t>---&gt; NO PROGRAMMING EXPERIENCE?</a:t>
            </a:r>
          </a:p>
          <a:p>
            <a:pPr lvl="1"/>
            <a:r>
              <a:rPr lang="en-GB" altLang="x-none" dirty="0"/>
              <a:t>How many people understand UML class diagrams</a:t>
            </a:r>
            <a:br>
              <a:rPr lang="en-GB" altLang="x-none" dirty="0"/>
            </a:br>
            <a:r>
              <a:rPr lang="en-GB" altLang="x-none" dirty="0"/>
              <a:t>--&gt; DO NOT UNDERSTAND UML</a:t>
            </a:r>
          </a:p>
          <a:p>
            <a:pPr lvl="1"/>
            <a:r>
              <a:rPr lang="en-GB" altLang="x-none" dirty="0"/>
              <a:t>How many people know REFACTORING? Who knows what EXTRACT METHOD is? (Can you explain that to me ?)</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fld id="{B9C64267-E0F0-1147-9920-C1952565F609}" type="slidenum">
              <a:rPr lang="en-US" altLang="x-none" sz="1200"/>
              <a:pPr/>
              <a:t>11</a:t>
            </a:fld>
            <a:endParaRPr lang="en-US" altLang="x-none" sz="1200"/>
          </a:p>
        </p:txBody>
      </p:sp>
      <p:sp>
        <p:nvSpPr>
          <p:cNvPr id="46082" name="Rectangle 4"/>
          <p:cNvSpPr>
            <a:spLocks noGrp="1" noRot="1" noChangeAspect="1" noChangeArrowheads="1" noTextEdit="1"/>
          </p:cNvSpPr>
          <p:nvPr>
            <p:ph type="sldImg"/>
          </p:nvPr>
        </p:nvSpPr>
        <p:spPr>
          <a:ln/>
        </p:spPr>
      </p:sp>
      <p:sp>
        <p:nvSpPr>
          <p:cNvPr id="46083"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GB" dirty="0"/>
              <a:t>The patterns in this book are organized according to the reengineering lifecycle presented earlier. </a:t>
            </a:r>
          </a:p>
          <a:p>
            <a:r>
              <a:rPr lang="en-GB" dirty="0"/>
              <a:t>The figure is an overview of how the chapters in this book are represented as clusters of patterns along the lifecycle. The diagram suggests that the patterns may be applied in sequence. </a:t>
            </a:r>
          </a:p>
          <a:p>
            <a:r>
              <a:rPr lang="en-GB" dirty="0"/>
              <a:t>Though this may well be the case, in practice you are more likely to iterate between reverse engineering and reengineering tasks.</a:t>
            </a:r>
          </a:p>
          <a:p>
            <a:r>
              <a:rPr lang="en-GB" dirty="0"/>
              <a:t>It may be a useful way to keep track of the different software engineering activities and their relationships, even though we know that they are not carried out sequentially but iteratively.</a:t>
            </a:r>
          </a:p>
          <a:p>
            <a:endParaRPr lang="en-GB" altLang="x-none" dirty="0"/>
          </a:p>
          <a:p>
            <a:r>
              <a:rPr lang="en-US" altLang="x-none" dirty="0"/>
              <a:t>1. For example, </a:t>
            </a:r>
            <a:r>
              <a:rPr lang="en-GB" dirty="0"/>
              <a:t>Setting Direction contains several patterns to help you determine where to focus your reengineering efforts and make sure you stay on track.</a:t>
            </a:r>
          </a:p>
          <a:p>
            <a:r>
              <a:rPr lang="en-GB" dirty="0"/>
              <a:t>2. First Contact: consists of a set of patterns that may be useful when you encounter a legacy system for the first time. </a:t>
            </a:r>
          </a:p>
          <a:p>
            <a:r>
              <a:rPr lang="en-GB" altLang="x-none" dirty="0"/>
              <a:t>3. </a:t>
            </a:r>
            <a:r>
              <a:rPr lang="en-GB" dirty="0"/>
              <a:t>Initial Understanding helps you to develop a first simple model of a legacy system, mainly in the form of class diagrams. </a:t>
            </a:r>
          </a:p>
          <a:p>
            <a:r>
              <a:rPr lang="en-GB" dirty="0"/>
              <a:t>4. Detailed Model Capture helps you to develop a more detailed model of a particular component of the system.</a:t>
            </a:r>
            <a:endParaRPr lang="en-US" altLang="x-none"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fld id="{0AD3FC84-6924-0847-AE02-F4F0E5AE8C9A}" type="slidenum">
              <a:rPr lang="en-US" altLang="x-none" sz="1200"/>
              <a:pPr/>
              <a:t>12</a:t>
            </a:fld>
            <a:endParaRPr lang="en-US" altLang="x-none" sz="1200"/>
          </a:p>
        </p:txBody>
      </p:sp>
      <p:sp>
        <p:nvSpPr>
          <p:cNvPr id="48130" name="AutoShape 2"/>
          <p:cNvSpPr>
            <a:spLocks noGrp="1" noRot="1" noChangeAspect="1" noChangeArrowheads="1" noTextEdit="1"/>
          </p:cNvSpPr>
          <p:nvPr>
            <p:ph type="sldImg"/>
          </p:nvPr>
        </p:nvSpPr>
        <p:spPr>
          <a:ln/>
        </p:spPr>
      </p:sp>
      <p:sp>
        <p:nvSpPr>
          <p:cNvPr id="48131" name="Rectangle 3"/>
          <p:cNvSpPr>
            <a:spLocks noGrp="1" noChangeArrowheads="1"/>
          </p:cNvSpPr>
          <p:nvPr>
            <p:ph type="body" idx="1"/>
          </p:nvPr>
        </p:nvSpPr>
        <p:spPr>
          <a:solidFill>
            <a:srgbClr val="FFFFFF"/>
          </a:solidFill>
          <a:ln>
            <a:solidFill>
              <a:srgbClr val="000000"/>
            </a:solidFill>
          </a:ln>
        </p:spPr>
        <p:txBody>
          <a:bodyPr/>
          <a:lstStyle/>
          <a:p>
            <a:endParaRPr lang="nl-NL" altLang="x-none"/>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fld id="{AAEAAFEF-34B3-C14B-B859-C804FB7E4C11}" type="slidenum">
              <a:rPr lang="en-US" altLang="x-none" sz="1200"/>
              <a:pPr/>
              <a:t>13</a:t>
            </a:fld>
            <a:endParaRPr lang="en-US" altLang="x-none" sz="1200"/>
          </a:p>
        </p:txBody>
      </p:sp>
      <p:sp>
        <p:nvSpPr>
          <p:cNvPr id="50178" name="AutoShape 2"/>
          <p:cNvSpPr>
            <a:spLocks noGrp="1" noRot="1" noChangeAspect="1" noChangeArrowheads="1" noTextEdit="1"/>
          </p:cNvSpPr>
          <p:nvPr>
            <p:ph type="sldImg"/>
          </p:nvPr>
        </p:nvSpPr>
        <p:spPr>
          <a:ln/>
        </p:spPr>
      </p:sp>
      <p:sp>
        <p:nvSpPr>
          <p:cNvPr id="50179" name="Rectangle 3"/>
          <p:cNvSpPr>
            <a:spLocks noGrp="1" noChangeArrowheads="1"/>
          </p:cNvSpPr>
          <p:nvPr>
            <p:ph type="body" idx="1"/>
          </p:nvPr>
        </p:nvSpPr>
        <p:spPr>
          <a:solidFill>
            <a:srgbClr val="FFFFFF"/>
          </a:solidFill>
          <a:ln>
            <a:solidFill>
              <a:srgbClr val="000000"/>
            </a:solidFill>
          </a:ln>
        </p:spPr>
        <p:txBody>
          <a:bodyPr/>
          <a:lstStyle/>
          <a:p>
            <a:endParaRPr lang="nl-NL" altLang="x-none"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fld id="{3E8F9C91-20B9-3C49-8E9E-5F3A3609D9D0}" type="slidenum">
              <a:rPr lang="en-US" altLang="x-none" sz="1200"/>
              <a:pPr/>
              <a:t>14</a:t>
            </a:fld>
            <a:endParaRPr lang="en-US" altLang="x-none" sz="1200"/>
          </a:p>
        </p:txBody>
      </p:sp>
      <p:sp>
        <p:nvSpPr>
          <p:cNvPr id="52226" name="AutoShape 2"/>
          <p:cNvSpPr>
            <a:spLocks noGrp="1" noRot="1" noChangeAspect="1" noChangeArrowheads="1" noTextEdit="1"/>
          </p:cNvSpPr>
          <p:nvPr>
            <p:ph type="sldImg"/>
          </p:nvPr>
        </p:nvSpPr>
        <p:spPr>
          <a:ln/>
        </p:spPr>
      </p:sp>
      <p:sp>
        <p:nvSpPr>
          <p:cNvPr id="52227" name="Rectangle 3"/>
          <p:cNvSpPr>
            <a:spLocks noGrp="1" noChangeArrowheads="1"/>
          </p:cNvSpPr>
          <p:nvPr>
            <p:ph type="body" idx="1"/>
          </p:nvPr>
        </p:nvSpPr>
        <p:spPr>
          <a:solidFill>
            <a:srgbClr val="FFFFFF"/>
          </a:solidFill>
          <a:ln>
            <a:solidFill>
              <a:srgbClr val="000000"/>
            </a:solidFill>
          </a:ln>
        </p:spPr>
        <p:txBody>
          <a:bodyPr/>
          <a:lstStyle/>
          <a:p>
            <a:endParaRPr lang="nl-NL" altLang="x-none"/>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fld id="{5234C797-A05B-6840-B2E8-3B70CE4B5C3F}" type="slidenum">
              <a:rPr lang="en-US" altLang="x-none" sz="1200"/>
              <a:pPr/>
              <a:t>15</a:t>
            </a:fld>
            <a:endParaRPr lang="en-US" altLang="x-none" sz="1200"/>
          </a:p>
        </p:txBody>
      </p:sp>
      <p:sp>
        <p:nvSpPr>
          <p:cNvPr id="54274" name="AutoShape 2"/>
          <p:cNvSpPr>
            <a:spLocks noGrp="1" noRot="1" noChangeAspect="1" noChangeArrowheads="1" noTextEdit="1"/>
          </p:cNvSpPr>
          <p:nvPr>
            <p:ph type="sldImg"/>
          </p:nvPr>
        </p:nvSpPr>
        <p:spPr>
          <a:ln/>
        </p:spPr>
      </p:sp>
      <p:sp>
        <p:nvSpPr>
          <p:cNvPr id="54275" name="Rectangle 3"/>
          <p:cNvSpPr>
            <a:spLocks noGrp="1" noChangeArrowheads="1"/>
          </p:cNvSpPr>
          <p:nvPr>
            <p:ph type="body" idx="1"/>
          </p:nvPr>
        </p:nvSpPr>
        <p:spPr>
          <a:solidFill>
            <a:srgbClr val="FFFFFF"/>
          </a:solidFill>
          <a:ln>
            <a:solidFill>
              <a:srgbClr val="000000"/>
            </a:solidFill>
          </a:ln>
        </p:spPr>
        <p:txBody>
          <a:bodyPr/>
          <a:lstStyle/>
          <a:p>
            <a:endParaRPr lang="nl-NL" altLang="x-none"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fld id="{8FF03AB6-7421-C944-B3EC-53EC62342E0C}" type="slidenum">
              <a:rPr lang="en-US" altLang="x-none" sz="1200"/>
              <a:pPr/>
              <a:t>16</a:t>
            </a:fld>
            <a:endParaRPr lang="en-US" altLang="x-none" sz="1200"/>
          </a:p>
        </p:txBody>
      </p:sp>
      <p:sp>
        <p:nvSpPr>
          <p:cNvPr id="58370" name="AutoShape 2"/>
          <p:cNvSpPr>
            <a:spLocks noGrp="1" noRot="1" noChangeAspect="1" noChangeArrowheads="1" noTextEdit="1"/>
          </p:cNvSpPr>
          <p:nvPr>
            <p:ph type="sldImg"/>
          </p:nvPr>
        </p:nvSpPr>
        <p:spPr>
          <a:ln/>
        </p:spPr>
      </p:sp>
      <p:sp>
        <p:nvSpPr>
          <p:cNvPr id="58371" name="Rectangle 3"/>
          <p:cNvSpPr>
            <a:spLocks noGrp="1" noChangeArrowheads="1"/>
          </p:cNvSpPr>
          <p:nvPr>
            <p:ph type="body" idx="1"/>
          </p:nvPr>
        </p:nvSpPr>
        <p:spPr>
          <a:solidFill>
            <a:srgbClr val="FFFFFF"/>
          </a:solidFill>
          <a:ln>
            <a:solidFill>
              <a:srgbClr val="000000"/>
            </a:solidFill>
          </a:ln>
        </p:spPr>
        <p:txBody>
          <a:bodyPr/>
          <a:lstStyle/>
          <a:p>
            <a:endParaRPr lang="nl-NL" altLang="x-none"/>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fld id="{A378D023-77A2-644D-8E07-5B9E02F933B0}" type="slidenum">
              <a:rPr lang="en-US" altLang="x-none" sz="1200"/>
              <a:pPr/>
              <a:t>17</a:t>
            </a:fld>
            <a:endParaRPr lang="en-US" altLang="x-none" sz="1200"/>
          </a:p>
        </p:txBody>
      </p:sp>
      <p:sp>
        <p:nvSpPr>
          <p:cNvPr id="60418" name="AutoShape 2"/>
          <p:cNvSpPr>
            <a:spLocks noGrp="1" noRot="1" noChangeAspect="1" noChangeArrowheads="1" noTextEdit="1"/>
          </p:cNvSpPr>
          <p:nvPr>
            <p:ph type="sldImg"/>
          </p:nvPr>
        </p:nvSpPr>
        <p:spPr>
          <a:ln/>
        </p:spPr>
      </p:sp>
      <p:sp>
        <p:nvSpPr>
          <p:cNvPr id="60419" name="Rectangle 3"/>
          <p:cNvSpPr>
            <a:spLocks noGrp="1" noChangeArrowheads="1"/>
          </p:cNvSpPr>
          <p:nvPr>
            <p:ph type="body" idx="1"/>
          </p:nvPr>
        </p:nvSpPr>
        <p:spPr>
          <a:solidFill>
            <a:srgbClr val="FFFFFF"/>
          </a:solidFill>
          <a:ln>
            <a:solidFill>
              <a:srgbClr val="000000"/>
            </a:solidFill>
          </a:ln>
        </p:spPr>
        <p:txBody>
          <a:bodyPr/>
          <a:lstStyle/>
          <a:p>
            <a:endParaRPr lang="nl-NL" altLang="x-none" dirty="0"/>
          </a:p>
        </p:txBody>
      </p:sp>
    </p:spTree>
    <p:extLst>
      <p:ext uri="{BB962C8B-B14F-4D97-AF65-F5344CB8AC3E}">
        <p14:creationId xmlns:p14="http://schemas.microsoft.com/office/powerpoint/2010/main" val="7580922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fld id="{0931780F-FFA5-5F41-A482-CBC7C3E09A8B}" type="slidenum">
              <a:rPr lang="en-US" altLang="x-none" sz="1200"/>
              <a:pPr/>
              <a:t>18</a:t>
            </a:fld>
            <a:endParaRPr lang="en-US" altLang="x-none" sz="1200"/>
          </a:p>
        </p:txBody>
      </p:sp>
      <p:sp>
        <p:nvSpPr>
          <p:cNvPr id="74754" name="Rectangle 2"/>
          <p:cNvSpPr>
            <a:spLocks noGrp="1" noRot="1" noChangeAspect="1" noChangeArrowheads="1" noTextEdit="1"/>
          </p:cNvSpPr>
          <p:nvPr>
            <p:ph type="sldImg"/>
          </p:nvPr>
        </p:nvSpPr>
        <p:spPr>
          <a:ln/>
        </p:spPr>
      </p:sp>
      <p:sp>
        <p:nvSpPr>
          <p:cNvPr id="7475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nl-NL" altLang="x-none"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fld id="{57AA655F-E49E-4149-95AE-28931134C22B}" type="slidenum">
              <a:rPr lang="en-US" altLang="x-none" sz="1200"/>
              <a:pPr/>
              <a:t>19</a:t>
            </a:fld>
            <a:endParaRPr lang="en-US" altLang="x-none" sz="1200"/>
          </a:p>
        </p:txBody>
      </p:sp>
      <p:sp>
        <p:nvSpPr>
          <p:cNvPr id="76802" name="Rectangle 2"/>
          <p:cNvSpPr>
            <a:spLocks noGrp="1" noRot="1" noChangeAspect="1" noChangeArrowheads="1" noTextEdit="1"/>
          </p:cNvSpPr>
          <p:nvPr>
            <p:ph type="sldImg"/>
          </p:nvPr>
        </p:nvSpPr>
        <p:spPr>
          <a:ln/>
        </p:spPr>
      </p:sp>
      <p:sp>
        <p:nvSpPr>
          <p:cNvPr id="7680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r>
              <a:rPr lang="en-GB" dirty="0"/>
              <a:t>If tools lack support → you can’t apply them widely.</a:t>
            </a:r>
          </a:p>
          <a:p>
            <a:r>
              <a:rPr lang="en-GB" dirty="0"/>
              <a:t>If they don’t scale → they collapse on real-world systems.</a:t>
            </a:r>
          </a:p>
          <a:p>
            <a:r>
              <a:rPr lang="en-GB" dirty="0"/>
              <a:t>If they’re inefficient - fast → nobody uses them in iterative cycles.</a:t>
            </a:r>
          </a:p>
          <a:p>
            <a:endParaRPr lang="nl-NL" altLang="x-none"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fld id="{02F23912-AC0E-594C-9A91-8D65DB8EACA8}" type="slidenum">
              <a:rPr lang="en-US" altLang="x-none" sz="1200"/>
              <a:pPr/>
              <a:t>21</a:t>
            </a:fld>
            <a:endParaRPr lang="en-US" altLang="x-none" sz="1200"/>
          </a:p>
        </p:txBody>
      </p:sp>
      <p:sp>
        <p:nvSpPr>
          <p:cNvPr id="84994" name="Rectangle 2"/>
          <p:cNvSpPr>
            <a:spLocks noGrp="1" noRot="1" noChangeAspect="1" noChangeArrowheads="1" noTextEdit="1"/>
          </p:cNvSpPr>
          <p:nvPr>
            <p:ph type="sldImg"/>
          </p:nvPr>
        </p:nvSpPr>
        <p:spPr>
          <a:xfrm>
            <a:off x="2857500" y="514350"/>
            <a:ext cx="3429000" cy="2571750"/>
          </a:xfrm>
          <a:solidFill>
            <a:srgbClr val="FFFFFF"/>
          </a:solidFill>
          <a:ln/>
        </p:spPr>
      </p:sp>
      <p:sp>
        <p:nvSpPr>
          <p:cNvPr id="84995" name="Rectangle 3"/>
          <p:cNvSpPr>
            <a:spLocks noGrp="1" noChangeArrowheads="1"/>
          </p:cNvSpPr>
          <p:nvPr>
            <p:ph type="body" idx="1"/>
          </p:nvPr>
        </p:nvSpPr>
        <p:spPr>
          <a:xfrm>
            <a:off x="1219200" y="3257550"/>
            <a:ext cx="6705600" cy="3086100"/>
          </a:xfrm>
          <a:solidFill>
            <a:srgbClr val="FFFFFF"/>
          </a:solidFill>
          <a:ln>
            <a:solidFill>
              <a:srgbClr val="000000"/>
            </a:solidFill>
          </a:ln>
        </p:spPr>
        <p:txBody>
          <a:bodyPr/>
          <a:lstStyle/>
          <a:p>
            <a:r>
              <a:rPr lang="nl-NL" altLang="x-none" dirty="0"/>
              <a:t>First of </a:t>
            </a:r>
            <a:r>
              <a:rPr lang="nl-NL" altLang="x-none" dirty="0" err="1"/>
              <a:t>them</a:t>
            </a:r>
            <a:r>
              <a:rPr lang="nl-NL" altLang="x-none" dirty="0"/>
              <a:t> is </a:t>
            </a:r>
            <a:r>
              <a:rPr lang="nl-NL" altLang="x-none" dirty="0" err="1"/>
              <a:t>the</a:t>
            </a:r>
            <a:r>
              <a:rPr lang="nl-NL" altLang="x-none" dirty="0"/>
              <a:t> system </a:t>
            </a:r>
            <a:r>
              <a:rPr lang="nl-NL" altLang="x-none" dirty="0" err="1"/>
              <a:t>complexity</a:t>
            </a:r>
            <a:r>
              <a:rPr lang="nl-NL" altLang="x-none" dirty="0"/>
              <a:t> view</a:t>
            </a:r>
          </a:p>
          <a:p>
            <a:endParaRPr lang="nl-NL" altLang="x-none" dirty="0"/>
          </a:p>
          <a:p>
            <a:r>
              <a:rPr lang="nl-NL" altLang="x-none" dirty="0" err="1"/>
              <a:t>There</a:t>
            </a:r>
            <a:r>
              <a:rPr lang="nl-NL" altLang="x-none" dirty="0"/>
              <a:t> are </a:t>
            </a:r>
            <a:r>
              <a:rPr lang="nl-NL" altLang="x-none" dirty="0" err="1"/>
              <a:t>some</a:t>
            </a:r>
            <a:r>
              <a:rPr lang="nl-NL" altLang="x-none" dirty="0"/>
              <a:t> red </a:t>
            </a:r>
            <a:r>
              <a:rPr lang="nl-NL" altLang="x-none" dirty="0" err="1"/>
              <a:t>flags</a:t>
            </a:r>
            <a:endParaRPr lang="nl-NL" altLang="x-none"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This is the first time I am teaching this course.</a:t>
            </a:r>
          </a:p>
          <a:p>
            <a:r>
              <a:rPr lang="en-BE" dirty="0"/>
              <a:t>What this means is that there will be some problems since it’s the first time</a:t>
            </a:r>
          </a:p>
          <a:p>
            <a:r>
              <a:rPr lang="en-BE" dirty="0"/>
              <a:t>But at the same time, it is a great opportunity for you to influence how this course is going to look like. Your influence is extremely valuable in terms of what we are talking about and how we are talking about it, also in the years to come.</a:t>
            </a:r>
          </a:p>
          <a:p>
            <a:r>
              <a:rPr lang="en-BE" dirty="0"/>
              <a:t>In case you have feedback, please do not wait until the end of the course; Kindy give me the feedback as we go on. If it means giving it to me privately/anonymously, I will be more than happy to receive feedback</a:t>
            </a:r>
          </a:p>
          <a:p>
            <a:endParaRPr lang="en-BE" dirty="0"/>
          </a:p>
          <a:p>
            <a:endParaRPr lang="en-BE" dirty="0"/>
          </a:p>
        </p:txBody>
      </p:sp>
      <p:sp>
        <p:nvSpPr>
          <p:cNvPr id="4" name="Slide Number Placeholder 3"/>
          <p:cNvSpPr>
            <a:spLocks noGrp="1"/>
          </p:cNvSpPr>
          <p:nvPr>
            <p:ph type="sldNum" sz="quarter" idx="5"/>
          </p:nvPr>
        </p:nvSpPr>
        <p:spPr/>
        <p:txBody>
          <a:bodyPr/>
          <a:lstStyle/>
          <a:p>
            <a:pPr>
              <a:defRPr/>
            </a:pPr>
            <a:fld id="{8542BA65-FEF6-3E42-934F-5F82C26ADF06}" type="slidenum">
              <a:rPr lang="en-US" altLang="x-none" smtClean="0"/>
              <a:pPr>
                <a:defRPr/>
              </a:pPr>
              <a:t>2</a:t>
            </a:fld>
            <a:endParaRPr lang="en-US" altLang="x-none"/>
          </a:p>
        </p:txBody>
      </p:sp>
    </p:spTree>
    <p:extLst>
      <p:ext uri="{BB962C8B-B14F-4D97-AF65-F5344CB8AC3E}">
        <p14:creationId xmlns:p14="http://schemas.microsoft.com/office/powerpoint/2010/main" val="33876736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Explanation of the blocks on the next slide</a:t>
            </a:r>
          </a:p>
        </p:txBody>
      </p:sp>
      <p:sp>
        <p:nvSpPr>
          <p:cNvPr id="4" name="Slide Number Placeholder 3"/>
          <p:cNvSpPr>
            <a:spLocks noGrp="1"/>
          </p:cNvSpPr>
          <p:nvPr>
            <p:ph type="sldNum" sz="quarter" idx="5"/>
          </p:nvPr>
        </p:nvSpPr>
        <p:spPr/>
        <p:txBody>
          <a:bodyPr/>
          <a:lstStyle/>
          <a:p>
            <a:pPr>
              <a:defRPr/>
            </a:pPr>
            <a:fld id="{8542BA65-FEF6-3E42-934F-5F82C26ADF06}" type="slidenum">
              <a:rPr lang="en-US" altLang="x-none" smtClean="0"/>
              <a:pPr>
                <a:defRPr/>
              </a:pPr>
              <a:t>22</a:t>
            </a:fld>
            <a:endParaRPr lang="en-US" altLang="x-none"/>
          </a:p>
        </p:txBody>
      </p:sp>
    </p:spTree>
    <p:extLst>
      <p:ext uri="{BB962C8B-B14F-4D97-AF65-F5344CB8AC3E}">
        <p14:creationId xmlns:p14="http://schemas.microsoft.com/office/powerpoint/2010/main" val="42141462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fld id="{42893FAC-FB7F-D64E-82B0-88299A4D16F1}" type="slidenum">
              <a:rPr lang="en-US" altLang="x-none" sz="1200"/>
              <a:pPr/>
              <a:t>25</a:t>
            </a:fld>
            <a:endParaRPr lang="en-US" altLang="x-none" sz="1200"/>
          </a:p>
        </p:txBody>
      </p:sp>
      <p:sp>
        <p:nvSpPr>
          <p:cNvPr id="107522" name="AutoShape 2"/>
          <p:cNvSpPr>
            <a:spLocks noGrp="1" noRot="1" noChangeAspect="1" noChangeArrowheads="1" noTextEdit="1"/>
          </p:cNvSpPr>
          <p:nvPr>
            <p:ph type="sldImg"/>
          </p:nvPr>
        </p:nvSpPr>
        <p:spPr>
          <a:ln/>
        </p:spPr>
      </p:sp>
      <p:sp>
        <p:nvSpPr>
          <p:cNvPr id="107523" name="Rectangle 3"/>
          <p:cNvSpPr>
            <a:spLocks noGrp="1" noChangeArrowheads="1"/>
          </p:cNvSpPr>
          <p:nvPr>
            <p:ph type="body" idx="1"/>
          </p:nvPr>
        </p:nvSpPr>
        <p:spPr>
          <a:solidFill>
            <a:srgbClr val="FFFFFF"/>
          </a:solidFill>
          <a:ln>
            <a:solidFill>
              <a:srgbClr val="000000"/>
            </a:solidFill>
          </a:ln>
        </p:spPr>
        <p:txBody>
          <a:bodyPr/>
          <a:lstStyle/>
          <a:p>
            <a:pPr marL="228600" indent="-228600">
              <a:buAutoNum type="arabicPeriod"/>
            </a:pPr>
            <a:r>
              <a:rPr lang="en-GB" altLang="x-none" dirty="0"/>
              <a:t>REFACTORING is a very common practice that helps developers to complete maintenance tasks (i.e., implement new features and fix bugs), and eliminate various design and code smells</a:t>
            </a:r>
          </a:p>
          <a:p>
            <a:pPr marL="228600" indent="-228600">
              <a:buAutoNum type="arabicPeriod"/>
            </a:pPr>
            <a:r>
              <a:rPr lang="en-GB" altLang="x-none" dirty="0"/>
              <a:t>Despite the benefits, in some contexts, refactoring is perceived as change noise, which makes more difficult the completion of various software evolution related tasks.</a:t>
            </a:r>
          </a:p>
          <a:p>
            <a:pPr marL="685800" lvl="1" indent="-228600">
              <a:buFont typeface="Arial" panose="020B0604020202020204" pitchFamily="34" charset="0"/>
              <a:buChar char="•"/>
            </a:pPr>
            <a:r>
              <a:rPr lang="en-GB" altLang="x-none" dirty="0"/>
              <a:t>For instance, refactoring operations can cause merge conflicts when merging development branches</a:t>
            </a:r>
          </a:p>
          <a:p>
            <a:pPr marL="685800" lvl="1" indent="-228600">
              <a:buFont typeface="Arial" panose="020B0604020202020204" pitchFamily="34" charset="0"/>
              <a:buChar char="•"/>
            </a:pPr>
            <a:r>
              <a:rPr lang="en-GB" altLang="x-none" dirty="0"/>
              <a:t>cause breaking changes to clients of libraries and frameworks</a:t>
            </a:r>
          </a:p>
          <a:p>
            <a:pPr marL="685800" lvl="1" indent="-228600">
              <a:buFont typeface="Arial" panose="020B0604020202020204" pitchFamily="34" charset="0"/>
              <a:buChar char="•"/>
            </a:pPr>
            <a:r>
              <a:rPr lang="en-GB" altLang="x-none" dirty="0"/>
              <a:t>cause unnecessary test executions for </a:t>
            </a:r>
            <a:r>
              <a:rPr lang="en-GB" altLang="x-none" dirty="0" err="1"/>
              <a:t>behavior</a:t>
            </a:r>
            <a:r>
              <a:rPr lang="en-GB" altLang="x-none" dirty="0"/>
              <a:t>-preserving changes</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FB6B51-5AB7-8A5D-E84D-C4F168165D22}"/>
            </a:ext>
          </a:extLst>
        </p:cNvPr>
        <p:cNvGrpSpPr/>
        <p:nvPr/>
      </p:nvGrpSpPr>
      <p:grpSpPr>
        <a:xfrm>
          <a:off x="0" y="0"/>
          <a:ext cx="0" cy="0"/>
          <a:chOff x="0" y="0"/>
          <a:chExt cx="0" cy="0"/>
        </a:xfrm>
      </p:grpSpPr>
      <p:sp>
        <p:nvSpPr>
          <p:cNvPr id="76801" name="Rectangle 7">
            <a:extLst>
              <a:ext uri="{FF2B5EF4-FFF2-40B4-BE49-F238E27FC236}">
                <a16:creationId xmlns:a16="http://schemas.microsoft.com/office/drawing/2014/main" id="{A6E83399-9D7D-C770-64E3-D496F75BCB2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fld id="{57AA655F-E49E-4149-95AE-28931134C22B}" type="slidenum">
              <a:rPr lang="en-US" altLang="x-none" sz="1200"/>
              <a:pPr/>
              <a:t>26</a:t>
            </a:fld>
            <a:endParaRPr lang="en-US" altLang="x-none" sz="1200"/>
          </a:p>
        </p:txBody>
      </p:sp>
      <p:sp>
        <p:nvSpPr>
          <p:cNvPr id="76802" name="Rectangle 2">
            <a:extLst>
              <a:ext uri="{FF2B5EF4-FFF2-40B4-BE49-F238E27FC236}">
                <a16:creationId xmlns:a16="http://schemas.microsoft.com/office/drawing/2014/main" id="{5722740B-73F2-03D9-B11A-B07325F6946F}"/>
              </a:ext>
            </a:extLst>
          </p:cNvPr>
          <p:cNvSpPr>
            <a:spLocks noGrp="1" noRot="1" noChangeAspect="1" noChangeArrowheads="1" noTextEdit="1"/>
          </p:cNvSpPr>
          <p:nvPr>
            <p:ph type="sldImg"/>
          </p:nvPr>
        </p:nvSpPr>
        <p:spPr>
          <a:ln/>
        </p:spPr>
      </p:sp>
      <p:sp>
        <p:nvSpPr>
          <p:cNvPr id="76803" name="Rectangle 3">
            <a:extLst>
              <a:ext uri="{FF2B5EF4-FFF2-40B4-BE49-F238E27FC236}">
                <a16:creationId xmlns:a16="http://schemas.microsoft.com/office/drawing/2014/main" id="{2883C0CD-838A-627D-ADBE-F06B1BCF00A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r>
              <a:rPr lang="en-GB" b="1" dirty="0"/>
              <a:t>Correctness</a:t>
            </a:r>
            <a:r>
              <a:rPr lang="en-GB" dirty="0"/>
              <a:t> – ensuring that fixes and restructurings do not break existing functionality.</a:t>
            </a:r>
          </a:p>
          <a:p>
            <a:r>
              <a:rPr lang="en-GB" b="1" dirty="0"/>
              <a:t>Maintainability</a:t>
            </a:r>
            <a:r>
              <a:rPr lang="en-GB" dirty="0"/>
              <a:t> – balancing short-term fixes with long-term code health.</a:t>
            </a:r>
          </a:p>
          <a:p>
            <a:r>
              <a:rPr lang="en-GB" b="1" dirty="0"/>
              <a:t>Consistency</a:t>
            </a:r>
            <a:r>
              <a:rPr lang="en-GB" dirty="0"/>
              <a:t> – avoiding divergence between design and implementation, or across multiple forks/variants.</a:t>
            </a:r>
          </a:p>
          <a:p>
            <a:r>
              <a:rPr lang="en-GB" b="1" dirty="0"/>
              <a:t>Risk of regression</a:t>
            </a:r>
            <a:r>
              <a:rPr lang="en-GB" dirty="0"/>
              <a:t> – resolving problems without introducing new bugs elsewhere.</a:t>
            </a:r>
          </a:p>
          <a:p>
            <a:r>
              <a:rPr lang="en-GB" b="1" dirty="0"/>
              <a:t>Effort vs. payoff</a:t>
            </a:r>
            <a:r>
              <a:rPr lang="en-GB" dirty="0"/>
              <a:t> – not all problems are equally worth solving; prioritization matters.</a:t>
            </a:r>
          </a:p>
          <a:p>
            <a:endParaRPr lang="nl-NL" altLang="x-none" dirty="0"/>
          </a:p>
        </p:txBody>
      </p:sp>
    </p:spTree>
    <p:extLst>
      <p:ext uri="{BB962C8B-B14F-4D97-AF65-F5344CB8AC3E}">
        <p14:creationId xmlns:p14="http://schemas.microsoft.com/office/powerpoint/2010/main" val="357234715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fld id="{21E3E5E0-32BC-8C41-A291-CC4545B55BC0}" type="slidenum">
              <a:rPr lang="en-US" altLang="x-none" sz="1200"/>
              <a:pPr/>
              <a:t>27</a:t>
            </a:fld>
            <a:endParaRPr lang="en-US" altLang="x-none" sz="1200"/>
          </a:p>
        </p:txBody>
      </p:sp>
      <p:sp>
        <p:nvSpPr>
          <p:cNvPr id="117762" name="AutoShape 2"/>
          <p:cNvSpPr>
            <a:spLocks noGrp="1" noRot="1" noChangeAspect="1" noChangeArrowheads="1" noTextEdit="1"/>
          </p:cNvSpPr>
          <p:nvPr>
            <p:ph type="sldImg"/>
          </p:nvPr>
        </p:nvSpPr>
        <p:spPr>
          <a:ln/>
        </p:spPr>
      </p:sp>
      <p:sp>
        <p:nvSpPr>
          <p:cNvPr id="117763" name="Rectangle 3"/>
          <p:cNvSpPr>
            <a:spLocks noGrp="1" noChangeArrowheads="1"/>
          </p:cNvSpPr>
          <p:nvPr>
            <p:ph type="body" idx="1"/>
          </p:nvPr>
        </p:nvSpPr>
        <p:spPr>
          <a:solidFill>
            <a:srgbClr val="FFFFFF"/>
          </a:solidFill>
          <a:ln>
            <a:solidFill>
              <a:srgbClr val="000000"/>
            </a:solidFill>
          </a:ln>
        </p:spPr>
        <p:txBody>
          <a:bodyPr/>
          <a:lstStyle/>
          <a:p>
            <a:r>
              <a:rPr lang="en-GB" dirty="0"/>
              <a:t>This cluster deals with problems of misplaced responsibilities. </a:t>
            </a:r>
          </a:p>
          <a:p>
            <a:r>
              <a:rPr lang="en-GB" dirty="0"/>
              <a:t>The two extreme cases are </a:t>
            </a:r>
          </a:p>
          <a:p>
            <a:pPr marL="228600" indent="-228600">
              <a:buFont typeface="+mj-lt"/>
              <a:buAutoNum type="arabicPeriod"/>
            </a:pPr>
            <a:r>
              <a:rPr lang="en-GB" dirty="0"/>
              <a:t>Data containers, classes that are nothing but glorified data structures and have almost no identifiable responsibilities, and </a:t>
            </a:r>
          </a:p>
          <a:p>
            <a:pPr marL="228600" indent="-228600">
              <a:buFont typeface="+mj-lt"/>
              <a:buAutoNum type="arabicPeriod"/>
            </a:pPr>
            <a:r>
              <a:rPr lang="en-GB" dirty="0"/>
              <a:t>God classes, procedural monsters that assume too many responsibilities.</a:t>
            </a:r>
            <a:endParaRPr lang="en-GB" altLang="x-none"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fld id="{1977D0DC-6A65-B24E-B770-4005742CAE85}" type="slidenum">
              <a:rPr lang="en-US" altLang="x-none" sz="1200"/>
              <a:pPr/>
              <a:t>28</a:t>
            </a:fld>
            <a:endParaRPr lang="en-US" altLang="x-none" sz="1200"/>
          </a:p>
        </p:txBody>
      </p:sp>
      <p:sp>
        <p:nvSpPr>
          <p:cNvPr id="125954" name="AutoShape 2"/>
          <p:cNvSpPr>
            <a:spLocks noGrp="1" noRot="1" noChangeAspect="1" noChangeArrowheads="1" noTextEdit="1"/>
          </p:cNvSpPr>
          <p:nvPr>
            <p:ph type="sldImg"/>
          </p:nvPr>
        </p:nvSpPr>
        <p:spPr>
          <a:ln/>
        </p:spPr>
      </p:sp>
      <p:sp>
        <p:nvSpPr>
          <p:cNvPr id="125955" name="Rectangle 3"/>
          <p:cNvSpPr>
            <a:spLocks noGrp="1" noChangeArrowheads="1"/>
          </p:cNvSpPr>
          <p:nvPr>
            <p:ph type="body" idx="1"/>
          </p:nvPr>
        </p:nvSpPr>
        <p:spPr>
          <a:solidFill>
            <a:srgbClr val="FFFFFF"/>
          </a:solidFill>
          <a:ln>
            <a:solidFill>
              <a:srgbClr val="000000"/>
            </a:solidFill>
          </a:ln>
        </p:spPr>
        <p:txBody>
          <a:bodyPr/>
          <a:lstStyle/>
          <a:p>
            <a:r>
              <a:rPr lang="en-GB" dirty="0"/>
              <a:t>A god class may be recognized in various ways:</a:t>
            </a:r>
          </a:p>
          <a:p>
            <a:pPr marL="171450" indent="-171450">
              <a:buFont typeface="Arial" panose="020B0604020202020204" pitchFamily="34" charset="0"/>
              <a:buChar char="•"/>
            </a:pPr>
            <a:r>
              <a:rPr lang="en-GB" dirty="0"/>
              <a:t>a single huge class treats many other classes as data structures.</a:t>
            </a:r>
          </a:p>
          <a:p>
            <a:pPr marL="171450" indent="-171450">
              <a:buFont typeface="Arial" panose="020B0604020202020204" pitchFamily="34" charset="0"/>
              <a:buChar char="•"/>
            </a:pPr>
            <a:r>
              <a:rPr lang="en-GB" dirty="0"/>
              <a:t>a “root” class or other huge class has a name containing words like “System”, “Subsystem”, “Manager”, “Driver”, or “Controller”.</a:t>
            </a:r>
          </a:p>
          <a:p>
            <a:pPr marL="171450" indent="-171450">
              <a:buFont typeface="Arial" panose="020B0604020202020204" pitchFamily="34" charset="0"/>
              <a:buChar char="•"/>
            </a:pPr>
            <a:r>
              <a:rPr lang="en-GB" dirty="0"/>
              <a:t>changes to the system always result in changes to the same class.</a:t>
            </a:r>
          </a:p>
          <a:p>
            <a:pPr marL="171450" indent="-171450">
              <a:buFont typeface="Arial" panose="020B0604020202020204" pitchFamily="34" charset="0"/>
              <a:buChar char="•"/>
            </a:pPr>
            <a:r>
              <a:rPr lang="en-GB" dirty="0"/>
              <a:t>changes to the class are extremely difficult because you cannot identify which parts of the class they affect.</a:t>
            </a:r>
          </a:p>
          <a:p>
            <a:pPr marL="171450" indent="-171450">
              <a:buFont typeface="Arial" panose="020B0604020202020204" pitchFamily="34" charset="0"/>
              <a:buChar char="•"/>
            </a:pPr>
            <a:r>
              <a:rPr lang="en-GB" dirty="0"/>
              <a:t>reusing the class is nearly impossible because it covers too many design concerns.</a:t>
            </a:r>
            <a:endParaRPr lang="nl-NL" altLang="x-none"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fld id="{1977D0DC-6A65-B24E-B770-4005742CAE85}" type="slidenum">
              <a:rPr lang="en-US" altLang="x-none" sz="1200"/>
              <a:pPr/>
              <a:t>29</a:t>
            </a:fld>
            <a:endParaRPr lang="en-US" altLang="x-none" sz="1200"/>
          </a:p>
        </p:txBody>
      </p:sp>
      <p:sp>
        <p:nvSpPr>
          <p:cNvPr id="125954" name="AutoShape 2"/>
          <p:cNvSpPr>
            <a:spLocks noGrp="1" noRot="1" noChangeAspect="1" noChangeArrowheads="1" noTextEdit="1"/>
          </p:cNvSpPr>
          <p:nvPr>
            <p:ph type="sldImg"/>
          </p:nvPr>
        </p:nvSpPr>
        <p:spPr>
          <a:ln/>
        </p:spPr>
      </p:sp>
      <p:sp>
        <p:nvSpPr>
          <p:cNvPr id="125955" name="Rectangle 3"/>
          <p:cNvSpPr>
            <a:spLocks noGrp="1" noChangeArrowheads="1"/>
          </p:cNvSpPr>
          <p:nvPr>
            <p:ph type="body" idx="1"/>
          </p:nvPr>
        </p:nvSpPr>
        <p:spPr>
          <a:solidFill>
            <a:srgbClr val="FFFFFF"/>
          </a:solidFill>
          <a:ln>
            <a:solidFill>
              <a:srgbClr val="000000"/>
            </a:solid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This problem is difficult because:</a:t>
            </a:r>
          </a:p>
          <a:p>
            <a:pPr marL="228600" indent="-228600">
              <a:buFont typeface="+mj-lt"/>
              <a:buAutoNum type="arabicPeriod"/>
            </a:pPr>
            <a:r>
              <a:rPr lang="en-GB" dirty="0"/>
              <a:t>By assuming too many responsibilities, a god class monopolizes control of an application. Evolution of the application is difficult because nearly every change touches this class, and affects multiple responsibilities. </a:t>
            </a:r>
          </a:p>
          <a:p>
            <a:pPr marL="228600" indent="-228600">
              <a:buFont typeface="+mj-lt"/>
              <a:buAutoNum type="arabicPeriod"/>
            </a:pPr>
            <a:r>
              <a:rPr lang="en-GB" dirty="0"/>
              <a:t>It is difficult to understand the different abstractions that are intermixed in a god class. Most of the data of the multiple abstractions are accessed from different places. </a:t>
            </a:r>
          </a:p>
          <a:p>
            <a:pPr marL="228600" indent="-228600">
              <a:buFont typeface="+mj-lt"/>
              <a:buAutoNum type="arabicPeriod"/>
            </a:pPr>
            <a:r>
              <a:rPr lang="en-GB" dirty="0"/>
              <a:t>Identifying where to change a feature without impacting the other functionality or other objects in the system is difficult. Moreover, changes in other objects are likely to impact the god class, thus hampering the evolution of the system. </a:t>
            </a:r>
          </a:p>
          <a:p>
            <a:pPr marL="228600" indent="-228600">
              <a:buFont typeface="+mj-lt"/>
              <a:buAutoNum type="arabicPeriod"/>
            </a:pPr>
            <a:r>
              <a:rPr lang="en-GB" dirty="0"/>
              <a:t>It is nearly impossible to change a part of the </a:t>
            </a:r>
            <a:r>
              <a:rPr lang="en-GB" dirty="0" err="1"/>
              <a:t>behavior</a:t>
            </a:r>
            <a:r>
              <a:rPr lang="en-GB" dirty="0"/>
              <a:t> of a god class in a black-box way.</a:t>
            </a:r>
            <a:endParaRPr lang="en-BE" dirty="0"/>
          </a:p>
          <a:p>
            <a:endParaRPr lang="nl-NL" altLang="x-none" dirty="0"/>
          </a:p>
        </p:txBody>
      </p:sp>
    </p:spTree>
    <p:extLst>
      <p:ext uri="{BB962C8B-B14F-4D97-AF65-F5344CB8AC3E}">
        <p14:creationId xmlns:p14="http://schemas.microsoft.com/office/powerpoint/2010/main" val="137784315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fld id="{0931780F-FFA5-5F41-A482-CBC7C3E09A8B}" type="slidenum">
              <a:rPr lang="en-US" altLang="x-none" sz="1200"/>
              <a:pPr/>
              <a:t>30</a:t>
            </a:fld>
            <a:endParaRPr lang="en-US" altLang="x-none" sz="1200"/>
          </a:p>
        </p:txBody>
      </p:sp>
      <p:sp>
        <p:nvSpPr>
          <p:cNvPr id="74754" name="Rectangle 2"/>
          <p:cNvSpPr>
            <a:spLocks noGrp="1" noRot="1" noChangeAspect="1" noChangeArrowheads="1" noTextEdit="1"/>
          </p:cNvSpPr>
          <p:nvPr>
            <p:ph type="sldImg"/>
          </p:nvPr>
        </p:nvSpPr>
        <p:spPr>
          <a:ln/>
        </p:spPr>
      </p:sp>
      <p:sp>
        <p:nvSpPr>
          <p:cNvPr id="7475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r>
              <a:rPr lang="nl-NL" altLang="x-none" dirty="0"/>
              <a:t>I Will introduce </a:t>
            </a:r>
            <a:r>
              <a:rPr lang="nl-NL" altLang="x-none" dirty="0" err="1"/>
              <a:t>some</a:t>
            </a:r>
            <a:r>
              <a:rPr lang="nl-NL" altLang="x-none" dirty="0"/>
              <a:t> </a:t>
            </a:r>
            <a:r>
              <a:rPr lang="nl-NL" altLang="x-none" dirty="0" err="1"/>
              <a:t>key</a:t>
            </a:r>
            <a:r>
              <a:rPr lang="nl-NL" altLang="x-none" dirty="0"/>
              <a:t> </a:t>
            </a:r>
            <a:r>
              <a:rPr lang="nl-NL" altLang="x-none" dirty="0" err="1"/>
              <a:t>concepts</a:t>
            </a:r>
            <a:r>
              <a:rPr lang="nl-NL" altLang="x-none" dirty="0"/>
              <a:t> </a:t>
            </a:r>
          </a:p>
        </p:txBody>
      </p:sp>
    </p:spTree>
    <p:extLst>
      <p:ext uri="{BB962C8B-B14F-4D97-AF65-F5344CB8AC3E}">
        <p14:creationId xmlns:p14="http://schemas.microsoft.com/office/powerpoint/2010/main" val="178584139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In the dynamic analysis, we verify properties during the execution of the system. There are many forms of dynamic analysis. One of them is testing</a:t>
            </a:r>
          </a:p>
          <a:p>
            <a:endParaRPr lang="en-BE" dirty="0"/>
          </a:p>
          <a:p>
            <a:endParaRPr lang="en-BE" dirty="0"/>
          </a:p>
          <a:p>
            <a:endParaRPr lang="en-BE" dirty="0"/>
          </a:p>
        </p:txBody>
      </p:sp>
      <p:sp>
        <p:nvSpPr>
          <p:cNvPr id="4" name="Slide Number Placeholder 3"/>
          <p:cNvSpPr>
            <a:spLocks noGrp="1"/>
          </p:cNvSpPr>
          <p:nvPr>
            <p:ph type="sldNum" sz="quarter" idx="5"/>
          </p:nvPr>
        </p:nvSpPr>
        <p:spPr/>
        <p:txBody>
          <a:bodyPr/>
          <a:lstStyle/>
          <a:p>
            <a:pPr>
              <a:defRPr/>
            </a:pPr>
            <a:fld id="{8542BA65-FEF6-3E42-934F-5F82C26ADF06}" type="slidenum">
              <a:rPr lang="en-US" altLang="x-none" smtClean="0"/>
              <a:pPr>
                <a:defRPr/>
              </a:pPr>
              <a:t>31</a:t>
            </a:fld>
            <a:endParaRPr lang="en-US" altLang="x-none"/>
          </a:p>
        </p:txBody>
      </p:sp>
    </p:spTree>
    <p:extLst>
      <p:ext uri="{BB962C8B-B14F-4D97-AF65-F5344CB8AC3E}">
        <p14:creationId xmlns:p14="http://schemas.microsoft.com/office/powerpoint/2010/main" val="111576650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fld id="{721EEE5B-E34B-7C4E-B5B8-C212B4BEF392}" type="slidenum">
              <a:rPr lang="en-US" altLang="x-none" sz="1200"/>
              <a:pPr/>
              <a:t>35</a:t>
            </a:fld>
            <a:endParaRPr lang="en-US" altLang="x-none" sz="1200"/>
          </a:p>
        </p:txBody>
      </p:sp>
      <p:sp>
        <p:nvSpPr>
          <p:cNvPr id="169986" name="AutoShape 2"/>
          <p:cNvSpPr>
            <a:spLocks noGrp="1" noRot="1" noChangeAspect="1" noChangeArrowheads="1" noTextEdit="1"/>
          </p:cNvSpPr>
          <p:nvPr>
            <p:ph type="sldImg"/>
          </p:nvPr>
        </p:nvSpPr>
        <p:spPr>
          <a:ln/>
        </p:spPr>
      </p:sp>
      <p:sp>
        <p:nvSpPr>
          <p:cNvPr id="169987" name="Rectangle 3"/>
          <p:cNvSpPr>
            <a:spLocks noGrp="1" noChangeArrowheads="1"/>
          </p:cNvSpPr>
          <p:nvPr>
            <p:ph type="body" idx="1"/>
          </p:nvPr>
        </p:nvSpPr>
        <p:spPr>
          <a:solidFill>
            <a:srgbClr val="FFFFFF"/>
          </a:solidFill>
          <a:ln>
            <a:solidFill>
              <a:srgbClr val="000000"/>
            </a:solidFill>
          </a:ln>
        </p:spPr>
        <p:txBody>
          <a:bodyPr/>
          <a:lstStyle/>
          <a:p>
            <a:endParaRPr lang="en-GB" altLang="x-none"/>
          </a:p>
        </p:txBody>
      </p:sp>
    </p:spTree>
    <p:extLst>
      <p:ext uri="{BB962C8B-B14F-4D97-AF65-F5344CB8AC3E}">
        <p14:creationId xmlns:p14="http://schemas.microsoft.com/office/powerpoint/2010/main" val="327372061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fld id="{7EBEF6EF-7936-B040-8EEA-B64B5E584E8B}" type="slidenum">
              <a:rPr lang="en-US" altLang="x-none" sz="1200"/>
              <a:pPr/>
              <a:t>36</a:t>
            </a:fld>
            <a:endParaRPr lang="en-US" altLang="x-none" sz="1200"/>
          </a:p>
        </p:txBody>
      </p:sp>
      <p:sp>
        <p:nvSpPr>
          <p:cNvPr id="136194" name="AutoShape 2"/>
          <p:cNvSpPr>
            <a:spLocks noGrp="1" noRot="1" noChangeAspect="1" noChangeArrowheads="1" noTextEdit="1"/>
          </p:cNvSpPr>
          <p:nvPr>
            <p:ph type="sldImg"/>
          </p:nvPr>
        </p:nvSpPr>
        <p:spPr>
          <a:ln/>
        </p:spPr>
      </p:sp>
      <p:sp>
        <p:nvSpPr>
          <p:cNvPr id="136195" name="Rectangle 3"/>
          <p:cNvSpPr>
            <a:spLocks noGrp="1" noChangeArrowheads="1"/>
          </p:cNvSpPr>
          <p:nvPr>
            <p:ph type="body" idx="1"/>
          </p:nvPr>
        </p:nvSpPr>
        <p:spPr>
          <a:solidFill>
            <a:srgbClr val="FFFFFF"/>
          </a:solidFill>
          <a:ln>
            <a:solidFill>
              <a:srgbClr val="000000"/>
            </a:solidFill>
          </a:ln>
        </p:spPr>
        <p:txBody>
          <a:bodyPr/>
          <a:lstStyle/>
          <a:p>
            <a:r>
              <a:rPr lang="nl-NL" altLang="x-none" dirty="0"/>
              <a:t>The </a:t>
            </a:r>
            <a:r>
              <a:rPr lang="nl-NL" altLang="x-none" dirty="0" err="1"/>
              <a:t>book</a:t>
            </a:r>
            <a:r>
              <a:rPr lang="nl-NL" altLang="x-none" dirty="0"/>
              <a:t> was </a:t>
            </a:r>
            <a:r>
              <a:rPr lang="nl-NL" altLang="x-none" dirty="0" err="1"/>
              <a:t>published</a:t>
            </a:r>
            <a:r>
              <a:rPr lang="nl-NL" altLang="x-none" dirty="0"/>
              <a:t> in 2002. </a:t>
            </a:r>
            <a:r>
              <a:rPr lang="nl-NL" altLang="x-none" dirty="0" err="1"/>
              <a:t>If</a:t>
            </a:r>
            <a:r>
              <a:rPr lang="nl-NL" altLang="x-none" dirty="0"/>
              <a:t> </a:t>
            </a:r>
            <a:r>
              <a:rPr lang="nl-NL" altLang="x-none" dirty="0" err="1"/>
              <a:t>there</a:t>
            </a:r>
            <a:r>
              <a:rPr lang="nl-NL" altLang="x-none" dirty="0"/>
              <a:t> </a:t>
            </a:r>
            <a:r>
              <a:rPr lang="nl-NL" altLang="x-none" dirty="0" err="1"/>
              <a:t>were</a:t>
            </a:r>
            <a:r>
              <a:rPr lang="nl-NL" altLang="x-none" dirty="0"/>
              <a:t> </a:t>
            </a:r>
            <a:r>
              <a:rPr lang="nl-NL" altLang="x-none" dirty="0" err="1"/>
              <a:t>publishing</a:t>
            </a:r>
            <a:r>
              <a:rPr lang="nl-NL" altLang="x-none" dirty="0"/>
              <a:t> new </a:t>
            </a:r>
            <a:r>
              <a:rPr lang="nl-NL" altLang="x-none" dirty="0" err="1"/>
              <a:t>editions</a:t>
            </a:r>
            <a:r>
              <a:rPr lang="nl-NL" altLang="x-none" dirty="0"/>
              <a:t>, I </a:t>
            </a:r>
            <a:r>
              <a:rPr lang="nl-NL" altLang="x-none" dirty="0" err="1"/>
              <a:t>would</a:t>
            </a:r>
            <a:r>
              <a:rPr lang="nl-NL" altLang="x-none" dirty="0"/>
              <a:t> </a:t>
            </a:r>
            <a:r>
              <a:rPr lang="nl-NL" altLang="x-none" dirty="0" err="1"/>
              <a:t>suggest</a:t>
            </a:r>
            <a:r>
              <a:rPr lang="nl-NL" altLang="x-none" dirty="0"/>
              <a:t> </a:t>
            </a:r>
            <a:r>
              <a:rPr lang="nl-NL" altLang="x-none" dirty="0" err="1"/>
              <a:t>two</a:t>
            </a:r>
            <a:r>
              <a:rPr lang="nl-NL" altLang="x-none" dirty="0"/>
              <a:t> </a:t>
            </a:r>
            <a:r>
              <a:rPr lang="nl-NL" altLang="x-none" dirty="0" err="1"/>
              <a:t>additions</a:t>
            </a:r>
            <a:endParaRPr lang="nl-NL" altLang="x-none" dirty="0"/>
          </a:p>
          <a:p>
            <a:pPr marL="228600" indent="-228600">
              <a:buAutoNum type="arabicPeriod"/>
            </a:pPr>
            <a:r>
              <a:rPr lang="nl-NL" altLang="x-none" dirty="0" err="1"/>
              <a:t>Brancing</a:t>
            </a:r>
            <a:endParaRPr lang="nl-NL" altLang="x-none" dirty="0"/>
          </a:p>
          <a:p>
            <a:pPr marL="228600" indent="-228600">
              <a:buAutoNum type="arabicPeriod"/>
            </a:pPr>
            <a:r>
              <a:rPr lang="nl-NL" altLang="x-none" dirty="0"/>
              <a:t>Code </a:t>
            </a:r>
            <a:r>
              <a:rPr lang="nl-NL" altLang="x-none" dirty="0" err="1"/>
              <a:t>integration</a:t>
            </a:r>
            <a:endParaRPr lang="nl-NL" altLang="x-none"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fld id="{939E91AB-2C0F-6342-AEDE-CEEEC7D1DE4D}" type="slidenum">
              <a:rPr lang="en-US" altLang="x-none" sz="1200"/>
              <a:pPr/>
              <a:t>4</a:t>
            </a:fld>
            <a:endParaRPr lang="en-US" altLang="x-none" sz="1200"/>
          </a:p>
        </p:txBody>
      </p:sp>
      <p:sp>
        <p:nvSpPr>
          <p:cNvPr id="19458" name="Rectangle 2"/>
          <p:cNvSpPr>
            <a:spLocks noGrp="1" noRot="1" noChangeAspect="1" noChangeArrowheads="1" noTextEdit="1"/>
          </p:cNvSpPr>
          <p:nvPr>
            <p:ph type="sldImg"/>
          </p:nvPr>
        </p:nvSpPr>
        <p:spPr>
          <a:solidFill>
            <a:srgbClr val="FFFFFF"/>
          </a:solidFill>
          <a:ln/>
        </p:spPr>
      </p:sp>
      <p:sp>
        <p:nvSpPr>
          <p:cNvPr id="19459" name="Rectangle 3"/>
          <p:cNvSpPr>
            <a:spLocks noGrp="1" noChangeArrowheads="1"/>
          </p:cNvSpPr>
          <p:nvPr>
            <p:ph type="body" idx="1"/>
          </p:nvPr>
        </p:nvSpPr>
        <p:spPr>
          <a:solidFill>
            <a:srgbClr val="FFFFFF"/>
          </a:solidFill>
          <a:ln>
            <a:solidFill>
              <a:srgbClr val="000000"/>
            </a:solidFill>
          </a:ln>
        </p:spPr>
        <p:txBody>
          <a:bodyPr/>
          <a:lstStyle/>
          <a:p>
            <a:r>
              <a:rPr lang="en-US" altLang="x-none" dirty="0"/>
              <a:t>Here is the overall time schedule that we PLAN for this afternoon/morning.</a:t>
            </a:r>
          </a:p>
          <a:p>
            <a:endParaRPr lang="en-US" altLang="x-none" dirty="0"/>
          </a:p>
          <a:p>
            <a:r>
              <a:rPr lang="en-US" altLang="x-none" dirty="0"/>
              <a:t>However, we want to CUSTOMISE  this a bit depending on your INTEREST</a:t>
            </a:r>
          </a:p>
          <a:p>
            <a:pPr>
              <a:buFontTx/>
              <a:buChar char="•"/>
            </a:pPr>
            <a:r>
              <a:rPr lang="en-GB" altLang="x-none" dirty="0"/>
              <a:t>How many of you want to CONVINCE THEIR MANAGERS/COLLEAGUES that their system should be re-engineered?</a:t>
            </a:r>
          </a:p>
          <a:p>
            <a:pPr>
              <a:buFontTx/>
              <a:buChar char="•"/>
            </a:pPr>
            <a:r>
              <a:rPr lang="en-GB" altLang="x-none" dirty="0"/>
              <a:t>How many of you have REGRESSION TESTS in place? How adequate is your TEST PROCEDURE?</a:t>
            </a:r>
          </a:p>
          <a:p>
            <a:pPr>
              <a:buFontTx/>
              <a:buChar char="•"/>
            </a:pPr>
            <a:r>
              <a:rPr lang="en-GB" altLang="x-none" dirty="0"/>
              <a:t>How many of you have INFERIOR OBJECT-ORIENTED DESIGN sneaking in their code ?</a:t>
            </a:r>
          </a:p>
          <a:p>
            <a:pPr>
              <a:buFontTx/>
              <a:buChar char="•"/>
            </a:pPr>
            <a:r>
              <a:rPr lang="en-GB" altLang="x-none" dirty="0"/>
              <a:t>How many of you have submitted a PULL  REQUEST to any system?</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60098C-6FA0-7CAF-6114-9C5D95850FB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94B5FEF-F1CD-4063-6D36-A7FBCA7C4B0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81AD4DB-7D5C-5B39-B7DB-868D7F561E0E}"/>
              </a:ext>
            </a:extLst>
          </p:cNvPr>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GB" sz="1200" b="0" i="0" kern="1200" dirty="0">
                <a:solidFill>
                  <a:schemeClr val="tx1"/>
                </a:solidFill>
                <a:effectLst/>
                <a:latin typeface="Times New Roman" charset="0"/>
                <a:ea typeface="ＭＳ Ｐゴシック" charset="-128"/>
                <a:cs typeface="ＭＳ Ｐゴシック" charset="-128"/>
              </a:rPr>
              <a:t>Alice moves function </a:t>
            </a:r>
            <a:r>
              <a:rPr lang="en-GB" dirty="0"/>
              <a:t>foo()</a:t>
            </a:r>
            <a:r>
              <a:rPr lang="en-GB" sz="1200" b="0" i="0" kern="1200" dirty="0">
                <a:solidFill>
                  <a:schemeClr val="tx1"/>
                </a:solidFill>
                <a:effectLst/>
                <a:latin typeface="Times New Roman" charset="0"/>
                <a:ea typeface="ＭＳ Ｐゴシック" charset="-128"/>
                <a:cs typeface="ＭＳ Ｐゴシック" charset="-128"/>
              </a:rPr>
              <a:t> from </a:t>
            </a:r>
            <a:r>
              <a:rPr lang="en-GB" dirty="0" err="1"/>
              <a:t>Foo.java</a:t>
            </a:r>
            <a:r>
              <a:rPr lang="en-GB" sz="1200" b="0" i="0" kern="1200" dirty="0">
                <a:solidFill>
                  <a:schemeClr val="tx1"/>
                </a:solidFill>
                <a:effectLst/>
                <a:latin typeface="Times New Roman" charset="0"/>
                <a:ea typeface="ＭＳ Ｐゴシック" charset="-128"/>
                <a:cs typeface="ＭＳ Ｐゴシック" charset="-128"/>
              </a:rPr>
              <a:t> to </a:t>
            </a:r>
            <a:r>
              <a:rPr lang="en-GB" dirty="0" err="1"/>
              <a:t>FooHelper.java</a:t>
            </a:r>
            <a:r>
              <a:rPr lang="en-GB" sz="1200" b="0" i="0" kern="1200" dirty="0">
                <a:solidFill>
                  <a:schemeClr val="tx1"/>
                </a:solidFill>
                <a:effectLst/>
                <a:latin typeface="Times New Roman" charset="0"/>
                <a:ea typeface="ＭＳ Ｐゴシック" charset="-128"/>
                <a:cs typeface="ＭＳ Ｐゴシック" charset="-128"/>
              </a:rPr>
              <a:t>, while Bob adds the line </a:t>
            </a:r>
            <a:r>
              <a:rPr lang="en-GB" dirty="0"/>
              <a:t>x + = 2</a:t>
            </a:r>
            <a:r>
              <a:rPr lang="en-GB" sz="1200" b="0" i="0" kern="1200" dirty="0">
                <a:solidFill>
                  <a:schemeClr val="tx1"/>
                </a:solidFill>
                <a:effectLst/>
                <a:latin typeface="Times New Roman" charset="0"/>
                <a:ea typeface="ＭＳ Ｐゴシック" charset="-128"/>
                <a:cs typeface="ＭＳ Ｐゴシック" charset="-128"/>
              </a:rPr>
              <a:t>; to foo’s implementation in its original place in </a:t>
            </a:r>
            <a:r>
              <a:rPr lang="en-GB" dirty="0" err="1"/>
              <a:t>Foo.java</a:t>
            </a:r>
            <a:r>
              <a:rPr lang="en-GB" sz="1200" b="0" i="0" kern="1200" dirty="0">
                <a:solidFill>
                  <a:schemeClr val="tx1"/>
                </a:solidFill>
                <a:effectLst/>
                <a:latin typeface="Times New Roman" charset="0"/>
                <a:ea typeface="ＭＳ Ｐゴシック" charset="-128"/>
                <a:cs typeface="ＭＳ Ｐゴシック" charset="-128"/>
              </a:rPr>
              <a:t>. The figure shows the resulting conflict in </a:t>
            </a:r>
            <a:r>
              <a:rPr lang="en-GB" dirty="0" err="1"/>
              <a:t>Foo.java</a:t>
            </a:r>
            <a:r>
              <a:rPr lang="en-GB" sz="1200" b="0" i="0" kern="1200" dirty="0">
                <a:solidFill>
                  <a:schemeClr val="tx1"/>
                </a:solidFill>
                <a:effectLst/>
                <a:latin typeface="Times New Roman" charset="0"/>
                <a:ea typeface="ＭＳ Ｐゴシック" charset="-128"/>
                <a:cs typeface="ＭＳ Ｐゴシック" charset="-128"/>
              </a:rPr>
              <a:t>, when Bob tries to merge his code with Alice. As shown, the resulting conflict in </a:t>
            </a:r>
            <a:r>
              <a:rPr lang="en-GB" dirty="0" err="1"/>
              <a:t>Foo.java</a:t>
            </a:r>
            <a:r>
              <a:rPr lang="en-GB" sz="1200" b="0" i="0" kern="1200" dirty="0">
                <a:solidFill>
                  <a:schemeClr val="tx1"/>
                </a:solidFill>
                <a:effectLst/>
                <a:latin typeface="Times New Roman" charset="0"/>
                <a:ea typeface="ＭＳ Ｐゴシック" charset="-128"/>
                <a:cs typeface="ＭＳ Ｐゴシック" charset="-128"/>
              </a:rPr>
              <a:t> shows that the whole function is deleted in one branch, but modified in the other; the number of conflicting lines reported is also large (the size of the whole function </a:t>
            </a:r>
            <a:r>
              <a:rPr lang="en-GB" dirty="0"/>
              <a:t>foo</a:t>
            </a:r>
            <a:r>
              <a:rPr lang="en-GB" sz="1200" b="0" i="0" kern="1200" dirty="0">
                <a:solidFill>
                  <a:schemeClr val="tx1"/>
                </a:solidFill>
                <a:effectLst/>
                <a:latin typeface="Times New Roman" charset="0"/>
                <a:ea typeface="ＭＳ Ｐゴシック" charset="-128"/>
                <a:cs typeface="ＭＳ Ｐゴシック" charset="-128"/>
              </a:rPr>
              <a:t>). Given that Bob is not aware that he needs to look at </a:t>
            </a:r>
            <a:r>
              <a:rPr lang="en-GB" dirty="0" err="1"/>
              <a:t>FooHelper.java</a:t>
            </a:r>
            <a:r>
              <a:rPr lang="en-GB" sz="1200" b="0" i="0" kern="1200" dirty="0">
                <a:solidFill>
                  <a:schemeClr val="tx1"/>
                </a:solidFill>
                <a:effectLst/>
                <a:latin typeface="Times New Roman" charset="0"/>
                <a:ea typeface="ＭＳ Ｐゴシック" charset="-128"/>
                <a:cs typeface="ＭＳ Ｐゴシック" charset="-128"/>
              </a:rPr>
              <a:t> to understand what happened, he would mistakenly think that this is a complex conflict that would take him lots of time to understand and resolve. In reality, the conflict is actually simple: Alice moved the function (a refactoring operation) while Bob added an extra piece of code to it. A simple resolution would be to add the extra piece of code to the new location of the function.</a:t>
            </a:r>
            <a:endParaRPr lang="en-BE" dirty="0"/>
          </a:p>
        </p:txBody>
      </p:sp>
      <p:sp>
        <p:nvSpPr>
          <p:cNvPr id="4" name="Slide Number Placeholder 3">
            <a:extLst>
              <a:ext uri="{FF2B5EF4-FFF2-40B4-BE49-F238E27FC236}">
                <a16:creationId xmlns:a16="http://schemas.microsoft.com/office/drawing/2014/main" id="{C7F1DAB8-B8DE-65DA-5AEE-A9CB2269ECB6}"/>
              </a:ext>
            </a:extLst>
          </p:cNvPr>
          <p:cNvSpPr>
            <a:spLocks noGrp="1"/>
          </p:cNvSpPr>
          <p:nvPr>
            <p:ph type="sldNum" sz="quarter" idx="5"/>
          </p:nvPr>
        </p:nvSpPr>
        <p:spPr/>
        <p:txBody>
          <a:bodyPr/>
          <a:lstStyle/>
          <a:p>
            <a:pPr>
              <a:defRPr/>
            </a:pPr>
            <a:fld id="{8542BA65-FEF6-3E42-934F-5F82C26ADF06}" type="slidenum">
              <a:rPr lang="en-US" altLang="x-none" smtClean="0"/>
              <a:pPr>
                <a:defRPr/>
              </a:pPr>
              <a:t>38</a:t>
            </a:fld>
            <a:endParaRPr lang="en-US" altLang="x-none"/>
          </a:p>
        </p:txBody>
      </p:sp>
    </p:spTree>
    <p:extLst>
      <p:ext uri="{BB962C8B-B14F-4D97-AF65-F5344CB8AC3E}">
        <p14:creationId xmlns:p14="http://schemas.microsoft.com/office/powerpoint/2010/main" val="382140819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Some tooling to help with refactoring</a:t>
            </a:r>
          </a:p>
        </p:txBody>
      </p:sp>
      <p:sp>
        <p:nvSpPr>
          <p:cNvPr id="4" name="Slide Number Placeholder 3"/>
          <p:cNvSpPr>
            <a:spLocks noGrp="1"/>
          </p:cNvSpPr>
          <p:nvPr>
            <p:ph type="sldNum" sz="quarter" idx="5"/>
          </p:nvPr>
        </p:nvSpPr>
        <p:spPr/>
        <p:txBody>
          <a:bodyPr/>
          <a:lstStyle/>
          <a:p>
            <a:pPr>
              <a:defRPr/>
            </a:pPr>
            <a:fld id="{8542BA65-FEF6-3E42-934F-5F82C26ADF06}" type="slidenum">
              <a:rPr lang="en-US" altLang="x-none" smtClean="0"/>
              <a:pPr>
                <a:defRPr/>
              </a:pPr>
              <a:t>39</a:t>
            </a:fld>
            <a:endParaRPr lang="en-US" altLang="x-none"/>
          </a:p>
        </p:txBody>
      </p:sp>
    </p:spTree>
    <p:extLst>
      <p:ext uri="{BB962C8B-B14F-4D97-AF65-F5344CB8AC3E}">
        <p14:creationId xmlns:p14="http://schemas.microsoft.com/office/powerpoint/2010/main" val="409243939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fld id="{721EEE5B-E34B-7C4E-B5B8-C212B4BEF392}" type="slidenum">
              <a:rPr lang="en-US" altLang="x-none" sz="1200"/>
              <a:pPr/>
              <a:t>40</a:t>
            </a:fld>
            <a:endParaRPr lang="en-US" altLang="x-none" sz="1200"/>
          </a:p>
        </p:txBody>
      </p:sp>
      <p:sp>
        <p:nvSpPr>
          <p:cNvPr id="169986" name="AutoShape 2"/>
          <p:cNvSpPr>
            <a:spLocks noGrp="1" noRot="1" noChangeAspect="1" noChangeArrowheads="1" noTextEdit="1"/>
          </p:cNvSpPr>
          <p:nvPr>
            <p:ph type="sldImg"/>
          </p:nvPr>
        </p:nvSpPr>
        <p:spPr>
          <a:ln/>
        </p:spPr>
      </p:sp>
      <p:sp>
        <p:nvSpPr>
          <p:cNvPr id="169987" name="Rectangle 3"/>
          <p:cNvSpPr>
            <a:spLocks noGrp="1" noChangeArrowheads="1"/>
          </p:cNvSpPr>
          <p:nvPr>
            <p:ph type="body" idx="1"/>
          </p:nvPr>
        </p:nvSpPr>
        <p:spPr>
          <a:solidFill>
            <a:srgbClr val="FFFFFF"/>
          </a:solidFill>
          <a:ln>
            <a:solidFill>
              <a:srgbClr val="000000"/>
            </a:solidFill>
          </a:ln>
        </p:spPr>
        <p:txBody>
          <a:bodyPr/>
          <a:lstStyle/>
          <a:p>
            <a:endParaRPr lang="en-GB" altLang="x-none"/>
          </a:p>
        </p:txBody>
      </p:sp>
    </p:spTree>
    <p:extLst>
      <p:ext uri="{BB962C8B-B14F-4D97-AF65-F5344CB8AC3E}">
        <p14:creationId xmlns:p14="http://schemas.microsoft.com/office/powerpoint/2010/main" val="368132674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fld id="{4EF57352-076D-1549-A9C7-178BEFFD54A2}" type="slidenum">
              <a:rPr lang="en-US" altLang="x-none" sz="1200"/>
              <a:pPr/>
              <a:t>41</a:t>
            </a:fld>
            <a:endParaRPr lang="en-US" altLang="x-none" sz="1200"/>
          </a:p>
        </p:txBody>
      </p:sp>
      <p:sp>
        <p:nvSpPr>
          <p:cNvPr id="172034" name="AutoShape 2"/>
          <p:cNvSpPr>
            <a:spLocks noGrp="1" noRot="1" noChangeAspect="1" noChangeArrowheads="1" noTextEdit="1"/>
          </p:cNvSpPr>
          <p:nvPr>
            <p:ph type="sldImg"/>
          </p:nvPr>
        </p:nvSpPr>
        <p:spPr>
          <a:ln/>
        </p:spPr>
      </p:sp>
      <p:sp>
        <p:nvSpPr>
          <p:cNvPr id="172035" name="Rectangle 3"/>
          <p:cNvSpPr>
            <a:spLocks noGrp="1" noChangeArrowheads="1"/>
          </p:cNvSpPr>
          <p:nvPr>
            <p:ph type="body" idx="1"/>
          </p:nvPr>
        </p:nvSpPr>
        <p:spPr>
          <a:solidFill>
            <a:srgbClr val="FFFFFF"/>
          </a:solidFill>
          <a:ln>
            <a:solidFill>
              <a:srgbClr val="000000"/>
            </a:solidFill>
          </a:ln>
        </p:spPr>
        <p:txBody>
          <a:bodyPr/>
          <a:lstStyle/>
          <a:p>
            <a:endParaRPr lang="nl-NL" altLang="x-none"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pPr>
              <a:defRPr/>
            </a:pPr>
            <a:fld id="{8542BA65-FEF6-3E42-934F-5F82C26ADF06}" type="slidenum">
              <a:rPr lang="en-US" altLang="x-none" smtClean="0"/>
              <a:pPr>
                <a:defRPr/>
              </a:pPr>
              <a:t>42</a:t>
            </a:fld>
            <a:endParaRPr lang="en-US" altLang="x-none"/>
          </a:p>
        </p:txBody>
      </p:sp>
    </p:spTree>
    <p:extLst>
      <p:ext uri="{BB962C8B-B14F-4D97-AF65-F5344CB8AC3E}">
        <p14:creationId xmlns:p14="http://schemas.microsoft.com/office/powerpoint/2010/main" val="161132559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Technical like source code artifacts like refactorings, updates, e.t.c</a:t>
            </a:r>
          </a:p>
        </p:txBody>
      </p:sp>
      <p:sp>
        <p:nvSpPr>
          <p:cNvPr id="4" name="Slide Number Placeholder 3"/>
          <p:cNvSpPr>
            <a:spLocks noGrp="1"/>
          </p:cNvSpPr>
          <p:nvPr>
            <p:ph type="sldNum" sz="quarter" idx="5"/>
          </p:nvPr>
        </p:nvSpPr>
        <p:spPr/>
        <p:txBody>
          <a:bodyPr/>
          <a:lstStyle/>
          <a:p>
            <a:pPr>
              <a:defRPr/>
            </a:pPr>
            <a:fld id="{8542BA65-FEF6-3E42-934F-5F82C26ADF06}" type="slidenum">
              <a:rPr lang="en-US" altLang="x-none" smtClean="0"/>
              <a:pPr>
                <a:defRPr/>
              </a:pPr>
              <a:t>43</a:t>
            </a:fld>
            <a:endParaRPr lang="en-US" altLang="x-none"/>
          </a:p>
        </p:txBody>
      </p:sp>
    </p:spTree>
    <p:extLst>
      <p:ext uri="{BB962C8B-B14F-4D97-AF65-F5344CB8AC3E}">
        <p14:creationId xmlns:p14="http://schemas.microsoft.com/office/powerpoint/2010/main" val="400637027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Be careful about the data you have mained</a:t>
            </a:r>
          </a:p>
        </p:txBody>
      </p:sp>
      <p:sp>
        <p:nvSpPr>
          <p:cNvPr id="4" name="Slide Number Placeholder 3"/>
          <p:cNvSpPr>
            <a:spLocks noGrp="1"/>
          </p:cNvSpPr>
          <p:nvPr>
            <p:ph type="sldNum" sz="quarter" idx="5"/>
          </p:nvPr>
        </p:nvSpPr>
        <p:spPr/>
        <p:txBody>
          <a:bodyPr/>
          <a:lstStyle/>
          <a:p>
            <a:pPr>
              <a:defRPr/>
            </a:pPr>
            <a:fld id="{8542BA65-FEF6-3E42-934F-5F82C26ADF06}" type="slidenum">
              <a:rPr lang="en-US" altLang="x-none" smtClean="0"/>
              <a:pPr>
                <a:defRPr/>
              </a:pPr>
              <a:t>44</a:t>
            </a:fld>
            <a:endParaRPr lang="en-US" altLang="x-none"/>
          </a:p>
        </p:txBody>
      </p:sp>
    </p:spTree>
    <p:extLst>
      <p:ext uri="{BB962C8B-B14F-4D97-AF65-F5344CB8AC3E}">
        <p14:creationId xmlns:p14="http://schemas.microsoft.com/office/powerpoint/2010/main" val="215280141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If you take an example of a mobile app, </a:t>
            </a:r>
          </a:p>
          <a:p>
            <a:pPr marL="171450" indent="-171450">
              <a:buFont typeface="Arial" panose="020B0604020202020204" pitchFamily="34" charset="0"/>
              <a:buChar char="•"/>
            </a:pPr>
            <a:r>
              <a:rPr lang="en-BE" dirty="0"/>
              <a:t>The client will produce data regarding the requirements</a:t>
            </a:r>
          </a:p>
          <a:p>
            <a:pPr marL="171450" indent="-171450">
              <a:buFont typeface="Arial" panose="020B0604020202020204" pitchFamily="34" charset="0"/>
              <a:buChar char="•"/>
            </a:pPr>
            <a:r>
              <a:rPr lang="en-GB" dirty="0"/>
              <a:t>P</a:t>
            </a:r>
            <a:r>
              <a:rPr lang="en-BE" dirty="0"/>
              <a:t>rogrammer will write code and commit in in a version control system</a:t>
            </a:r>
          </a:p>
          <a:p>
            <a:pPr marL="171450" indent="-171450">
              <a:buFont typeface="Arial" panose="020B0604020202020204" pitchFamily="34" charset="0"/>
              <a:buChar char="•"/>
            </a:pPr>
            <a:endParaRPr lang="en-BE" dirty="0"/>
          </a:p>
        </p:txBody>
      </p:sp>
      <p:sp>
        <p:nvSpPr>
          <p:cNvPr id="4" name="Slide Number Placeholder 3"/>
          <p:cNvSpPr>
            <a:spLocks noGrp="1"/>
          </p:cNvSpPr>
          <p:nvPr>
            <p:ph type="sldNum" sz="quarter" idx="5"/>
          </p:nvPr>
        </p:nvSpPr>
        <p:spPr/>
        <p:txBody>
          <a:bodyPr/>
          <a:lstStyle/>
          <a:p>
            <a:pPr>
              <a:defRPr/>
            </a:pPr>
            <a:fld id="{8542BA65-FEF6-3E42-934F-5F82C26ADF06}" type="slidenum">
              <a:rPr lang="en-US" altLang="x-none" smtClean="0"/>
              <a:pPr>
                <a:defRPr/>
              </a:pPr>
              <a:t>45</a:t>
            </a:fld>
            <a:endParaRPr lang="en-US" altLang="x-none"/>
          </a:p>
        </p:txBody>
      </p:sp>
    </p:spTree>
    <p:extLst>
      <p:ext uri="{BB962C8B-B14F-4D97-AF65-F5344CB8AC3E}">
        <p14:creationId xmlns:p14="http://schemas.microsoft.com/office/powerpoint/2010/main" val="18882273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Keep in mind that the information fetched is actually what you need. Depending on your goal, the tools might not give you what you want.</a:t>
            </a:r>
          </a:p>
        </p:txBody>
      </p:sp>
      <p:sp>
        <p:nvSpPr>
          <p:cNvPr id="4" name="Slide Number Placeholder 3"/>
          <p:cNvSpPr>
            <a:spLocks noGrp="1"/>
          </p:cNvSpPr>
          <p:nvPr>
            <p:ph type="sldNum" sz="quarter" idx="5"/>
          </p:nvPr>
        </p:nvSpPr>
        <p:spPr/>
        <p:txBody>
          <a:bodyPr/>
          <a:lstStyle/>
          <a:p>
            <a:pPr>
              <a:defRPr/>
            </a:pPr>
            <a:fld id="{8542BA65-FEF6-3E42-934F-5F82C26ADF06}" type="slidenum">
              <a:rPr lang="en-US" altLang="x-none" smtClean="0"/>
              <a:pPr>
                <a:defRPr/>
              </a:pPr>
              <a:t>46</a:t>
            </a:fld>
            <a:endParaRPr lang="en-US" altLang="x-none"/>
          </a:p>
        </p:txBody>
      </p:sp>
    </p:spTree>
    <p:extLst>
      <p:ext uri="{BB962C8B-B14F-4D97-AF65-F5344CB8AC3E}">
        <p14:creationId xmlns:p14="http://schemas.microsoft.com/office/powerpoint/2010/main" val="190857285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fld id="{380E16BD-CEE5-2849-A25C-4D8EF09DC227}" type="slidenum">
              <a:rPr lang="en-US" altLang="x-none" sz="1200"/>
              <a:pPr/>
              <a:t>48</a:t>
            </a:fld>
            <a:endParaRPr lang="en-US" altLang="x-none" sz="1200"/>
          </a:p>
        </p:txBody>
      </p:sp>
      <p:sp>
        <p:nvSpPr>
          <p:cNvPr id="187394" name="AutoShape 2"/>
          <p:cNvSpPr>
            <a:spLocks noGrp="1" noRot="1" noChangeAspect="1" noChangeArrowheads="1" noTextEdit="1"/>
          </p:cNvSpPr>
          <p:nvPr>
            <p:ph type="sldImg"/>
          </p:nvPr>
        </p:nvSpPr>
        <p:spPr>
          <a:ln/>
        </p:spPr>
      </p:sp>
      <p:sp>
        <p:nvSpPr>
          <p:cNvPr id="187395" name="Rectangle 3"/>
          <p:cNvSpPr>
            <a:spLocks noGrp="1" noChangeArrowheads="1"/>
          </p:cNvSpPr>
          <p:nvPr>
            <p:ph type="body" idx="1"/>
          </p:nvPr>
        </p:nvSpPr>
        <p:spPr>
          <a:solidFill>
            <a:srgbClr val="FFFFFF"/>
          </a:solidFill>
          <a:ln>
            <a:solidFill>
              <a:srgbClr val="000000"/>
            </a:solidFill>
          </a:ln>
        </p:spPr>
        <p:txBody>
          <a:bodyPr/>
          <a:lstStyle/>
          <a:p>
            <a:endParaRPr lang="nl-NL" altLang="x-none"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fld id="{50EB47DB-9C8F-344B-A68F-71F4AA15F9F5}" type="slidenum">
              <a:rPr lang="en-US" altLang="x-none" sz="1200"/>
              <a:pPr/>
              <a:t>5</a:t>
            </a:fld>
            <a:endParaRPr lang="en-US" altLang="x-none" sz="1200"/>
          </a:p>
        </p:txBody>
      </p:sp>
      <p:sp>
        <p:nvSpPr>
          <p:cNvPr id="21506" name="Rectangle 5"/>
          <p:cNvSpPr>
            <a:spLocks noGrp="1" noRot="1" noChangeAspect="1" noChangeArrowheads="1" noTextEdit="1"/>
          </p:cNvSpPr>
          <p:nvPr>
            <p:ph type="sldImg"/>
          </p:nvPr>
        </p:nvSpPr>
        <p:spPr>
          <a:ln/>
        </p:spPr>
      </p:sp>
      <p:sp>
        <p:nvSpPr>
          <p:cNvPr id="21507" name="Rectangle 6"/>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GB" altLang="x-none" dirty="0"/>
              <a:t>For this presentation, we set out some goals</a:t>
            </a:r>
          </a:p>
          <a:p>
            <a:r>
              <a:rPr lang="en-GB" altLang="x-none" dirty="0"/>
              <a:t>We want to convince you that because of various reasons. WE WILL LEARN ABOUT WHY PROGRAMS CHANGE</a:t>
            </a:r>
          </a:p>
          <a:p>
            <a:r>
              <a:rPr lang="en-GB" altLang="x-none" dirty="0"/>
              <a:t>In fact, we want to go one step further, and we will even try to convince you that REENGINEERING (and REVERSE ENGINEERING) are essential activities, hence essential skills that should be taught to professional software engineers.</a:t>
            </a:r>
          </a:p>
          <a:p>
            <a:r>
              <a:rPr lang="en-GB" altLang="x-none" dirty="0"/>
              <a:t>[WHICH BRINGS US TO THE 3</a:t>
            </a:r>
            <a:r>
              <a:rPr lang="en-GB" altLang="x-none" baseline="30000" dirty="0"/>
              <a:t>RD</a:t>
            </a:r>
            <a:r>
              <a:rPr lang="en-GB" altLang="x-none" dirty="0"/>
              <a:t> BULLET] If you accept that it is an essential skill, you should be able to collect some PRINCIPLES, TECHNIQUES, METHODOLOGY and TOOLS to support practitioners. Moreover, you should be able to collect it in such a form that can be TAUGHT TO STUDENTS AND PROFESSIONALS. That’s precisely what OOP book tells about. And today, we’re going to pick a few of these techniques and </a:t>
            </a:r>
          </a:p>
          <a:p>
            <a:r>
              <a:rPr lang="en-GB" altLang="x-none" dirty="0"/>
              <a:t>While doing this will emphasize two points</a:t>
            </a:r>
          </a:p>
          <a:p>
            <a:r>
              <a:rPr lang="en-GB" altLang="x-none" dirty="0"/>
              <a:t>   A) reengineering a project may seam difficult at first, however, there is a large set of LIGHTWEIGHT TOOLS and TECHNIQUES</a:t>
            </a:r>
          </a:p>
          <a:p>
            <a:r>
              <a:rPr lang="en-GB" altLang="x-none" dirty="0"/>
              <a:t>   B) Despite these tools and techniques, PEOPLE MUST DO THE JOB and they represent the most valuable resource.</a:t>
            </a: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fld id="{C560F87F-2977-AA4E-B574-DC411EE6765B}" type="slidenum">
              <a:rPr lang="en-US" altLang="x-none" sz="1200"/>
              <a:pPr/>
              <a:t>49</a:t>
            </a:fld>
            <a:endParaRPr lang="en-US" altLang="x-none" sz="1200"/>
          </a:p>
        </p:txBody>
      </p:sp>
      <p:sp>
        <p:nvSpPr>
          <p:cNvPr id="189442" name="AutoShape 2"/>
          <p:cNvSpPr>
            <a:spLocks noGrp="1" noRot="1" noChangeAspect="1" noChangeArrowheads="1" noTextEdit="1"/>
          </p:cNvSpPr>
          <p:nvPr>
            <p:ph type="sldImg"/>
          </p:nvPr>
        </p:nvSpPr>
        <p:spPr>
          <a:ln/>
        </p:spPr>
      </p:sp>
      <p:sp>
        <p:nvSpPr>
          <p:cNvPr id="189443" name="Rectangle 3"/>
          <p:cNvSpPr>
            <a:spLocks noGrp="1" noChangeArrowheads="1"/>
          </p:cNvSpPr>
          <p:nvPr>
            <p:ph type="body" idx="1"/>
          </p:nvPr>
        </p:nvSpPr>
        <p:spPr>
          <a:solidFill>
            <a:srgbClr val="FFFFFF"/>
          </a:solidFill>
          <a:ln>
            <a:solidFill>
              <a:srgbClr val="000000"/>
            </a:solidFill>
          </a:ln>
        </p:spPr>
        <p:txBody>
          <a:bodyPr/>
          <a:lstStyle/>
          <a:p>
            <a:endParaRPr lang="nl-NL" altLang="x-none"/>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Times New Roman" charset="0"/>
                <a:ea typeface="ＭＳ Ｐゴシック" charset="-128"/>
                <a:cs typeface="ＭＳ Ｐゴシック" charset="-128"/>
              </a:rPr>
              <a:t>Programs change. You find bugs, and you fix them. You discover a new requirement, and you add a feature.</a:t>
            </a:r>
          </a:p>
          <a:p>
            <a:r>
              <a:rPr lang="en-GB" sz="1200" b="0" i="0" kern="1200" dirty="0">
                <a:solidFill>
                  <a:schemeClr val="tx1"/>
                </a:solidFill>
                <a:effectLst/>
                <a:latin typeface="Times New Roman" charset="0"/>
                <a:ea typeface="ＭＳ Ｐゴシック" charset="-128"/>
                <a:cs typeface="ＭＳ Ｐゴシック" charset="-128"/>
              </a:rPr>
              <a:t>[TALK ABOUT THE PICTURE] HERE IS A SIMPLE ILLUSTRATION OF A PROGRAM CHANGE. </a:t>
            </a:r>
          </a:p>
          <a:p>
            <a:r>
              <a:rPr lang="en-GB" sz="1200" b="0" i="0" kern="1200" dirty="0">
                <a:solidFill>
                  <a:schemeClr val="tx1"/>
                </a:solidFill>
                <a:effectLst/>
                <a:latin typeface="Times New Roman" charset="0"/>
                <a:ea typeface="ＭＳ Ｐゴシック" charset="-128"/>
                <a:cs typeface="ＭＳ Ｐゴシック" charset="-128"/>
              </a:rPr>
              <a:t>A requirement changes because users demand it; you revise a feature.</a:t>
            </a:r>
          </a:p>
          <a:p>
            <a:r>
              <a:rPr lang="en-GB" sz="1200" b="0" i="0" kern="1200" dirty="0">
                <a:solidFill>
                  <a:schemeClr val="tx1"/>
                </a:solidFill>
                <a:effectLst/>
                <a:latin typeface="Times New Roman" charset="0"/>
                <a:ea typeface="ＭＳ Ｐゴシック" charset="-128"/>
                <a:cs typeface="ＭＳ Ｐゴシック" charset="-128"/>
              </a:rPr>
              <a:t>The simple fact about programs is that they’re rarely stable but rather constantly changing, living artifacts that shift as much as our social worlds shift.</a:t>
            </a:r>
          </a:p>
          <a:p>
            <a:r>
              <a:rPr lang="en-GB" sz="1200" b="0" i="0" kern="1200" dirty="0">
                <a:solidFill>
                  <a:schemeClr val="tx1"/>
                </a:solidFill>
                <a:effectLst/>
                <a:latin typeface="Times New Roman" charset="0"/>
                <a:ea typeface="ＭＳ Ｐゴシック" charset="-128"/>
                <a:cs typeface="ＭＳ Ｐゴシック" charset="-128"/>
              </a:rPr>
              <a:t>The apps on our phones are constantly being updated to improve our experiences, while the websites we visit potentially change every time we visit them, without us noticing.</a:t>
            </a:r>
          </a:p>
        </p:txBody>
      </p:sp>
      <p:sp>
        <p:nvSpPr>
          <p:cNvPr id="4" name="Slide Number Placeholder 3"/>
          <p:cNvSpPr>
            <a:spLocks noGrp="1"/>
          </p:cNvSpPr>
          <p:nvPr>
            <p:ph type="sldNum" sz="quarter" idx="5"/>
          </p:nvPr>
        </p:nvSpPr>
        <p:spPr/>
        <p:txBody>
          <a:bodyPr/>
          <a:lstStyle/>
          <a:p>
            <a:pPr>
              <a:defRPr/>
            </a:pPr>
            <a:fld id="{8542BA65-FEF6-3E42-934F-5F82C26ADF06}" type="slidenum">
              <a:rPr lang="en-US" altLang="x-none" smtClean="0"/>
              <a:pPr>
                <a:defRPr/>
              </a:pPr>
              <a:t>6</a:t>
            </a:fld>
            <a:endParaRPr lang="en-US" altLang="x-none"/>
          </a:p>
        </p:txBody>
      </p:sp>
    </p:spTree>
    <p:extLst>
      <p:ext uri="{BB962C8B-B14F-4D97-AF65-F5344CB8AC3E}">
        <p14:creationId xmlns:p14="http://schemas.microsoft.com/office/powerpoint/2010/main" val="14122657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fld id="{C347AEB7-67AF-D940-8C72-F73B06BD907D}" type="slidenum">
              <a:rPr lang="en-US" altLang="x-none" sz="1200"/>
              <a:pPr/>
              <a:t>7</a:t>
            </a:fld>
            <a:endParaRPr lang="en-US" altLang="x-none" sz="1200"/>
          </a:p>
        </p:txBody>
      </p:sp>
      <p:sp>
        <p:nvSpPr>
          <p:cNvPr id="25602" name="Rectangle 5"/>
          <p:cNvSpPr>
            <a:spLocks noGrp="1" noRot="1" noChangeAspect="1" noChangeArrowheads="1" noTextEdit="1"/>
          </p:cNvSpPr>
          <p:nvPr>
            <p:ph type="sldImg"/>
          </p:nvPr>
        </p:nvSpPr>
        <p:spPr>
          <a:ln/>
        </p:spPr>
      </p:sp>
      <p:sp>
        <p:nvSpPr>
          <p:cNvPr id="25603" name="Rectangle 6"/>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GB" altLang="x-none" dirty="0"/>
              <a:t>MANAGGING CHANGE is a problem, here are some numbers to illustrate how SEVERE THE PROBLEM IS</a:t>
            </a:r>
          </a:p>
          <a:p>
            <a:r>
              <a:rPr lang="en-GB" altLang="x-none" dirty="0"/>
              <a:t>Several empirical surveys dating from the SEVENTIES AND EIGHTIES have shown that MORE THAN HALF OF THE TOTAL SOFTWARE BUDGET is spent during maintenance. (point to TOP LEFT CORNER).</a:t>
            </a:r>
          </a:p>
          <a:p>
            <a:r>
              <a:rPr lang="en-GB" altLang="x-none" dirty="0"/>
              <a:t>These observations are typically explained by means of a diagram looking like this (POINT TO RIGHT)</a:t>
            </a:r>
          </a:p>
          <a:p>
            <a:r>
              <a:rPr lang="en-GB" altLang="x-none" dirty="0"/>
              <a:t>The idea is that maintenance is seen as fixing mistakes and the LONGER YOU WAIT with fixing those mistakes, the MORE COSTLY it becomes</a:t>
            </a:r>
          </a:p>
          <a:p>
            <a:r>
              <a:rPr lang="en-GB" altLang="x-none" dirty="0"/>
              <a:t>Actually, if you look at the kind of PROGRESS we made in software engineering TECHNOLOGY, you can see that we actually tried to tackle this phenomenon.</a:t>
            </a:r>
          </a:p>
          <a:p>
            <a:r>
              <a:rPr lang="en-GB" altLang="x-none" dirty="0"/>
              <a:t>  A) First of all, we invested a lot in better REQUIREMENTS ENGINEERING, to make sure that we discover potential “mistakes” much earlier. If you look at USE-CASES and CRC-Cards, for instance, to whole idea is to separate the STABLE requirements from the UNSTABLE ones, focussing on the STABLE ones, and as such try to prevent that we will have to fix things afterwards.</a:t>
            </a:r>
          </a:p>
          <a:p>
            <a:r>
              <a:rPr lang="en-GB" altLang="x-none" dirty="0"/>
              <a:t>  B) Also, we invested a lot in BETTER TOOLS AND TECHNIQUES so that it becomes easier to change software artefacts once they are in the field. Modern Relational Databases for instance, allow you to modify the schema of a database while it is up and running, plug-and-play components allow you to download new versions over the internet</a:t>
            </a:r>
          </a:p>
          <a:p>
            <a:endParaRPr lang="en-GB" altLang="x-none" dirty="0"/>
          </a:p>
          <a:p>
            <a:r>
              <a:rPr lang="en-GB" altLang="x-none" dirty="0"/>
              <a:t>SO WHAT DID THIS GAIN US ? Well, let’s study the impact of both a little bit further.</a:t>
            </a:r>
          </a:p>
          <a:p>
            <a:endParaRPr lang="en-GB" altLang="x-none"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fld id="{5A8FF1E8-B784-2A48-BF04-4FADC4DB7018}" type="slidenum">
              <a:rPr lang="en-US" altLang="x-none" sz="1200"/>
              <a:pPr/>
              <a:t>8</a:t>
            </a:fld>
            <a:endParaRPr lang="en-US" altLang="x-none" sz="1200"/>
          </a:p>
        </p:txBody>
      </p:sp>
      <p:sp>
        <p:nvSpPr>
          <p:cNvPr id="27650" name="Rectangle 5"/>
          <p:cNvSpPr>
            <a:spLocks noGrp="1" noRot="1" noChangeAspect="1" noChangeArrowheads="1" noTextEdit="1"/>
          </p:cNvSpPr>
          <p:nvPr>
            <p:ph type="sldImg"/>
          </p:nvPr>
        </p:nvSpPr>
        <p:spPr>
          <a:ln/>
        </p:spPr>
      </p:sp>
      <p:sp>
        <p:nvSpPr>
          <p:cNvPr id="27651" name="Rectangle 6"/>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GB" altLang="x-none" dirty="0"/>
              <a:t>Well, better requirements engineering indeed helped to identify stable ground in the muddle of CHANGING REQUIREMENTS.</a:t>
            </a:r>
          </a:p>
          <a:p>
            <a:r>
              <a:rPr lang="en-GB" altLang="x-none" dirty="0"/>
              <a:t>Unfortunately, an empirical survey done by Lientz and Swanson revealed that the majority of changes requested have to do with EXTRA FUNCTIONALITY.</a:t>
            </a:r>
          </a:p>
          <a:p>
            <a:r>
              <a:rPr lang="en-GB" altLang="x-none" dirty="0"/>
              <a:t>That’s why modern requirements engineering tries to define SCENARIOs FOR FUTURE EXTENSIONS so that the designers can accommodate their designs. That’s why we try to define good DOMAIN MODELS, so that most of the changes will fit our design.</a:t>
            </a:r>
          </a:p>
          <a:p>
            <a:r>
              <a:rPr lang="en-GB" altLang="x-none" dirty="0"/>
              <a:t>Unfortunately, no matter how good our requirements engineering, </a:t>
            </a:r>
            <a:r>
              <a:rPr lang="en-GB" altLang="x-none" dirty="0" err="1"/>
              <a:t>wewill</a:t>
            </a:r>
            <a:r>
              <a:rPr lang="en-GB" altLang="x-none" dirty="0"/>
              <a:t> never be able TO PREDICT THE FUTURE</a:t>
            </a:r>
          </a:p>
          <a:p>
            <a:r>
              <a:rPr lang="en-GB" altLang="x-none" dirty="0"/>
              <a:t>Therefore, there will always be changes that DO NOT FIT OUR ORIGINAL DESIGN, and depending on our problem domain this may be quite a lot.</a:t>
            </a:r>
          </a:p>
          <a:p>
            <a:r>
              <a:rPr lang="en-GB" altLang="x-none" dirty="0"/>
              <a:t>By the way, that’s one of the reasons why AGILE DEVELOPMENT METHODS are so popular nowadays. They observed that for certain problem domains you cannot make good predictions about the 60% perfective maintenance here (POINT TO SLIDE). When that’s the case, its useless to invest in a good design because you don’t know which variation points to build into your design. Half of the time, you will guess wrong and then you lose twice – once for creating a variation point you didn’t use, and once for extending the design with a new variation point.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fld id="{A7107D47-CF22-854B-BF97-39E51E61E33F}" type="slidenum">
              <a:rPr lang="en-US" altLang="x-none" sz="1200"/>
              <a:pPr/>
              <a:t>9</a:t>
            </a:fld>
            <a:endParaRPr lang="en-US" altLang="x-none" sz="1200"/>
          </a:p>
        </p:txBody>
      </p:sp>
      <p:sp>
        <p:nvSpPr>
          <p:cNvPr id="31746" name="Rectangle 5"/>
          <p:cNvSpPr>
            <a:spLocks noGrp="1" noRot="1" noChangeAspect="1" noChangeArrowheads="1" noTextEdit="1"/>
          </p:cNvSpPr>
          <p:nvPr>
            <p:ph type="sldImg"/>
          </p:nvPr>
        </p:nvSpPr>
        <p:spPr>
          <a:ln/>
        </p:spPr>
      </p:sp>
      <p:sp>
        <p:nvSpPr>
          <p:cNvPr id="31747" name="Rectangle 6"/>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GB" altLang="x-none" dirty="0"/>
              <a:t>The big conclusion we can derive from this as that we are STUCK</a:t>
            </a:r>
          </a:p>
          <a:p>
            <a:r>
              <a:rPr lang="en-GB" altLang="x-none" dirty="0"/>
              <a:t>The worst thing that can happen to a software system is that IT ACTUALLY GETS USED.</a:t>
            </a:r>
          </a:p>
          <a:p>
            <a:pPr lvl="1"/>
            <a:r>
              <a:rPr lang="en-GB" altLang="x-none" dirty="0"/>
              <a:t>Because if your system is used, USERS WILL ASK YOU TO ADAPT</a:t>
            </a:r>
          </a:p>
          <a:p>
            <a:pPr lvl="1"/>
            <a:r>
              <a:rPr lang="en-GB" altLang="x-none" dirty="0"/>
              <a:t>And because end-users are VERY CREATIVE in finding new ways of using your software, you will end up adding features which were never expected</a:t>
            </a:r>
          </a:p>
          <a:p>
            <a:pPr lvl="1"/>
            <a:r>
              <a:rPr lang="en-GB" altLang="x-none" dirty="0"/>
              <a:t>And because you did not expect it, adding these will PROBABLY DESTROY YOUR INITIAL GOOD DESIGN</a:t>
            </a:r>
          </a:p>
          <a:p>
            <a:endParaRPr lang="en-GB" altLang="x-none" dirty="0"/>
          </a:p>
          <a:p>
            <a:r>
              <a:rPr lang="en-GB" altLang="x-none" dirty="0"/>
              <a:t>This observation isn't new. Already in the early 80's, Manny Lehman observed the way the IBM Operating system 760 evolved</a:t>
            </a:r>
          </a:p>
          <a:p>
            <a:pPr lvl="1"/>
            <a:r>
              <a:rPr lang="en-GB" altLang="x-none" dirty="0"/>
              <a:t>… and derived 7 LAWS OF SOFTWARE EVOLUTION</a:t>
            </a:r>
          </a:p>
          <a:p>
            <a:pPr lvl="1"/>
            <a:r>
              <a:rPr lang="en-GB" altLang="x-none" dirty="0"/>
              <a:t>Two of them are particularly RELEVANT IN A REENGINEERING CONTEXT</a:t>
            </a:r>
          </a:p>
          <a:p>
            <a:pPr lvl="1"/>
            <a:r>
              <a:rPr lang="en-GB" altLang="x-none" dirty="0"/>
              <a:t>… (READ SLIDE)</a:t>
            </a:r>
          </a:p>
          <a:p>
            <a:pPr lvl="1"/>
            <a:endParaRPr lang="en-GB" altLang="x-none" dirty="0"/>
          </a:p>
          <a:p>
            <a:r>
              <a:rPr lang="en-GB" altLang="x-none" dirty="0"/>
              <a:t>Since then, these laws have been validated against a number of INDUSTRIAL CASES</a:t>
            </a:r>
          </a:p>
          <a:p>
            <a:pPr lvl="1"/>
            <a:r>
              <a:rPr lang="en-GB" altLang="x-none" dirty="0"/>
              <a:t>and shown that they are STILL APPLICABLE</a:t>
            </a:r>
          </a:p>
          <a:p>
            <a:pPr lvl="1"/>
            <a:r>
              <a:rPr lang="en-GB" altLang="x-none" dirty="0"/>
              <a:t>… however, open source development seems to be able to ESCAPE THE EXTRA COMPLEXITY, probably because  they spend the extra resources to simplify the structure.</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fld id="{74EBD9DA-AB8F-694D-A169-245DEE85D4B5}" type="slidenum">
              <a:rPr lang="en-US" altLang="x-none" sz="1200"/>
              <a:pPr/>
              <a:t>10</a:t>
            </a:fld>
            <a:endParaRPr lang="en-US" altLang="x-none" sz="1200"/>
          </a:p>
        </p:txBody>
      </p:sp>
      <p:sp>
        <p:nvSpPr>
          <p:cNvPr id="44034" name="Rectangle 4"/>
          <p:cNvSpPr>
            <a:spLocks noGrp="1" noRot="1" noChangeAspect="1" noChangeArrowheads="1" noTextEdit="1"/>
          </p:cNvSpPr>
          <p:nvPr>
            <p:ph type="sldImg"/>
          </p:nvPr>
        </p:nvSpPr>
        <p:spPr>
          <a:ln/>
        </p:spPr>
      </p:sp>
      <p:sp>
        <p:nvSpPr>
          <p:cNvPr id="44035"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a:r>
              <a:rPr lang="en-US" altLang="x-none" dirty="0"/>
              <a:t>To tackle these problems, you need some kind of GENERIC REENGINEERING PROCESS</a:t>
            </a:r>
          </a:p>
          <a:p>
            <a:pPr marL="228600" indent="-228600"/>
            <a:r>
              <a:rPr lang="en-US" altLang="x-none" dirty="0"/>
              <a:t>Here is the one that we propose, WHICH WE WILL USE TROUGHOUT THIS TALK</a:t>
            </a:r>
          </a:p>
          <a:p>
            <a:pPr marL="228600" indent="-228600"/>
            <a:r>
              <a:rPr lang="en-US" altLang="x-none" dirty="0"/>
              <a:t>Note that you should see this as a way to describe the various activities that take place during a project, but not necessarily a STRICT ORDER ON when these activities must take place.</a:t>
            </a:r>
          </a:p>
          <a:p>
            <a:pPr marL="228600" indent="-228600"/>
            <a:r>
              <a:rPr lang="en-US" altLang="x-none" dirty="0"/>
              <a:t>(0) Requirement analysis: </a:t>
            </a:r>
            <a:r>
              <a:rPr lang="en-US" altLang="x-none" dirty="0" err="1"/>
              <a:t>analyse</a:t>
            </a:r>
            <a:r>
              <a:rPr lang="en-US" altLang="x-none" dirty="0"/>
              <a:t> on WHICH PARTS OF YOUR REQUIREMENTS HAVE TO BE CHANGED – feature or patch?</a:t>
            </a:r>
          </a:p>
          <a:p>
            <a:pPr marL="228600" indent="-228600">
              <a:buFont typeface="Times" charset="0"/>
              <a:buAutoNum type="arabicParenBoth"/>
            </a:pPr>
            <a:r>
              <a:rPr lang="en-US" altLang="x-none" dirty="0"/>
              <a:t>Model capture: REVERSE ENGINEER from the source-code into a MORE ABSTRACT FORM, typically some form of a design model. How abstract depends on the kind of problem you want to solve.</a:t>
            </a:r>
          </a:p>
          <a:p>
            <a:pPr marL="228600" indent="-228600">
              <a:buFont typeface="Times" charset="0"/>
              <a:buAutoNum type="arabicParenBoth"/>
            </a:pPr>
            <a:r>
              <a:rPr lang="en-US" altLang="x-none" dirty="0"/>
              <a:t>problem detection: IDENTIFY DESIGN PROBLEMS in that abstract model</a:t>
            </a:r>
          </a:p>
          <a:p>
            <a:pPr marL="228600" indent="-228600">
              <a:buFont typeface="Times" charset="0"/>
              <a:buAutoNum type="arabicParenBoth"/>
            </a:pPr>
            <a:r>
              <a:rPr lang="en-US" altLang="x-none" dirty="0"/>
              <a:t>problem resolution: PROPOSE AN ALTERNATIVE DESIGN that will solve the identified problem</a:t>
            </a:r>
          </a:p>
          <a:p>
            <a:pPr marL="228600" indent="-228600">
              <a:buFont typeface="Times" charset="0"/>
              <a:buAutoNum type="arabicParenBoth"/>
            </a:pPr>
            <a:r>
              <a:rPr lang="en-US" altLang="x-none" dirty="0"/>
              <a:t>program transformations: MAKE THE NECESSARY CHANGES TO THE CODE, so that it adheres to the new design YET PRESERVES ALL THE REQUIED FUNCTIONALITY</a:t>
            </a:r>
            <a:br>
              <a:rPr lang="en-US" altLang="x-none" dirty="0"/>
            </a:br>
            <a:r>
              <a:rPr lang="en-US" altLang="x-none" dirty="0"/>
              <a:t>Here TESTING will play an important role</a:t>
            </a:r>
          </a:p>
          <a:p>
            <a:pPr marL="228600" indent="-228600">
              <a:buFont typeface="Times" charset="0"/>
              <a:buNone/>
            </a:pPr>
            <a:r>
              <a:rPr lang="en-US" altLang="x-none" dirty="0"/>
              <a:t>In the REMAINDER OF THE TALK, we will use this picture to ILLUSTRATE WHERE the various techniques and tools FIT IN.</a:t>
            </a:r>
          </a:p>
          <a:p>
            <a:pPr marL="228600" indent="-228600">
              <a:buFont typeface="Times" charset="0"/>
              <a:buNone/>
            </a:pPr>
            <a:r>
              <a:rPr lang="en-US" altLang="x-none" dirty="0"/>
              <a:t>While doing that, we will emphasize the role of THE HUMAN IN THE LOOP, because we believe that reengineering is a very PEOPLE CENTRIC activity.</a:t>
            </a:r>
          </a:p>
          <a:p>
            <a:pPr marL="228600" indent="-228600">
              <a:buFont typeface="Times" charset="0"/>
              <a:buNone/>
            </a:pPr>
            <a:r>
              <a:rPr lang="en-US" altLang="x-none" dirty="0"/>
              <a:t>Also, we will show some lightweight techniques and tools, because we experienced that you can achieve quite a lot with rather inexpensive technology.</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02402" name="Rectangle 2"/>
          <p:cNvSpPr>
            <a:spLocks noGrp="1" noChangeArrowheads="1"/>
          </p:cNvSpPr>
          <p:nvPr>
            <p:ph type="ctrTitle"/>
          </p:nvPr>
        </p:nvSpPr>
        <p:spPr>
          <a:xfrm>
            <a:off x="1905000" y="685800"/>
            <a:ext cx="4876800" cy="2209800"/>
          </a:xfrm>
        </p:spPr>
        <p:txBody>
          <a:bodyPr/>
          <a:lstStyle>
            <a:lvl1pPr>
              <a:defRPr>
                <a:solidFill>
                  <a:srgbClr val="00027F"/>
                </a:solidFill>
              </a:defRPr>
            </a:lvl1pPr>
          </a:lstStyle>
          <a:p>
            <a:r>
              <a:rPr lang="en-US"/>
              <a:t>Click to edit Master title style</a:t>
            </a:r>
          </a:p>
        </p:txBody>
      </p:sp>
      <p:sp>
        <p:nvSpPr>
          <p:cNvPr id="102403" name="Rectangle 3"/>
          <p:cNvSpPr>
            <a:spLocks noGrp="1" noChangeArrowheads="1"/>
          </p:cNvSpPr>
          <p:nvPr>
            <p:ph type="subTitle" idx="1"/>
          </p:nvPr>
        </p:nvSpPr>
        <p:spPr>
          <a:xfrm>
            <a:off x="1905000" y="3276600"/>
            <a:ext cx="4876800" cy="2362200"/>
          </a:xfrm>
        </p:spPr>
        <p:txBody>
          <a:bodyPr/>
          <a:lstStyle>
            <a:lvl1pPr marL="0" indent="0" algn="ctr">
              <a:buFontTx/>
              <a:buNone/>
              <a:defRPr>
                <a:solidFill>
                  <a:srgbClr val="087F02"/>
                </a:solidFill>
              </a:defRPr>
            </a:lvl1pPr>
          </a:lstStyle>
          <a:p>
            <a:r>
              <a:rPr lang="en-US" dirty="0"/>
              <a:t>Click to edit Master subtitle style</a:t>
            </a:r>
          </a:p>
        </p:txBody>
      </p:sp>
    </p:spTree>
    <p:extLst>
      <p:ext uri="{BB962C8B-B14F-4D97-AF65-F5344CB8AC3E}">
        <p14:creationId xmlns:p14="http://schemas.microsoft.com/office/powerpoint/2010/main" val="664036683"/>
      </p:ext>
    </p:extLst>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x-none"/>
          </a:p>
        </p:txBody>
      </p:sp>
      <p:sp>
        <p:nvSpPr>
          <p:cNvPr id="5" name="Rectangle 5"/>
          <p:cNvSpPr>
            <a:spLocks noGrp="1" noChangeArrowheads="1"/>
          </p:cNvSpPr>
          <p:nvPr>
            <p:ph type="sldNum" sz="quarter" idx="11"/>
          </p:nvPr>
        </p:nvSpPr>
        <p:spPr>
          <a:ln/>
        </p:spPr>
        <p:txBody>
          <a:bodyPr/>
          <a:lstStyle>
            <a:lvl1pPr>
              <a:defRPr/>
            </a:lvl1pPr>
          </a:lstStyle>
          <a:p>
            <a:pPr>
              <a:defRPr/>
            </a:pPr>
            <a:r>
              <a:rPr lang="en-US" altLang="x-none"/>
              <a:t>Object-Oriented Reengineering.</a:t>
            </a:r>
            <a:fld id="{1D2B24B1-BCEE-3243-ABFC-B0068DC445C0}" type="slidenum">
              <a:rPr lang="en-US" altLang="x-none"/>
              <a:pPr>
                <a:defRPr/>
              </a:pPr>
              <a:t>‹#›</a:t>
            </a:fld>
            <a:endParaRPr lang="en-US" altLang="x-none"/>
          </a:p>
        </p:txBody>
      </p:sp>
    </p:spTree>
    <p:extLst>
      <p:ext uri="{BB962C8B-B14F-4D97-AF65-F5344CB8AC3E}">
        <p14:creationId xmlns:p14="http://schemas.microsoft.com/office/powerpoint/2010/main" val="689498468"/>
      </p:ext>
    </p:extLst>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381000"/>
            <a:ext cx="1943100" cy="5715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381000"/>
            <a:ext cx="5676900" cy="5715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x-none"/>
          </a:p>
        </p:txBody>
      </p:sp>
      <p:sp>
        <p:nvSpPr>
          <p:cNvPr id="5" name="Rectangle 5"/>
          <p:cNvSpPr>
            <a:spLocks noGrp="1" noChangeArrowheads="1"/>
          </p:cNvSpPr>
          <p:nvPr>
            <p:ph type="sldNum" sz="quarter" idx="11"/>
          </p:nvPr>
        </p:nvSpPr>
        <p:spPr>
          <a:ln/>
        </p:spPr>
        <p:txBody>
          <a:bodyPr/>
          <a:lstStyle>
            <a:lvl1pPr>
              <a:defRPr/>
            </a:lvl1pPr>
          </a:lstStyle>
          <a:p>
            <a:pPr>
              <a:defRPr/>
            </a:pPr>
            <a:r>
              <a:rPr lang="en-US" altLang="x-none"/>
              <a:t>Object-Oriented Reengineering.</a:t>
            </a:r>
            <a:fld id="{44F39AA4-3272-9F4E-B55A-972088CEDD66}" type="slidenum">
              <a:rPr lang="en-US" altLang="x-none"/>
              <a:pPr>
                <a:defRPr/>
              </a:pPr>
              <a:t>‹#›</a:t>
            </a:fld>
            <a:endParaRPr lang="en-US" altLang="x-none"/>
          </a:p>
        </p:txBody>
      </p:sp>
    </p:spTree>
    <p:extLst>
      <p:ext uri="{BB962C8B-B14F-4D97-AF65-F5344CB8AC3E}">
        <p14:creationId xmlns:p14="http://schemas.microsoft.com/office/powerpoint/2010/main" val="578992464"/>
      </p:ext>
    </p:extLst>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AndClipArt" preserve="1">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685800" y="381000"/>
            <a:ext cx="7772400" cy="838200"/>
          </a:xfrm>
        </p:spPr>
        <p:txBody>
          <a:bodyPr/>
          <a:lstStyle/>
          <a:p>
            <a:r>
              <a:rPr lang="en-US"/>
              <a:t>Click to edit Master title style</a:t>
            </a:r>
          </a:p>
        </p:txBody>
      </p:sp>
      <p:sp>
        <p:nvSpPr>
          <p:cNvPr id="3" name="Text Placeholder 2"/>
          <p:cNvSpPr>
            <a:spLocks noGrp="1"/>
          </p:cNvSpPr>
          <p:nvPr>
            <p:ph type="body" sz="half" idx="1"/>
          </p:nvPr>
        </p:nvSpPr>
        <p:spPr>
          <a:xfrm>
            <a:off x="685800" y="1371600"/>
            <a:ext cx="3810000" cy="472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lipArt Placeholder 3"/>
          <p:cNvSpPr>
            <a:spLocks noGrp="1"/>
          </p:cNvSpPr>
          <p:nvPr>
            <p:ph type="clipArt" sz="half" idx="2"/>
          </p:nvPr>
        </p:nvSpPr>
        <p:spPr>
          <a:xfrm>
            <a:off x="4648200" y="1371600"/>
            <a:ext cx="3810000" cy="4724400"/>
          </a:xfrm>
        </p:spPr>
        <p:txBody>
          <a:bodyPr/>
          <a:lstStyle/>
          <a:p>
            <a:pPr lvl="0"/>
            <a:endParaRPr lang="en-US" noProof="0"/>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x-none"/>
          </a:p>
        </p:txBody>
      </p:sp>
      <p:sp>
        <p:nvSpPr>
          <p:cNvPr id="6" name="Rectangle 5"/>
          <p:cNvSpPr>
            <a:spLocks noGrp="1" noChangeArrowheads="1"/>
          </p:cNvSpPr>
          <p:nvPr>
            <p:ph type="sldNum" sz="quarter" idx="11"/>
          </p:nvPr>
        </p:nvSpPr>
        <p:spPr>
          <a:ln/>
        </p:spPr>
        <p:txBody>
          <a:bodyPr/>
          <a:lstStyle>
            <a:lvl1pPr>
              <a:defRPr/>
            </a:lvl1pPr>
          </a:lstStyle>
          <a:p>
            <a:pPr>
              <a:defRPr/>
            </a:pPr>
            <a:r>
              <a:rPr lang="en-US" altLang="x-none"/>
              <a:t>Object-Oriented Reengineering.</a:t>
            </a:r>
            <a:fld id="{3D6C404A-1426-A941-B6BB-5FA7F05C52FD}" type="slidenum">
              <a:rPr lang="en-US" altLang="x-none"/>
              <a:pPr>
                <a:defRPr/>
              </a:pPr>
              <a:t>‹#›</a:t>
            </a:fld>
            <a:endParaRPr lang="en-US" altLang="x-none"/>
          </a:p>
        </p:txBody>
      </p:sp>
    </p:spTree>
    <p:extLst>
      <p:ext uri="{BB962C8B-B14F-4D97-AF65-F5344CB8AC3E}">
        <p14:creationId xmlns:p14="http://schemas.microsoft.com/office/powerpoint/2010/main" val="877937891"/>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chartAndTx" preserve="1">
  <p:cSld name="Title, Ch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381000"/>
            <a:ext cx="7772400" cy="838200"/>
          </a:xfrm>
        </p:spPr>
        <p:txBody>
          <a:bodyPr/>
          <a:lstStyle/>
          <a:p>
            <a:r>
              <a:rPr lang="en-US" dirty="0"/>
              <a:t>Click to edit Master title style</a:t>
            </a:r>
          </a:p>
        </p:txBody>
      </p:sp>
      <p:sp>
        <p:nvSpPr>
          <p:cNvPr id="3" name="Chart Placeholder 2"/>
          <p:cNvSpPr>
            <a:spLocks noGrp="1"/>
          </p:cNvSpPr>
          <p:nvPr>
            <p:ph type="chart" sz="half" idx="1"/>
          </p:nvPr>
        </p:nvSpPr>
        <p:spPr>
          <a:xfrm>
            <a:off x="685800" y="1371600"/>
            <a:ext cx="3810000" cy="4724400"/>
          </a:xfrm>
        </p:spPr>
        <p:txBody>
          <a:bodyPr/>
          <a:lstStyle/>
          <a:p>
            <a:pPr lvl="0"/>
            <a:endParaRPr lang="en-US" noProof="0"/>
          </a:p>
        </p:txBody>
      </p:sp>
      <p:sp>
        <p:nvSpPr>
          <p:cNvPr id="4" name="Text Placeholder 3"/>
          <p:cNvSpPr>
            <a:spLocks noGrp="1"/>
          </p:cNvSpPr>
          <p:nvPr>
            <p:ph type="body" sz="half" idx="2"/>
          </p:nvPr>
        </p:nvSpPr>
        <p:spPr>
          <a:xfrm>
            <a:off x="4648200" y="1371600"/>
            <a:ext cx="3810000" cy="472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x-none"/>
          </a:p>
        </p:txBody>
      </p:sp>
      <p:sp>
        <p:nvSpPr>
          <p:cNvPr id="6" name="Rectangle 5"/>
          <p:cNvSpPr>
            <a:spLocks noGrp="1" noChangeArrowheads="1"/>
          </p:cNvSpPr>
          <p:nvPr>
            <p:ph type="sldNum" sz="quarter" idx="11"/>
          </p:nvPr>
        </p:nvSpPr>
        <p:spPr>
          <a:ln/>
        </p:spPr>
        <p:txBody>
          <a:bodyPr/>
          <a:lstStyle>
            <a:lvl1pPr>
              <a:defRPr/>
            </a:lvl1pPr>
          </a:lstStyle>
          <a:p>
            <a:pPr>
              <a:defRPr/>
            </a:pPr>
            <a:r>
              <a:rPr lang="en-US" altLang="x-none"/>
              <a:t>Object-Oriented Reengineering.</a:t>
            </a:r>
            <a:fld id="{145697A4-B70D-1745-A0B3-7D8EFAD81028}" type="slidenum">
              <a:rPr lang="en-US" altLang="x-none"/>
              <a:pPr>
                <a:defRPr/>
              </a:pPr>
              <a:t>‹#›</a:t>
            </a:fld>
            <a:endParaRPr lang="en-US" altLang="x-none"/>
          </a:p>
        </p:txBody>
      </p:sp>
    </p:spTree>
    <p:extLst>
      <p:ext uri="{BB962C8B-B14F-4D97-AF65-F5344CB8AC3E}">
        <p14:creationId xmlns:p14="http://schemas.microsoft.com/office/powerpoint/2010/main" val="141995500"/>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x-none"/>
          </a:p>
        </p:txBody>
      </p:sp>
      <p:sp>
        <p:nvSpPr>
          <p:cNvPr id="5" name="Rectangle 5"/>
          <p:cNvSpPr>
            <a:spLocks noGrp="1" noChangeArrowheads="1"/>
          </p:cNvSpPr>
          <p:nvPr>
            <p:ph type="sldNum" sz="quarter" idx="11"/>
          </p:nvPr>
        </p:nvSpPr>
        <p:spPr>
          <a:ln/>
        </p:spPr>
        <p:txBody>
          <a:bodyPr/>
          <a:lstStyle>
            <a:lvl1pPr>
              <a:defRPr/>
            </a:lvl1pPr>
          </a:lstStyle>
          <a:p>
            <a:pPr>
              <a:defRPr/>
            </a:pPr>
            <a:r>
              <a:rPr lang="en-US" altLang="x-none"/>
              <a:t>Object-Oriented Reengineering.</a:t>
            </a:r>
            <a:fld id="{28B0D84E-F486-BB43-9FBC-1E15A1D2605E}" type="slidenum">
              <a:rPr lang="en-US" altLang="x-none"/>
              <a:pPr>
                <a:defRPr/>
              </a:pPr>
              <a:t>‹#›</a:t>
            </a:fld>
            <a:endParaRPr lang="en-US" altLang="x-none"/>
          </a:p>
        </p:txBody>
      </p:sp>
    </p:spTree>
    <p:extLst>
      <p:ext uri="{BB962C8B-B14F-4D97-AF65-F5344CB8AC3E}">
        <p14:creationId xmlns:p14="http://schemas.microsoft.com/office/powerpoint/2010/main" val="559608807"/>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x-none"/>
          </a:p>
        </p:txBody>
      </p:sp>
      <p:sp>
        <p:nvSpPr>
          <p:cNvPr id="5" name="Rectangle 5"/>
          <p:cNvSpPr>
            <a:spLocks noGrp="1" noChangeArrowheads="1"/>
          </p:cNvSpPr>
          <p:nvPr>
            <p:ph type="sldNum" sz="quarter" idx="11"/>
          </p:nvPr>
        </p:nvSpPr>
        <p:spPr>
          <a:ln/>
        </p:spPr>
        <p:txBody>
          <a:bodyPr/>
          <a:lstStyle>
            <a:lvl1pPr>
              <a:defRPr/>
            </a:lvl1pPr>
          </a:lstStyle>
          <a:p>
            <a:pPr>
              <a:defRPr/>
            </a:pPr>
            <a:r>
              <a:rPr lang="en-US" altLang="x-none"/>
              <a:t>Object-Oriented Reengineering.</a:t>
            </a:r>
            <a:fld id="{D3000D99-0176-1B4D-9806-1D8499C7678A}" type="slidenum">
              <a:rPr lang="en-US" altLang="x-none"/>
              <a:pPr>
                <a:defRPr/>
              </a:pPr>
              <a:t>‹#›</a:t>
            </a:fld>
            <a:endParaRPr lang="en-US" altLang="x-none"/>
          </a:p>
        </p:txBody>
      </p:sp>
    </p:spTree>
    <p:extLst>
      <p:ext uri="{BB962C8B-B14F-4D97-AF65-F5344CB8AC3E}">
        <p14:creationId xmlns:p14="http://schemas.microsoft.com/office/powerpoint/2010/main" val="1514329036"/>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371600"/>
            <a:ext cx="3810000" cy="4724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371600"/>
            <a:ext cx="3810000" cy="4724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x-none"/>
          </a:p>
        </p:txBody>
      </p:sp>
      <p:sp>
        <p:nvSpPr>
          <p:cNvPr id="6" name="Rectangle 5"/>
          <p:cNvSpPr>
            <a:spLocks noGrp="1" noChangeArrowheads="1"/>
          </p:cNvSpPr>
          <p:nvPr>
            <p:ph type="sldNum" sz="quarter" idx="11"/>
          </p:nvPr>
        </p:nvSpPr>
        <p:spPr>
          <a:ln/>
        </p:spPr>
        <p:txBody>
          <a:bodyPr/>
          <a:lstStyle>
            <a:lvl1pPr>
              <a:defRPr/>
            </a:lvl1pPr>
          </a:lstStyle>
          <a:p>
            <a:pPr>
              <a:defRPr/>
            </a:pPr>
            <a:r>
              <a:rPr lang="en-US" altLang="x-none"/>
              <a:t>Object-Oriented Reengineering.</a:t>
            </a:r>
            <a:fld id="{4365A806-254F-6145-A230-D58B6D8D5DC9}" type="slidenum">
              <a:rPr lang="en-US" altLang="x-none"/>
              <a:pPr>
                <a:defRPr/>
              </a:pPr>
              <a:t>‹#›</a:t>
            </a:fld>
            <a:endParaRPr lang="en-US" altLang="x-none"/>
          </a:p>
        </p:txBody>
      </p:sp>
    </p:spTree>
    <p:extLst>
      <p:ext uri="{BB962C8B-B14F-4D97-AF65-F5344CB8AC3E}">
        <p14:creationId xmlns:p14="http://schemas.microsoft.com/office/powerpoint/2010/main" val="1499407455"/>
      </p:ext>
    </p:extLst>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x-none"/>
          </a:p>
        </p:txBody>
      </p:sp>
      <p:sp>
        <p:nvSpPr>
          <p:cNvPr id="8" name="Rectangle 5"/>
          <p:cNvSpPr>
            <a:spLocks noGrp="1" noChangeArrowheads="1"/>
          </p:cNvSpPr>
          <p:nvPr>
            <p:ph type="sldNum" sz="quarter" idx="11"/>
          </p:nvPr>
        </p:nvSpPr>
        <p:spPr>
          <a:ln/>
        </p:spPr>
        <p:txBody>
          <a:bodyPr/>
          <a:lstStyle>
            <a:lvl1pPr>
              <a:defRPr/>
            </a:lvl1pPr>
          </a:lstStyle>
          <a:p>
            <a:pPr>
              <a:defRPr/>
            </a:pPr>
            <a:r>
              <a:rPr lang="en-US" altLang="x-none"/>
              <a:t>Object-Oriented Reengineering.</a:t>
            </a:r>
            <a:fld id="{85981814-3139-0842-B2D9-6625AB8A7491}" type="slidenum">
              <a:rPr lang="en-US" altLang="x-none"/>
              <a:pPr>
                <a:defRPr/>
              </a:pPr>
              <a:t>‹#›</a:t>
            </a:fld>
            <a:endParaRPr lang="en-US" altLang="x-none"/>
          </a:p>
        </p:txBody>
      </p:sp>
    </p:spTree>
    <p:extLst>
      <p:ext uri="{BB962C8B-B14F-4D97-AF65-F5344CB8AC3E}">
        <p14:creationId xmlns:p14="http://schemas.microsoft.com/office/powerpoint/2010/main" val="1967982287"/>
      </p:ext>
    </p:extLst>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x-none"/>
          </a:p>
        </p:txBody>
      </p:sp>
      <p:sp>
        <p:nvSpPr>
          <p:cNvPr id="4" name="Rectangle 5"/>
          <p:cNvSpPr>
            <a:spLocks noGrp="1" noChangeArrowheads="1"/>
          </p:cNvSpPr>
          <p:nvPr>
            <p:ph type="sldNum" sz="quarter" idx="11"/>
          </p:nvPr>
        </p:nvSpPr>
        <p:spPr>
          <a:ln/>
        </p:spPr>
        <p:txBody>
          <a:bodyPr/>
          <a:lstStyle>
            <a:lvl1pPr>
              <a:defRPr/>
            </a:lvl1pPr>
          </a:lstStyle>
          <a:p>
            <a:pPr>
              <a:defRPr/>
            </a:pPr>
            <a:r>
              <a:rPr lang="en-US" altLang="x-none"/>
              <a:t>Object-Oriented Reengineering.</a:t>
            </a:r>
            <a:fld id="{F85D24D9-77A6-A74D-90BB-545712034A1E}" type="slidenum">
              <a:rPr lang="en-US" altLang="x-none"/>
              <a:pPr>
                <a:defRPr/>
              </a:pPr>
              <a:t>‹#›</a:t>
            </a:fld>
            <a:endParaRPr lang="en-US" altLang="x-none"/>
          </a:p>
        </p:txBody>
      </p:sp>
    </p:spTree>
    <p:extLst>
      <p:ext uri="{BB962C8B-B14F-4D97-AF65-F5344CB8AC3E}">
        <p14:creationId xmlns:p14="http://schemas.microsoft.com/office/powerpoint/2010/main" val="335166515"/>
      </p:ext>
    </p:extLst>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x-none"/>
          </a:p>
        </p:txBody>
      </p:sp>
      <p:sp>
        <p:nvSpPr>
          <p:cNvPr id="3" name="Rectangle 5"/>
          <p:cNvSpPr>
            <a:spLocks noGrp="1" noChangeArrowheads="1"/>
          </p:cNvSpPr>
          <p:nvPr>
            <p:ph type="sldNum" sz="quarter" idx="11"/>
          </p:nvPr>
        </p:nvSpPr>
        <p:spPr>
          <a:ln/>
        </p:spPr>
        <p:txBody>
          <a:bodyPr/>
          <a:lstStyle>
            <a:lvl1pPr>
              <a:defRPr/>
            </a:lvl1pPr>
          </a:lstStyle>
          <a:p>
            <a:pPr>
              <a:defRPr/>
            </a:pPr>
            <a:r>
              <a:rPr lang="en-US" altLang="x-none"/>
              <a:t>Object-Oriented Reengineering.</a:t>
            </a:r>
            <a:fld id="{032813EC-00CE-1E48-AF5C-5DEE037308E4}" type="slidenum">
              <a:rPr lang="en-US" altLang="x-none"/>
              <a:pPr>
                <a:defRPr/>
              </a:pPr>
              <a:t>‹#›</a:t>
            </a:fld>
            <a:endParaRPr lang="en-US" altLang="x-none"/>
          </a:p>
        </p:txBody>
      </p:sp>
    </p:spTree>
    <p:extLst>
      <p:ext uri="{BB962C8B-B14F-4D97-AF65-F5344CB8AC3E}">
        <p14:creationId xmlns:p14="http://schemas.microsoft.com/office/powerpoint/2010/main" val="294011524"/>
      </p:ext>
    </p:extLst>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x-none"/>
          </a:p>
        </p:txBody>
      </p:sp>
      <p:sp>
        <p:nvSpPr>
          <p:cNvPr id="6" name="Rectangle 5"/>
          <p:cNvSpPr>
            <a:spLocks noGrp="1" noChangeArrowheads="1"/>
          </p:cNvSpPr>
          <p:nvPr>
            <p:ph type="sldNum" sz="quarter" idx="11"/>
          </p:nvPr>
        </p:nvSpPr>
        <p:spPr>
          <a:ln/>
        </p:spPr>
        <p:txBody>
          <a:bodyPr/>
          <a:lstStyle>
            <a:lvl1pPr>
              <a:defRPr/>
            </a:lvl1pPr>
          </a:lstStyle>
          <a:p>
            <a:pPr>
              <a:defRPr/>
            </a:pPr>
            <a:r>
              <a:rPr lang="en-US" altLang="x-none"/>
              <a:t>Object-Oriented Reengineering.</a:t>
            </a:r>
            <a:fld id="{41F2D404-1BC9-E944-9F57-4B4EC87CC541}" type="slidenum">
              <a:rPr lang="en-US" altLang="x-none"/>
              <a:pPr>
                <a:defRPr/>
              </a:pPr>
              <a:t>‹#›</a:t>
            </a:fld>
            <a:endParaRPr lang="en-US" altLang="x-none"/>
          </a:p>
        </p:txBody>
      </p:sp>
    </p:spTree>
    <p:extLst>
      <p:ext uri="{BB962C8B-B14F-4D97-AF65-F5344CB8AC3E}">
        <p14:creationId xmlns:p14="http://schemas.microsoft.com/office/powerpoint/2010/main" val="91812121"/>
      </p:ext>
    </p:extLst>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x-none"/>
          </a:p>
        </p:txBody>
      </p:sp>
      <p:sp>
        <p:nvSpPr>
          <p:cNvPr id="6" name="Rectangle 5"/>
          <p:cNvSpPr>
            <a:spLocks noGrp="1" noChangeArrowheads="1"/>
          </p:cNvSpPr>
          <p:nvPr>
            <p:ph type="sldNum" sz="quarter" idx="11"/>
          </p:nvPr>
        </p:nvSpPr>
        <p:spPr>
          <a:ln/>
        </p:spPr>
        <p:txBody>
          <a:bodyPr/>
          <a:lstStyle>
            <a:lvl1pPr>
              <a:defRPr/>
            </a:lvl1pPr>
          </a:lstStyle>
          <a:p>
            <a:pPr>
              <a:defRPr/>
            </a:pPr>
            <a:r>
              <a:rPr lang="en-US" altLang="x-none"/>
              <a:t>Object-Oriented Reengineering.</a:t>
            </a:r>
            <a:fld id="{531D8EBE-BD47-6B4A-A9F2-7FAE5E59FDB8}" type="slidenum">
              <a:rPr lang="en-US" altLang="x-none"/>
              <a:pPr>
                <a:defRPr/>
              </a:pPr>
              <a:t>‹#›</a:t>
            </a:fld>
            <a:endParaRPr lang="en-US" altLang="x-none"/>
          </a:p>
        </p:txBody>
      </p:sp>
    </p:spTree>
    <p:extLst>
      <p:ext uri="{BB962C8B-B14F-4D97-AF65-F5344CB8AC3E}">
        <p14:creationId xmlns:p14="http://schemas.microsoft.com/office/powerpoint/2010/main" val="1193059101"/>
      </p:ext>
    </p:extLst>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381000"/>
            <a:ext cx="77724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altLang="x-none" dirty="0"/>
              <a:t>Click to edit Master title style</a:t>
            </a:r>
          </a:p>
        </p:txBody>
      </p:sp>
      <p:sp>
        <p:nvSpPr>
          <p:cNvPr id="1027" name="Rectangle 3"/>
          <p:cNvSpPr>
            <a:spLocks noGrp="1" noChangeArrowheads="1"/>
          </p:cNvSpPr>
          <p:nvPr>
            <p:ph type="body" idx="1"/>
          </p:nvPr>
        </p:nvSpPr>
        <p:spPr bwMode="auto">
          <a:xfrm>
            <a:off x="685800" y="1371600"/>
            <a:ext cx="7772400" cy="472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ltLang="x-none"/>
              <a:t>Click to edit Master text styles</a:t>
            </a:r>
          </a:p>
          <a:p>
            <a:pPr lvl="1"/>
            <a:r>
              <a:rPr lang="en-US" altLang="x-none"/>
              <a:t>Second level</a:t>
            </a:r>
          </a:p>
          <a:p>
            <a:pPr lvl="2"/>
            <a:r>
              <a:rPr lang="en-US" altLang="x-none"/>
              <a:t>Third level</a:t>
            </a:r>
          </a:p>
          <a:p>
            <a:pPr lvl="3"/>
            <a:r>
              <a:rPr lang="en-US" altLang="x-none"/>
              <a:t>Fourth level</a:t>
            </a:r>
          </a:p>
          <a:p>
            <a:pPr lvl="4"/>
            <a:r>
              <a:rPr lang="en-US" altLang="x-none"/>
              <a:t>Fifth level</a:t>
            </a:r>
          </a:p>
        </p:txBody>
      </p:sp>
      <p:sp>
        <p:nvSpPr>
          <p:cNvPr id="101380" name="Rectangle 4"/>
          <p:cNvSpPr>
            <a:spLocks noGrp="1" noChangeArrowheads="1"/>
          </p:cNvSpPr>
          <p:nvPr>
            <p:ph type="dt" sz="half" idx="2"/>
          </p:nvPr>
        </p:nvSpPr>
        <p:spPr bwMode="auto">
          <a:xfrm>
            <a:off x="685800" y="6248400"/>
            <a:ext cx="31242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100" smtClean="0">
                <a:solidFill>
                  <a:schemeClr val="accent1"/>
                </a:solidFill>
                <a:latin typeface="Lucida Grande" charset="0"/>
              </a:defRPr>
            </a:lvl1pPr>
          </a:lstStyle>
          <a:p>
            <a:pPr>
              <a:defRPr/>
            </a:pPr>
            <a:endParaRPr lang="en-US" altLang="x-none"/>
          </a:p>
        </p:txBody>
      </p:sp>
      <p:sp>
        <p:nvSpPr>
          <p:cNvPr id="101381" name="Rectangle 5"/>
          <p:cNvSpPr>
            <a:spLocks noGrp="1" noChangeArrowheads="1"/>
          </p:cNvSpPr>
          <p:nvPr>
            <p:ph type="sldNum" sz="quarter" idx="4"/>
          </p:nvPr>
        </p:nvSpPr>
        <p:spPr bwMode="auto">
          <a:xfrm>
            <a:off x="55626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smtClean="0">
                <a:solidFill>
                  <a:srgbClr val="60BDC4"/>
                </a:solidFill>
                <a:latin typeface="Gill Sans" charset="0"/>
              </a:defRPr>
            </a:lvl1pPr>
          </a:lstStyle>
          <a:p>
            <a:pPr>
              <a:defRPr/>
            </a:pPr>
            <a:r>
              <a:rPr lang="en-US" altLang="x-none"/>
              <a:t>Object-Oriented Reengineering.</a:t>
            </a:r>
            <a:fld id="{CB6C0A6E-29C8-2745-9EB8-95EF8C993B9A}" type="slidenum">
              <a:rPr lang="en-US" altLang="x-none"/>
              <a:pPr>
                <a:defRPr/>
              </a:pPr>
              <a:t>‹#›</a:t>
            </a:fld>
            <a:endParaRPr lang="en-US" altLang="x-none"/>
          </a:p>
        </p:txBody>
      </p:sp>
    </p:spTree>
  </p:cSld>
  <p:clrMap bg1="lt1" tx1="dk1" bg2="lt2" tx2="dk2" accent1="accent1" accent2="accent2" accent3="accent3" accent4="accent4" accent5="accent5" accent6="accent6" hlink="hlink" folHlink="folHlink"/>
  <p:sldLayoutIdLst>
    <p:sldLayoutId id="2147483772" r:id="rId1"/>
    <p:sldLayoutId id="2147483760" r:id="rId2"/>
    <p:sldLayoutId id="2147483761" r:id="rId3"/>
    <p:sldLayoutId id="2147483762" r:id="rId4"/>
    <p:sldLayoutId id="2147483763" r:id="rId5"/>
    <p:sldLayoutId id="2147483764" r:id="rId6"/>
    <p:sldLayoutId id="2147483765" r:id="rId7"/>
    <p:sldLayoutId id="2147483766" r:id="rId8"/>
    <p:sldLayoutId id="2147483767" r:id="rId9"/>
    <p:sldLayoutId id="2147483768" r:id="rId10"/>
    <p:sldLayoutId id="2147483769" r:id="rId11"/>
    <p:sldLayoutId id="2147483770" r:id="rId12"/>
    <p:sldLayoutId id="2147483771" r:id="rId13"/>
  </p:sldLayoutIdLst>
  <p:transition spd="med"/>
  <p:hf hdr="0"/>
  <p:txStyles>
    <p:titleStyle>
      <a:lvl1pPr algn="ctr" rtl="0" eaLnBrk="0" fontAlgn="base" hangingPunct="0">
        <a:spcBef>
          <a:spcPct val="0"/>
        </a:spcBef>
        <a:spcAft>
          <a:spcPct val="0"/>
        </a:spcAft>
        <a:defRPr sz="3600" baseline="0">
          <a:solidFill>
            <a:srgbClr val="3A027F"/>
          </a:solidFill>
          <a:latin typeface="+mj-lt"/>
          <a:ea typeface="ＭＳ Ｐゴシック" charset="-128"/>
          <a:cs typeface="ＭＳ Ｐゴシック" charset="-128"/>
        </a:defRPr>
      </a:lvl1pPr>
      <a:lvl2pPr algn="ctr" rtl="0" eaLnBrk="0" fontAlgn="base" hangingPunct="0">
        <a:spcBef>
          <a:spcPct val="0"/>
        </a:spcBef>
        <a:spcAft>
          <a:spcPct val="0"/>
        </a:spcAft>
        <a:defRPr sz="4400">
          <a:solidFill>
            <a:srgbClr val="3A027F"/>
          </a:solidFill>
          <a:latin typeface="Gill Sans" charset="0"/>
          <a:ea typeface="ＭＳ Ｐゴシック" charset="-128"/>
          <a:cs typeface="ＭＳ Ｐゴシック" charset="-128"/>
        </a:defRPr>
      </a:lvl2pPr>
      <a:lvl3pPr algn="ctr" rtl="0" eaLnBrk="0" fontAlgn="base" hangingPunct="0">
        <a:spcBef>
          <a:spcPct val="0"/>
        </a:spcBef>
        <a:spcAft>
          <a:spcPct val="0"/>
        </a:spcAft>
        <a:defRPr sz="4400">
          <a:solidFill>
            <a:srgbClr val="3A027F"/>
          </a:solidFill>
          <a:latin typeface="Gill Sans" charset="0"/>
          <a:ea typeface="ＭＳ Ｐゴシック" charset="-128"/>
          <a:cs typeface="ＭＳ Ｐゴシック" charset="-128"/>
        </a:defRPr>
      </a:lvl3pPr>
      <a:lvl4pPr algn="ctr" rtl="0" eaLnBrk="0" fontAlgn="base" hangingPunct="0">
        <a:spcBef>
          <a:spcPct val="0"/>
        </a:spcBef>
        <a:spcAft>
          <a:spcPct val="0"/>
        </a:spcAft>
        <a:defRPr sz="4400">
          <a:solidFill>
            <a:srgbClr val="3A027F"/>
          </a:solidFill>
          <a:latin typeface="Gill Sans" charset="0"/>
          <a:ea typeface="ＭＳ Ｐゴシック" charset="-128"/>
          <a:cs typeface="ＭＳ Ｐゴシック" charset="-128"/>
        </a:defRPr>
      </a:lvl4pPr>
      <a:lvl5pPr algn="ctr" rtl="0" eaLnBrk="0" fontAlgn="base" hangingPunct="0">
        <a:spcBef>
          <a:spcPct val="0"/>
        </a:spcBef>
        <a:spcAft>
          <a:spcPct val="0"/>
        </a:spcAft>
        <a:defRPr sz="4400">
          <a:solidFill>
            <a:srgbClr val="3A027F"/>
          </a:solidFill>
          <a:latin typeface="Gill Sans" charset="0"/>
          <a:ea typeface="ＭＳ Ｐゴシック" charset="-128"/>
          <a:cs typeface="ＭＳ Ｐゴシック" charset="-128"/>
        </a:defRPr>
      </a:lvl5pPr>
      <a:lvl6pPr marL="457200" algn="ctr" rtl="0" fontAlgn="base">
        <a:spcBef>
          <a:spcPct val="0"/>
        </a:spcBef>
        <a:spcAft>
          <a:spcPct val="0"/>
        </a:spcAft>
        <a:defRPr sz="4400">
          <a:solidFill>
            <a:srgbClr val="3A027F"/>
          </a:solidFill>
          <a:latin typeface="Gill Sans" charset="0"/>
        </a:defRPr>
      </a:lvl6pPr>
      <a:lvl7pPr marL="914400" algn="ctr" rtl="0" fontAlgn="base">
        <a:spcBef>
          <a:spcPct val="0"/>
        </a:spcBef>
        <a:spcAft>
          <a:spcPct val="0"/>
        </a:spcAft>
        <a:defRPr sz="4400">
          <a:solidFill>
            <a:srgbClr val="3A027F"/>
          </a:solidFill>
          <a:latin typeface="Gill Sans" charset="0"/>
        </a:defRPr>
      </a:lvl7pPr>
      <a:lvl8pPr marL="1371600" algn="ctr" rtl="0" fontAlgn="base">
        <a:spcBef>
          <a:spcPct val="0"/>
        </a:spcBef>
        <a:spcAft>
          <a:spcPct val="0"/>
        </a:spcAft>
        <a:defRPr sz="4400">
          <a:solidFill>
            <a:srgbClr val="3A027F"/>
          </a:solidFill>
          <a:latin typeface="Gill Sans" charset="0"/>
        </a:defRPr>
      </a:lvl8pPr>
      <a:lvl9pPr marL="1828800" algn="ctr" rtl="0" fontAlgn="base">
        <a:spcBef>
          <a:spcPct val="0"/>
        </a:spcBef>
        <a:spcAft>
          <a:spcPct val="0"/>
        </a:spcAft>
        <a:defRPr sz="4400">
          <a:solidFill>
            <a:srgbClr val="3A027F"/>
          </a:solidFill>
          <a:latin typeface="Gill Sans" charset="0"/>
        </a:defRPr>
      </a:lvl9pPr>
    </p:titleStyle>
    <p:bodyStyle>
      <a:lvl1pPr marL="342900" indent="-342900" algn="l" rtl="0" eaLnBrk="0" fontAlgn="base" hangingPunct="0">
        <a:spcBef>
          <a:spcPct val="20000"/>
        </a:spcBef>
        <a:spcAft>
          <a:spcPct val="0"/>
        </a:spcAft>
        <a:buChar char="•"/>
        <a:defRPr sz="3200">
          <a:solidFill>
            <a:srgbClr val="00027F"/>
          </a:solidFill>
          <a:latin typeface="+mn-lt"/>
          <a:ea typeface="ＭＳ Ｐゴシック" charset="-128"/>
          <a:cs typeface="ＭＳ Ｐゴシック" charset="-128"/>
        </a:defRPr>
      </a:lvl1pPr>
      <a:lvl2pPr marL="742950" indent="-285750" algn="l" rtl="0" eaLnBrk="0" fontAlgn="base" hangingPunct="0">
        <a:spcBef>
          <a:spcPct val="20000"/>
        </a:spcBef>
        <a:spcAft>
          <a:spcPct val="0"/>
        </a:spcAft>
        <a:buSzPct val="80000"/>
        <a:buFont typeface="Zapf Dingbats" charset="0"/>
        <a:buChar char="+"/>
        <a:defRPr sz="2800">
          <a:solidFill>
            <a:srgbClr val="00027F"/>
          </a:solidFill>
          <a:latin typeface="+mn-lt"/>
          <a:ea typeface="ＭＳ Ｐゴシック" charset="-128"/>
        </a:defRPr>
      </a:lvl2pPr>
      <a:lvl3pPr marL="1143000" indent="-228600" algn="l" rtl="0" eaLnBrk="0" fontAlgn="base" hangingPunct="0">
        <a:spcBef>
          <a:spcPct val="20000"/>
        </a:spcBef>
        <a:spcAft>
          <a:spcPct val="0"/>
        </a:spcAft>
        <a:buChar char="•"/>
        <a:defRPr sz="2400">
          <a:solidFill>
            <a:srgbClr val="00027F"/>
          </a:solidFill>
          <a:latin typeface="+mn-lt"/>
          <a:ea typeface="ヒラギノ角ゴ Pro W3" pitchFamily="-111" charset="-128"/>
          <a:cs typeface="ヒラギノ角ゴ Pro W3" charset="-128"/>
        </a:defRPr>
      </a:lvl3pPr>
      <a:lvl4pPr marL="1600200" indent="-228600" algn="l" rtl="0" eaLnBrk="0" fontAlgn="base" hangingPunct="0">
        <a:spcBef>
          <a:spcPct val="20000"/>
        </a:spcBef>
        <a:spcAft>
          <a:spcPct val="0"/>
        </a:spcAft>
        <a:buChar char="–"/>
        <a:defRPr sz="2000">
          <a:solidFill>
            <a:srgbClr val="00027F"/>
          </a:solidFill>
          <a:latin typeface="+mn-lt"/>
          <a:ea typeface="ヒラギノ角ゴ Pro W3" pitchFamily="-111" charset="-128"/>
        </a:defRPr>
      </a:lvl4pPr>
      <a:lvl5pPr marL="2057400" indent="-228600" algn="l" rtl="0" eaLnBrk="0" fontAlgn="base" hangingPunct="0">
        <a:spcBef>
          <a:spcPct val="20000"/>
        </a:spcBef>
        <a:spcAft>
          <a:spcPct val="0"/>
        </a:spcAft>
        <a:buChar char="»"/>
        <a:defRPr sz="2000">
          <a:solidFill>
            <a:srgbClr val="00027F"/>
          </a:solidFill>
          <a:latin typeface="+mn-lt"/>
          <a:ea typeface="ヒラギノ角ゴ Pro W3" pitchFamily="-111" charset="-128"/>
        </a:defRPr>
      </a:lvl5pPr>
      <a:lvl6pPr marL="2514600" indent="-228600" algn="l" rtl="0" fontAlgn="base">
        <a:spcBef>
          <a:spcPct val="20000"/>
        </a:spcBef>
        <a:spcAft>
          <a:spcPct val="0"/>
        </a:spcAft>
        <a:buChar char="»"/>
        <a:defRPr sz="2000">
          <a:solidFill>
            <a:srgbClr val="00027F"/>
          </a:solidFill>
          <a:latin typeface="+mn-lt"/>
          <a:ea typeface="ＭＳ Ｐゴシック" charset="-128"/>
        </a:defRPr>
      </a:lvl6pPr>
      <a:lvl7pPr marL="2971800" indent="-228600" algn="l" rtl="0" fontAlgn="base">
        <a:spcBef>
          <a:spcPct val="20000"/>
        </a:spcBef>
        <a:spcAft>
          <a:spcPct val="0"/>
        </a:spcAft>
        <a:buChar char="»"/>
        <a:defRPr sz="2000">
          <a:solidFill>
            <a:srgbClr val="00027F"/>
          </a:solidFill>
          <a:latin typeface="+mn-lt"/>
          <a:ea typeface="ＭＳ Ｐゴシック" charset="-128"/>
        </a:defRPr>
      </a:lvl7pPr>
      <a:lvl8pPr marL="3429000" indent="-228600" algn="l" rtl="0" fontAlgn="base">
        <a:spcBef>
          <a:spcPct val="20000"/>
        </a:spcBef>
        <a:spcAft>
          <a:spcPct val="0"/>
        </a:spcAft>
        <a:buChar char="»"/>
        <a:defRPr sz="2000">
          <a:solidFill>
            <a:srgbClr val="00027F"/>
          </a:solidFill>
          <a:latin typeface="+mn-lt"/>
          <a:ea typeface="ＭＳ Ｐゴシック" charset="-128"/>
        </a:defRPr>
      </a:lvl8pPr>
      <a:lvl9pPr marL="3886200" indent="-228600" algn="l" rtl="0" fontAlgn="base">
        <a:spcBef>
          <a:spcPct val="20000"/>
        </a:spcBef>
        <a:spcAft>
          <a:spcPct val="0"/>
        </a:spcAft>
        <a:buChar char="»"/>
        <a:defRPr sz="2000">
          <a:solidFill>
            <a:srgbClr val="00027F"/>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www.iam.unibe.ch/~scg/OORP"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2.jpeg"/><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6.xml"/><Relationship Id="rId4" Type="http://schemas.openxmlformats.org/officeDocument/2006/relationships/image" Target="../media/image16.jpeg"/></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3.xml.rels><?xml version="1.0" encoding="UTF-8" standalone="yes"?>
<Relationships xmlns="http://schemas.openxmlformats.org/package/2006/relationships"><Relationship Id="rId2" Type="http://schemas.openxmlformats.org/officeDocument/2006/relationships/hyperlink" Target="https://johnxu21.github.io/teaching/Software-Reengineering/"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tiff"/><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9.xml"/><Relationship Id="rId1" Type="http://schemas.openxmlformats.org/officeDocument/2006/relationships/slideLayout" Target="../slideLayouts/slideLayout6.xml"/><Relationship Id="rId4" Type="http://schemas.openxmlformats.org/officeDocument/2006/relationships/image" Target="../media/image2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7.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7.png"/><Relationship Id="rId4" Type="http://schemas.openxmlformats.org/officeDocument/2006/relationships/image" Target="../media/image5.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2.xml"/><Relationship Id="rId1" Type="http://schemas.openxmlformats.org/officeDocument/2006/relationships/slideLayout" Target="../slideLayouts/slideLayout12.xml"/><Relationship Id="rId4" Type="http://schemas.openxmlformats.org/officeDocument/2006/relationships/image" Target="../media/image28.png"/></Relationships>
</file>

<file path=ppt/slides/_rels/slide4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35.png"/><Relationship Id="rId18" Type="http://schemas.openxmlformats.org/officeDocument/2006/relationships/image" Target="../media/image39.png"/><Relationship Id="rId3" Type="http://schemas.openxmlformats.org/officeDocument/2006/relationships/image" Target="../media/image29.png"/><Relationship Id="rId7" Type="http://schemas.openxmlformats.org/officeDocument/2006/relationships/image" Target="../media/image5.png"/><Relationship Id="rId12" Type="http://schemas.microsoft.com/office/2007/relationships/hdphoto" Target="../media/hdphoto1.wdp"/><Relationship Id="rId17" Type="http://schemas.openxmlformats.org/officeDocument/2006/relationships/image" Target="../media/image38.png"/><Relationship Id="rId2" Type="http://schemas.openxmlformats.org/officeDocument/2006/relationships/notesSlide" Target="../notesSlides/notesSlide35.xml"/><Relationship Id="rId16" Type="http://schemas.openxmlformats.org/officeDocument/2006/relationships/image" Target="../media/image37.png"/><Relationship Id="rId20" Type="http://schemas.openxmlformats.org/officeDocument/2006/relationships/image" Target="../media/image41.png"/><Relationship Id="rId1" Type="http://schemas.openxmlformats.org/officeDocument/2006/relationships/slideLayout" Target="../slideLayouts/slideLayout6.xml"/><Relationship Id="rId6" Type="http://schemas.openxmlformats.org/officeDocument/2006/relationships/image" Target="../media/image32.png"/><Relationship Id="rId11" Type="http://schemas.openxmlformats.org/officeDocument/2006/relationships/image" Target="../media/image34.png"/><Relationship Id="rId5" Type="http://schemas.openxmlformats.org/officeDocument/2006/relationships/image" Target="../media/image31.png"/><Relationship Id="rId15" Type="http://schemas.openxmlformats.org/officeDocument/2006/relationships/image" Target="../media/image36.png"/><Relationship Id="rId10" Type="http://schemas.openxmlformats.org/officeDocument/2006/relationships/image" Target="../media/image33.png"/><Relationship Id="rId19" Type="http://schemas.openxmlformats.org/officeDocument/2006/relationships/image" Target="../media/image40.png"/><Relationship Id="rId4" Type="http://schemas.openxmlformats.org/officeDocument/2006/relationships/image" Target="../media/image30.png"/><Relationship Id="rId9" Type="http://schemas.openxmlformats.org/officeDocument/2006/relationships/image" Target="../media/image27.png"/><Relationship Id="rId14" Type="http://schemas.microsoft.com/office/2007/relationships/hdphoto" Target="../media/hdphoto2.wdp"/></Relationships>
</file>

<file path=ppt/slides/_rels/slide4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3"/>
          <p:cNvSpPr>
            <a:spLocks noGrp="1" noChangeArrowheads="1"/>
          </p:cNvSpPr>
          <p:nvPr>
            <p:ph type="ctrTitle"/>
          </p:nvPr>
        </p:nvSpPr>
        <p:spPr>
          <a:xfrm>
            <a:off x="1676400" y="685800"/>
            <a:ext cx="5867400" cy="2209800"/>
          </a:xfrm>
        </p:spPr>
        <p:txBody>
          <a:bodyPr/>
          <a:lstStyle/>
          <a:p>
            <a:pPr eaLnBrk="1" hangingPunct="1"/>
            <a:r>
              <a:rPr lang="en-US" altLang="x-none" dirty="0"/>
              <a:t>Software Product Design and Development II</a:t>
            </a:r>
            <a:br>
              <a:rPr lang="en-US" altLang="x-none" dirty="0"/>
            </a:br>
            <a:r>
              <a:rPr lang="en-US" altLang="x-none" dirty="0"/>
              <a:t>CS 789</a:t>
            </a:r>
          </a:p>
        </p:txBody>
      </p:sp>
      <p:sp>
        <p:nvSpPr>
          <p:cNvPr id="16386" name="Rectangle 4"/>
          <p:cNvSpPr>
            <a:spLocks noGrp="1" noChangeArrowheads="1"/>
          </p:cNvSpPr>
          <p:nvPr>
            <p:ph type="subTitle" idx="1"/>
          </p:nvPr>
        </p:nvSpPr>
        <p:spPr>
          <a:xfrm>
            <a:off x="2133600" y="3276600"/>
            <a:ext cx="4876800" cy="2362200"/>
          </a:xfrm>
        </p:spPr>
        <p:txBody>
          <a:bodyPr/>
          <a:lstStyle/>
          <a:p>
            <a:pPr eaLnBrk="1" hangingPunct="1"/>
            <a:r>
              <a:rPr lang="en-US" altLang="x-none" dirty="0"/>
              <a:t>John Businge</a:t>
            </a:r>
            <a:endParaRPr lang="en-US" altLang="x-none" sz="2000" dirty="0"/>
          </a:p>
          <a:p>
            <a:pPr eaLnBrk="1" hangingPunct="1"/>
            <a:endParaRPr lang="en-US" altLang="x-none" dirty="0">
              <a:hlinkClick r:id="rId3"/>
            </a:endParaRPr>
          </a:p>
          <a:p>
            <a:pPr eaLnBrk="1" hangingPunct="1"/>
            <a:r>
              <a:rPr lang="en-US" altLang="x-none" sz="2400" dirty="0">
                <a:solidFill>
                  <a:srgbClr val="0E3FFF"/>
                </a:solidFill>
              </a:rPr>
              <a:t>http://</a:t>
            </a:r>
            <a:r>
              <a:rPr lang="en-US" altLang="x-none" sz="2400" dirty="0" err="1">
                <a:solidFill>
                  <a:srgbClr val="0E3FFF"/>
                </a:solidFill>
              </a:rPr>
              <a:t>scg.unibe.ch</a:t>
            </a:r>
            <a:r>
              <a:rPr lang="en-US" altLang="x-none" sz="2400" dirty="0">
                <a:solidFill>
                  <a:srgbClr val="0E3FFF"/>
                </a:solidFill>
              </a:rPr>
              <a:t>/download/</a:t>
            </a:r>
            <a:r>
              <a:rPr lang="en-US" altLang="x-none" sz="2400" dirty="0" err="1">
                <a:solidFill>
                  <a:srgbClr val="0E3FFF"/>
                </a:solidFill>
              </a:rPr>
              <a:t>oorp</a:t>
            </a:r>
            <a:r>
              <a:rPr lang="en-US" altLang="x-none" sz="2400" dirty="0">
                <a:solidFill>
                  <a:srgbClr val="0E3FFF"/>
                </a:solidFill>
              </a:rPr>
              <a:t>/</a:t>
            </a:r>
          </a:p>
        </p:txBody>
      </p:sp>
      <p:pic>
        <p:nvPicPr>
          <p:cNvPr id="16387"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4083" y="2865512"/>
            <a:ext cx="1495425" cy="198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88" name="Picture 8" descr="oorp-front-cove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08304" y="2636912"/>
            <a:ext cx="1547813" cy="220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Date Placeholder 2"/>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en-US" altLang="x-none" sz="1100">
              <a:solidFill>
                <a:schemeClr val="accent1"/>
              </a:solidFill>
              <a:latin typeface="Lucida Grande" charset="0"/>
            </a:endParaRPr>
          </a:p>
        </p:txBody>
      </p:sp>
      <p:sp>
        <p:nvSpPr>
          <p:cNvPr id="43010" name="Slide Number Placeholder 3"/>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r>
              <a:rPr lang="en-US" altLang="x-none" sz="1400">
                <a:solidFill>
                  <a:srgbClr val="60BDC4"/>
                </a:solidFill>
                <a:latin typeface="Gill Sans" charset="0"/>
              </a:rPr>
              <a:t>Object-Oriented Reengineering.</a:t>
            </a:r>
            <a:fld id="{8907778E-75B3-0D43-A7C2-AAFE74FD3789}" type="slidenum">
              <a:rPr lang="en-US" altLang="x-none" sz="1400">
                <a:solidFill>
                  <a:srgbClr val="60BDC4"/>
                </a:solidFill>
                <a:latin typeface="Gill Sans" charset="0"/>
              </a:rPr>
              <a:pPr/>
              <a:t>10</a:t>
            </a:fld>
            <a:endParaRPr lang="en-US" altLang="x-none" sz="1400">
              <a:solidFill>
                <a:srgbClr val="60BDC4"/>
              </a:solidFill>
              <a:latin typeface="Gill Sans" charset="0"/>
            </a:endParaRPr>
          </a:p>
        </p:txBody>
      </p:sp>
      <p:sp>
        <p:nvSpPr>
          <p:cNvPr id="43011" name="Rectangle 2"/>
          <p:cNvSpPr>
            <a:spLocks noGrp="1" noChangeArrowheads="1"/>
          </p:cNvSpPr>
          <p:nvPr>
            <p:ph type="title"/>
          </p:nvPr>
        </p:nvSpPr>
        <p:spPr/>
        <p:txBody>
          <a:bodyPr/>
          <a:lstStyle/>
          <a:p>
            <a:pPr eaLnBrk="1" hangingPunct="1"/>
            <a:r>
              <a:rPr lang="en-GB" altLang="x-none"/>
              <a:t>The Reengineering Life-Cycle</a:t>
            </a:r>
          </a:p>
        </p:txBody>
      </p:sp>
      <p:sp>
        <p:nvSpPr>
          <p:cNvPr id="43017" name="Freeform 144"/>
          <p:cNvSpPr>
            <a:spLocks/>
          </p:cNvSpPr>
          <p:nvPr/>
        </p:nvSpPr>
        <p:spPr bwMode="auto">
          <a:xfrm>
            <a:off x="2767013" y="2203450"/>
            <a:ext cx="3629025" cy="3130550"/>
          </a:xfrm>
          <a:custGeom>
            <a:avLst/>
            <a:gdLst>
              <a:gd name="T0" fmla="*/ 0 w 2400"/>
              <a:gd name="T1" fmla="*/ 2147483646 h 1848"/>
              <a:gd name="T2" fmla="*/ 2147483646 w 2400"/>
              <a:gd name="T3" fmla="*/ 2147483646 h 1848"/>
              <a:gd name="T4" fmla="*/ 2147483646 w 2400"/>
              <a:gd name="T5" fmla="*/ 2147483646 h 1848"/>
              <a:gd name="T6" fmla="*/ 2147483646 w 2400"/>
              <a:gd name="T7" fmla="*/ 2147483646 h 1848"/>
              <a:gd name="T8" fmla="*/ 0 60000 65536"/>
              <a:gd name="T9" fmla="*/ 0 60000 65536"/>
              <a:gd name="T10" fmla="*/ 0 60000 65536"/>
              <a:gd name="T11" fmla="*/ 0 60000 65536"/>
              <a:gd name="T12" fmla="*/ 0 w 2400"/>
              <a:gd name="T13" fmla="*/ 0 h 1848"/>
              <a:gd name="T14" fmla="*/ 2400 w 2400"/>
              <a:gd name="T15" fmla="*/ 1848 h 1848"/>
            </a:gdLst>
            <a:ahLst/>
            <a:cxnLst>
              <a:cxn ang="T8">
                <a:pos x="T0" y="T1"/>
              </a:cxn>
              <a:cxn ang="T9">
                <a:pos x="T2" y="T3"/>
              </a:cxn>
              <a:cxn ang="T10">
                <a:pos x="T4" y="T5"/>
              </a:cxn>
              <a:cxn ang="T11">
                <a:pos x="T6" y="T7"/>
              </a:cxn>
            </a:cxnLst>
            <a:rect l="T12" t="T13" r="T14" b="T15"/>
            <a:pathLst>
              <a:path w="2400" h="1848">
                <a:moveTo>
                  <a:pt x="0" y="1848"/>
                </a:moveTo>
                <a:cubicBezTo>
                  <a:pt x="192" y="1187"/>
                  <a:pt x="384" y="527"/>
                  <a:pt x="672" y="264"/>
                </a:cubicBezTo>
                <a:cubicBezTo>
                  <a:pt x="959" y="0"/>
                  <a:pt x="1440" y="0"/>
                  <a:pt x="1728" y="264"/>
                </a:cubicBezTo>
                <a:cubicBezTo>
                  <a:pt x="2015" y="527"/>
                  <a:pt x="2207" y="1187"/>
                  <a:pt x="2400" y="1848"/>
                </a:cubicBezTo>
              </a:path>
            </a:pathLst>
          </a:custGeom>
          <a:noFill/>
          <a:ln w="9525">
            <a:solidFill>
              <a:schemeClr val="tx1"/>
            </a:solidFill>
            <a:round/>
            <a:headEnd/>
            <a:tailEnd type="stealth" w="lg" len="lg"/>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3023" name="Text Box 150"/>
          <p:cNvSpPr txBox="1">
            <a:spLocks noChangeArrowheads="1"/>
          </p:cNvSpPr>
          <p:nvPr/>
        </p:nvSpPr>
        <p:spPr bwMode="auto">
          <a:xfrm>
            <a:off x="796925" y="2362200"/>
            <a:ext cx="1546225" cy="64135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800" b="1" dirty="0">
                <a:latin typeface="Gill Sans" charset="0"/>
              </a:rPr>
              <a:t>(2) problem</a:t>
            </a:r>
          </a:p>
          <a:p>
            <a:pPr algn="ctr"/>
            <a:r>
              <a:rPr lang="en-GB" altLang="x-none" sz="1800" b="1" dirty="0">
                <a:latin typeface="Gill Sans" charset="0"/>
              </a:rPr>
              <a:t>detection</a:t>
            </a:r>
          </a:p>
        </p:txBody>
      </p:sp>
      <p:grpSp>
        <p:nvGrpSpPr>
          <p:cNvPr id="13" name="Group 12">
            <a:extLst>
              <a:ext uri="{FF2B5EF4-FFF2-40B4-BE49-F238E27FC236}">
                <a16:creationId xmlns:a16="http://schemas.microsoft.com/office/drawing/2014/main" id="{7B7EADC6-6366-D4D9-E25E-A6D1415A20D7}"/>
              </a:ext>
            </a:extLst>
          </p:cNvPr>
          <p:cNvGrpSpPr/>
          <p:nvPr/>
        </p:nvGrpSpPr>
        <p:grpSpPr>
          <a:xfrm>
            <a:off x="639762" y="2667000"/>
            <a:ext cx="2444751" cy="3213100"/>
            <a:chOff x="639762" y="2667000"/>
            <a:chExt cx="2444751" cy="3213100"/>
          </a:xfrm>
        </p:grpSpPr>
        <p:sp>
          <p:nvSpPr>
            <p:cNvPr id="43020" name="Text Box 147"/>
            <p:cNvSpPr txBox="1">
              <a:spLocks noChangeArrowheads="1"/>
            </p:cNvSpPr>
            <p:nvPr/>
          </p:nvSpPr>
          <p:spPr bwMode="auto">
            <a:xfrm>
              <a:off x="639762" y="5192500"/>
              <a:ext cx="620713" cy="366713"/>
            </a:xfrm>
            <a:prstGeom prst="rect">
              <a:avLst/>
            </a:prstGeom>
            <a:solidFill>
              <a:schemeClr val="bg1"/>
            </a:solidFill>
            <a:ln w="0" cap="rnd">
              <a:solidFill>
                <a:schemeClr val="bg1"/>
              </a:solidFill>
              <a:prstDash val="sysDot"/>
              <a:miter lim="800000"/>
              <a:headEnd/>
              <a:tailEnd/>
            </a:ln>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r>
                <a:rPr lang="en-GB" altLang="x-none" sz="1800" i="1" dirty="0">
                  <a:latin typeface="Gill Sans" charset="0"/>
                </a:rPr>
                <a:t>Code</a:t>
              </a:r>
            </a:p>
          </p:txBody>
        </p:sp>
        <p:grpSp>
          <p:nvGrpSpPr>
            <p:cNvPr id="11" name="Group 10">
              <a:extLst>
                <a:ext uri="{FF2B5EF4-FFF2-40B4-BE49-F238E27FC236}">
                  <a16:creationId xmlns:a16="http://schemas.microsoft.com/office/drawing/2014/main" id="{729A271F-0360-3222-E520-4ADBDC2962D2}"/>
                </a:ext>
              </a:extLst>
            </p:cNvPr>
            <p:cNvGrpSpPr/>
            <p:nvPr/>
          </p:nvGrpSpPr>
          <p:grpSpPr>
            <a:xfrm>
              <a:off x="750888" y="2667000"/>
              <a:ext cx="2333625" cy="3213100"/>
              <a:chOff x="750888" y="2667000"/>
              <a:chExt cx="2333625" cy="3213100"/>
            </a:xfrm>
          </p:grpSpPr>
          <p:grpSp>
            <p:nvGrpSpPr>
              <p:cNvPr id="43013" name="Group 52"/>
              <p:cNvGrpSpPr>
                <a:grpSpLocks/>
              </p:cNvGrpSpPr>
              <p:nvPr/>
            </p:nvGrpSpPr>
            <p:grpSpPr bwMode="auto">
              <a:xfrm>
                <a:off x="1198563" y="4800600"/>
                <a:ext cx="1328737" cy="1079500"/>
                <a:chOff x="864" y="2592"/>
                <a:chExt cx="1429" cy="1136"/>
              </a:xfrm>
            </p:grpSpPr>
            <p:grpSp>
              <p:nvGrpSpPr>
                <p:cNvPr id="43065" name="Group 53"/>
                <p:cNvGrpSpPr>
                  <a:grpSpLocks/>
                </p:cNvGrpSpPr>
                <p:nvPr/>
              </p:nvGrpSpPr>
              <p:grpSpPr bwMode="auto">
                <a:xfrm rot="-982362">
                  <a:off x="864" y="2592"/>
                  <a:ext cx="517" cy="668"/>
                  <a:chOff x="1776" y="2400"/>
                  <a:chExt cx="816" cy="1056"/>
                </a:xfrm>
              </p:grpSpPr>
              <p:sp>
                <p:nvSpPr>
                  <p:cNvPr id="43114" name="Rectangle 54"/>
                  <p:cNvSpPr>
                    <a:spLocks noChangeArrowheads="1"/>
                  </p:cNvSpPr>
                  <p:nvPr/>
                </p:nvSpPr>
                <p:spPr bwMode="auto">
                  <a:xfrm>
                    <a:off x="1776" y="2400"/>
                    <a:ext cx="816" cy="10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43115" name="Line 55"/>
                  <p:cNvSpPr>
                    <a:spLocks noChangeShapeType="1"/>
                  </p:cNvSpPr>
                  <p:nvPr/>
                </p:nvSpPr>
                <p:spPr bwMode="auto">
                  <a:xfrm>
                    <a:off x="1872" y="249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116" name="Line 56"/>
                  <p:cNvSpPr>
                    <a:spLocks noChangeShapeType="1"/>
                  </p:cNvSpPr>
                  <p:nvPr/>
                </p:nvSpPr>
                <p:spPr bwMode="auto">
                  <a:xfrm>
                    <a:off x="1872" y="259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117" name="Line 57"/>
                  <p:cNvSpPr>
                    <a:spLocks noChangeShapeType="1"/>
                  </p:cNvSpPr>
                  <p:nvPr/>
                </p:nvSpPr>
                <p:spPr bwMode="auto">
                  <a:xfrm>
                    <a:off x="1872" y="268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118" name="Line 58"/>
                  <p:cNvSpPr>
                    <a:spLocks noChangeShapeType="1"/>
                  </p:cNvSpPr>
                  <p:nvPr/>
                </p:nvSpPr>
                <p:spPr bwMode="auto">
                  <a:xfrm>
                    <a:off x="1872" y="278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119" name="Line 59"/>
                  <p:cNvSpPr>
                    <a:spLocks noChangeShapeType="1"/>
                  </p:cNvSpPr>
                  <p:nvPr/>
                </p:nvSpPr>
                <p:spPr bwMode="auto">
                  <a:xfrm>
                    <a:off x="1872" y="288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120" name="Line 60"/>
                  <p:cNvSpPr>
                    <a:spLocks noChangeShapeType="1"/>
                  </p:cNvSpPr>
                  <p:nvPr/>
                </p:nvSpPr>
                <p:spPr bwMode="auto">
                  <a:xfrm>
                    <a:off x="1872" y="297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121" name="Line 61"/>
                  <p:cNvSpPr>
                    <a:spLocks noChangeShapeType="1"/>
                  </p:cNvSpPr>
                  <p:nvPr/>
                </p:nvSpPr>
                <p:spPr bwMode="auto">
                  <a:xfrm>
                    <a:off x="1872" y="307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122" name="Line 62"/>
                  <p:cNvSpPr>
                    <a:spLocks noChangeShapeType="1"/>
                  </p:cNvSpPr>
                  <p:nvPr/>
                </p:nvSpPr>
                <p:spPr bwMode="auto">
                  <a:xfrm>
                    <a:off x="1872" y="316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123" name="Line 63"/>
                  <p:cNvSpPr>
                    <a:spLocks noChangeShapeType="1"/>
                  </p:cNvSpPr>
                  <p:nvPr/>
                </p:nvSpPr>
                <p:spPr bwMode="auto">
                  <a:xfrm>
                    <a:off x="1872" y="326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124" name="Line 64"/>
                  <p:cNvSpPr>
                    <a:spLocks noChangeShapeType="1"/>
                  </p:cNvSpPr>
                  <p:nvPr/>
                </p:nvSpPr>
                <p:spPr bwMode="auto">
                  <a:xfrm>
                    <a:off x="1872" y="336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43066" name="Group 65"/>
                <p:cNvGrpSpPr>
                  <a:grpSpLocks/>
                </p:cNvGrpSpPr>
                <p:nvPr/>
              </p:nvGrpSpPr>
              <p:grpSpPr bwMode="auto">
                <a:xfrm rot="894998">
                  <a:off x="903" y="2904"/>
                  <a:ext cx="517" cy="669"/>
                  <a:chOff x="1776" y="2400"/>
                  <a:chExt cx="816" cy="1056"/>
                </a:xfrm>
              </p:grpSpPr>
              <p:sp>
                <p:nvSpPr>
                  <p:cNvPr id="43103" name="Rectangle 66"/>
                  <p:cNvSpPr>
                    <a:spLocks noChangeArrowheads="1"/>
                  </p:cNvSpPr>
                  <p:nvPr/>
                </p:nvSpPr>
                <p:spPr bwMode="auto">
                  <a:xfrm>
                    <a:off x="1776" y="2400"/>
                    <a:ext cx="816" cy="10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43104" name="Line 67"/>
                  <p:cNvSpPr>
                    <a:spLocks noChangeShapeType="1"/>
                  </p:cNvSpPr>
                  <p:nvPr/>
                </p:nvSpPr>
                <p:spPr bwMode="auto">
                  <a:xfrm>
                    <a:off x="1872" y="249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105" name="Line 68"/>
                  <p:cNvSpPr>
                    <a:spLocks noChangeShapeType="1"/>
                  </p:cNvSpPr>
                  <p:nvPr/>
                </p:nvSpPr>
                <p:spPr bwMode="auto">
                  <a:xfrm>
                    <a:off x="1872" y="259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106" name="Line 69"/>
                  <p:cNvSpPr>
                    <a:spLocks noChangeShapeType="1"/>
                  </p:cNvSpPr>
                  <p:nvPr/>
                </p:nvSpPr>
                <p:spPr bwMode="auto">
                  <a:xfrm>
                    <a:off x="1872" y="268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107" name="Line 70"/>
                  <p:cNvSpPr>
                    <a:spLocks noChangeShapeType="1"/>
                  </p:cNvSpPr>
                  <p:nvPr/>
                </p:nvSpPr>
                <p:spPr bwMode="auto">
                  <a:xfrm>
                    <a:off x="1872" y="278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108" name="Line 71"/>
                  <p:cNvSpPr>
                    <a:spLocks noChangeShapeType="1"/>
                  </p:cNvSpPr>
                  <p:nvPr/>
                </p:nvSpPr>
                <p:spPr bwMode="auto">
                  <a:xfrm>
                    <a:off x="1872" y="288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109" name="Line 72"/>
                  <p:cNvSpPr>
                    <a:spLocks noChangeShapeType="1"/>
                  </p:cNvSpPr>
                  <p:nvPr/>
                </p:nvSpPr>
                <p:spPr bwMode="auto">
                  <a:xfrm>
                    <a:off x="1872" y="297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110" name="Line 73"/>
                  <p:cNvSpPr>
                    <a:spLocks noChangeShapeType="1"/>
                  </p:cNvSpPr>
                  <p:nvPr/>
                </p:nvSpPr>
                <p:spPr bwMode="auto">
                  <a:xfrm>
                    <a:off x="1872" y="307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111" name="Line 74"/>
                  <p:cNvSpPr>
                    <a:spLocks noChangeShapeType="1"/>
                  </p:cNvSpPr>
                  <p:nvPr/>
                </p:nvSpPr>
                <p:spPr bwMode="auto">
                  <a:xfrm>
                    <a:off x="1872" y="316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112" name="Line 75"/>
                  <p:cNvSpPr>
                    <a:spLocks noChangeShapeType="1"/>
                  </p:cNvSpPr>
                  <p:nvPr/>
                </p:nvSpPr>
                <p:spPr bwMode="auto">
                  <a:xfrm>
                    <a:off x="1872" y="326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113" name="Line 76"/>
                  <p:cNvSpPr>
                    <a:spLocks noChangeShapeType="1"/>
                  </p:cNvSpPr>
                  <p:nvPr/>
                </p:nvSpPr>
                <p:spPr bwMode="auto">
                  <a:xfrm>
                    <a:off x="1872" y="336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43067" name="Group 77"/>
                <p:cNvGrpSpPr>
                  <a:grpSpLocks/>
                </p:cNvGrpSpPr>
                <p:nvPr/>
              </p:nvGrpSpPr>
              <p:grpSpPr bwMode="auto">
                <a:xfrm rot="-1151449">
                  <a:off x="1283" y="3060"/>
                  <a:ext cx="517" cy="668"/>
                  <a:chOff x="1776" y="2400"/>
                  <a:chExt cx="816" cy="1056"/>
                </a:xfrm>
              </p:grpSpPr>
              <p:sp>
                <p:nvSpPr>
                  <p:cNvPr id="43092" name="Rectangle 78"/>
                  <p:cNvSpPr>
                    <a:spLocks noChangeArrowheads="1"/>
                  </p:cNvSpPr>
                  <p:nvPr/>
                </p:nvSpPr>
                <p:spPr bwMode="auto">
                  <a:xfrm>
                    <a:off x="1776" y="2400"/>
                    <a:ext cx="816" cy="10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43093" name="Line 79"/>
                  <p:cNvSpPr>
                    <a:spLocks noChangeShapeType="1"/>
                  </p:cNvSpPr>
                  <p:nvPr/>
                </p:nvSpPr>
                <p:spPr bwMode="auto">
                  <a:xfrm>
                    <a:off x="1872" y="249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094" name="Line 80"/>
                  <p:cNvSpPr>
                    <a:spLocks noChangeShapeType="1"/>
                  </p:cNvSpPr>
                  <p:nvPr/>
                </p:nvSpPr>
                <p:spPr bwMode="auto">
                  <a:xfrm>
                    <a:off x="1872" y="259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095" name="Line 81"/>
                  <p:cNvSpPr>
                    <a:spLocks noChangeShapeType="1"/>
                  </p:cNvSpPr>
                  <p:nvPr/>
                </p:nvSpPr>
                <p:spPr bwMode="auto">
                  <a:xfrm>
                    <a:off x="1872" y="268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096" name="Line 82"/>
                  <p:cNvSpPr>
                    <a:spLocks noChangeShapeType="1"/>
                  </p:cNvSpPr>
                  <p:nvPr/>
                </p:nvSpPr>
                <p:spPr bwMode="auto">
                  <a:xfrm>
                    <a:off x="1872" y="278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097" name="Line 83"/>
                  <p:cNvSpPr>
                    <a:spLocks noChangeShapeType="1"/>
                  </p:cNvSpPr>
                  <p:nvPr/>
                </p:nvSpPr>
                <p:spPr bwMode="auto">
                  <a:xfrm>
                    <a:off x="1872" y="288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098" name="Line 84"/>
                  <p:cNvSpPr>
                    <a:spLocks noChangeShapeType="1"/>
                  </p:cNvSpPr>
                  <p:nvPr/>
                </p:nvSpPr>
                <p:spPr bwMode="auto">
                  <a:xfrm>
                    <a:off x="1872" y="297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099" name="Line 85"/>
                  <p:cNvSpPr>
                    <a:spLocks noChangeShapeType="1"/>
                  </p:cNvSpPr>
                  <p:nvPr/>
                </p:nvSpPr>
                <p:spPr bwMode="auto">
                  <a:xfrm>
                    <a:off x="1872" y="307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100" name="Line 86"/>
                  <p:cNvSpPr>
                    <a:spLocks noChangeShapeType="1"/>
                  </p:cNvSpPr>
                  <p:nvPr/>
                </p:nvSpPr>
                <p:spPr bwMode="auto">
                  <a:xfrm>
                    <a:off x="1872" y="316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101" name="Line 87"/>
                  <p:cNvSpPr>
                    <a:spLocks noChangeShapeType="1"/>
                  </p:cNvSpPr>
                  <p:nvPr/>
                </p:nvSpPr>
                <p:spPr bwMode="auto">
                  <a:xfrm>
                    <a:off x="1872" y="326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102" name="Line 88"/>
                  <p:cNvSpPr>
                    <a:spLocks noChangeShapeType="1"/>
                  </p:cNvSpPr>
                  <p:nvPr/>
                </p:nvSpPr>
                <p:spPr bwMode="auto">
                  <a:xfrm>
                    <a:off x="1872" y="336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43068" name="Group 89"/>
                <p:cNvGrpSpPr>
                  <a:grpSpLocks/>
                </p:cNvGrpSpPr>
                <p:nvPr/>
              </p:nvGrpSpPr>
              <p:grpSpPr bwMode="auto">
                <a:xfrm rot="1033970">
                  <a:off x="1595" y="2709"/>
                  <a:ext cx="517" cy="668"/>
                  <a:chOff x="1776" y="2400"/>
                  <a:chExt cx="816" cy="1056"/>
                </a:xfrm>
              </p:grpSpPr>
              <p:sp>
                <p:nvSpPr>
                  <p:cNvPr id="43081" name="Rectangle 90"/>
                  <p:cNvSpPr>
                    <a:spLocks noChangeArrowheads="1"/>
                  </p:cNvSpPr>
                  <p:nvPr/>
                </p:nvSpPr>
                <p:spPr bwMode="auto">
                  <a:xfrm>
                    <a:off x="1776" y="2400"/>
                    <a:ext cx="816" cy="10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43082" name="Line 91"/>
                  <p:cNvSpPr>
                    <a:spLocks noChangeShapeType="1"/>
                  </p:cNvSpPr>
                  <p:nvPr/>
                </p:nvSpPr>
                <p:spPr bwMode="auto">
                  <a:xfrm>
                    <a:off x="1872" y="249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083" name="Line 92"/>
                  <p:cNvSpPr>
                    <a:spLocks noChangeShapeType="1"/>
                  </p:cNvSpPr>
                  <p:nvPr/>
                </p:nvSpPr>
                <p:spPr bwMode="auto">
                  <a:xfrm>
                    <a:off x="1872" y="259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084" name="Line 93"/>
                  <p:cNvSpPr>
                    <a:spLocks noChangeShapeType="1"/>
                  </p:cNvSpPr>
                  <p:nvPr/>
                </p:nvSpPr>
                <p:spPr bwMode="auto">
                  <a:xfrm>
                    <a:off x="1872" y="268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085" name="Line 94"/>
                  <p:cNvSpPr>
                    <a:spLocks noChangeShapeType="1"/>
                  </p:cNvSpPr>
                  <p:nvPr/>
                </p:nvSpPr>
                <p:spPr bwMode="auto">
                  <a:xfrm>
                    <a:off x="1872" y="278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086" name="Line 95"/>
                  <p:cNvSpPr>
                    <a:spLocks noChangeShapeType="1"/>
                  </p:cNvSpPr>
                  <p:nvPr/>
                </p:nvSpPr>
                <p:spPr bwMode="auto">
                  <a:xfrm>
                    <a:off x="1872" y="288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087" name="Line 96"/>
                  <p:cNvSpPr>
                    <a:spLocks noChangeShapeType="1"/>
                  </p:cNvSpPr>
                  <p:nvPr/>
                </p:nvSpPr>
                <p:spPr bwMode="auto">
                  <a:xfrm>
                    <a:off x="1872" y="297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088" name="Line 97"/>
                  <p:cNvSpPr>
                    <a:spLocks noChangeShapeType="1"/>
                  </p:cNvSpPr>
                  <p:nvPr/>
                </p:nvSpPr>
                <p:spPr bwMode="auto">
                  <a:xfrm>
                    <a:off x="1872" y="307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089" name="Line 98"/>
                  <p:cNvSpPr>
                    <a:spLocks noChangeShapeType="1"/>
                  </p:cNvSpPr>
                  <p:nvPr/>
                </p:nvSpPr>
                <p:spPr bwMode="auto">
                  <a:xfrm>
                    <a:off x="1872" y="316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090" name="Line 99"/>
                  <p:cNvSpPr>
                    <a:spLocks noChangeShapeType="1"/>
                  </p:cNvSpPr>
                  <p:nvPr/>
                </p:nvSpPr>
                <p:spPr bwMode="auto">
                  <a:xfrm>
                    <a:off x="1872" y="326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091" name="Line 100"/>
                  <p:cNvSpPr>
                    <a:spLocks noChangeShapeType="1"/>
                  </p:cNvSpPr>
                  <p:nvPr/>
                </p:nvSpPr>
                <p:spPr bwMode="auto">
                  <a:xfrm>
                    <a:off x="1872" y="336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43069" name="Group 101"/>
                <p:cNvGrpSpPr>
                  <a:grpSpLocks/>
                </p:cNvGrpSpPr>
                <p:nvPr/>
              </p:nvGrpSpPr>
              <p:grpSpPr bwMode="auto">
                <a:xfrm rot="-668041">
                  <a:off x="1776" y="2976"/>
                  <a:ext cx="517" cy="668"/>
                  <a:chOff x="1776" y="2400"/>
                  <a:chExt cx="816" cy="1056"/>
                </a:xfrm>
              </p:grpSpPr>
              <p:sp>
                <p:nvSpPr>
                  <p:cNvPr id="43070" name="Rectangle 102"/>
                  <p:cNvSpPr>
                    <a:spLocks noChangeArrowheads="1"/>
                  </p:cNvSpPr>
                  <p:nvPr/>
                </p:nvSpPr>
                <p:spPr bwMode="auto">
                  <a:xfrm>
                    <a:off x="1776" y="2400"/>
                    <a:ext cx="816" cy="10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43071" name="Line 103"/>
                  <p:cNvSpPr>
                    <a:spLocks noChangeShapeType="1"/>
                  </p:cNvSpPr>
                  <p:nvPr/>
                </p:nvSpPr>
                <p:spPr bwMode="auto">
                  <a:xfrm>
                    <a:off x="1872" y="249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072" name="Line 104"/>
                  <p:cNvSpPr>
                    <a:spLocks noChangeShapeType="1"/>
                  </p:cNvSpPr>
                  <p:nvPr/>
                </p:nvSpPr>
                <p:spPr bwMode="auto">
                  <a:xfrm>
                    <a:off x="1872" y="259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073" name="Line 105"/>
                  <p:cNvSpPr>
                    <a:spLocks noChangeShapeType="1"/>
                  </p:cNvSpPr>
                  <p:nvPr/>
                </p:nvSpPr>
                <p:spPr bwMode="auto">
                  <a:xfrm>
                    <a:off x="1872" y="268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074" name="Line 106"/>
                  <p:cNvSpPr>
                    <a:spLocks noChangeShapeType="1"/>
                  </p:cNvSpPr>
                  <p:nvPr/>
                </p:nvSpPr>
                <p:spPr bwMode="auto">
                  <a:xfrm>
                    <a:off x="1872" y="278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075" name="Line 107"/>
                  <p:cNvSpPr>
                    <a:spLocks noChangeShapeType="1"/>
                  </p:cNvSpPr>
                  <p:nvPr/>
                </p:nvSpPr>
                <p:spPr bwMode="auto">
                  <a:xfrm>
                    <a:off x="1872" y="288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076" name="Line 108"/>
                  <p:cNvSpPr>
                    <a:spLocks noChangeShapeType="1"/>
                  </p:cNvSpPr>
                  <p:nvPr/>
                </p:nvSpPr>
                <p:spPr bwMode="auto">
                  <a:xfrm>
                    <a:off x="1872" y="297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077" name="Line 109"/>
                  <p:cNvSpPr>
                    <a:spLocks noChangeShapeType="1"/>
                  </p:cNvSpPr>
                  <p:nvPr/>
                </p:nvSpPr>
                <p:spPr bwMode="auto">
                  <a:xfrm>
                    <a:off x="1872" y="307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078" name="Line 110"/>
                  <p:cNvSpPr>
                    <a:spLocks noChangeShapeType="1"/>
                  </p:cNvSpPr>
                  <p:nvPr/>
                </p:nvSpPr>
                <p:spPr bwMode="auto">
                  <a:xfrm>
                    <a:off x="1872" y="316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079" name="Line 111"/>
                  <p:cNvSpPr>
                    <a:spLocks noChangeShapeType="1"/>
                  </p:cNvSpPr>
                  <p:nvPr/>
                </p:nvSpPr>
                <p:spPr bwMode="auto">
                  <a:xfrm>
                    <a:off x="1872" y="326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080" name="Line 112"/>
                  <p:cNvSpPr>
                    <a:spLocks noChangeShapeType="1"/>
                  </p:cNvSpPr>
                  <p:nvPr/>
                </p:nvSpPr>
                <p:spPr bwMode="auto">
                  <a:xfrm>
                    <a:off x="1872" y="336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grpSp>
            <p:nvGrpSpPr>
              <p:cNvPr id="43014" name="Group 113"/>
              <p:cNvGrpSpPr>
                <a:grpSpLocks/>
              </p:cNvGrpSpPr>
              <p:nvPr/>
            </p:nvGrpSpPr>
            <p:grpSpPr bwMode="auto">
              <a:xfrm>
                <a:off x="1752600" y="2667000"/>
                <a:ext cx="1331913" cy="1328738"/>
                <a:chOff x="1104" y="1680"/>
                <a:chExt cx="908" cy="837"/>
              </a:xfrm>
            </p:grpSpPr>
            <p:sp>
              <p:nvSpPr>
                <p:cNvPr id="43058" name="Rectangle 114"/>
                <p:cNvSpPr>
                  <a:spLocks noChangeArrowheads="1"/>
                </p:cNvSpPr>
                <p:nvPr/>
              </p:nvSpPr>
              <p:spPr bwMode="auto">
                <a:xfrm>
                  <a:off x="1125" y="1920"/>
                  <a:ext cx="268" cy="168"/>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43059" name="Rectangle 115"/>
                <p:cNvSpPr>
                  <a:spLocks noChangeArrowheads="1"/>
                </p:cNvSpPr>
                <p:nvPr/>
              </p:nvSpPr>
              <p:spPr bwMode="auto">
                <a:xfrm>
                  <a:off x="1578" y="1680"/>
                  <a:ext cx="412" cy="354"/>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43060" name="Oval 116"/>
                <p:cNvSpPr>
                  <a:spLocks noChangeArrowheads="1"/>
                </p:cNvSpPr>
                <p:nvPr/>
              </p:nvSpPr>
              <p:spPr bwMode="auto">
                <a:xfrm>
                  <a:off x="1579" y="2408"/>
                  <a:ext cx="433" cy="109"/>
                </a:xfrm>
                <a:prstGeom prst="ellipse">
                  <a:avLst/>
                </a:prstGeom>
                <a:solidFill>
                  <a:schemeClr val="bg1"/>
                </a:solidFill>
                <a:ln w="9525">
                  <a:solidFill>
                    <a:schemeClr val="tx1"/>
                  </a:solidFill>
                  <a:round/>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43061" name="AutoShape 117"/>
                <p:cNvSpPr>
                  <a:spLocks noChangeArrowheads="1"/>
                </p:cNvSpPr>
                <p:nvPr/>
              </p:nvSpPr>
              <p:spPr bwMode="auto">
                <a:xfrm>
                  <a:off x="1104" y="2278"/>
                  <a:ext cx="350" cy="82"/>
                </a:xfrm>
                <a:prstGeom prst="roundRect">
                  <a:avLst>
                    <a:gd name="adj" fmla="val 16667"/>
                  </a:avLst>
                </a:prstGeom>
                <a:solidFill>
                  <a:schemeClr val="bg1"/>
                </a:solidFill>
                <a:ln w="9525">
                  <a:solidFill>
                    <a:schemeClr val="tx1"/>
                  </a:solidFill>
                  <a:round/>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43062" name="Line 118"/>
                <p:cNvSpPr>
                  <a:spLocks noChangeShapeType="1"/>
                </p:cNvSpPr>
                <p:nvPr/>
              </p:nvSpPr>
              <p:spPr bwMode="auto">
                <a:xfrm>
                  <a:off x="1248" y="2088"/>
                  <a:ext cx="21" cy="19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3063" name="Line 119"/>
                <p:cNvSpPr>
                  <a:spLocks noChangeShapeType="1"/>
                </p:cNvSpPr>
                <p:nvPr/>
              </p:nvSpPr>
              <p:spPr bwMode="auto">
                <a:xfrm>
                  <a:off x="1393" y="2006"/>
                  <a:ext cx="309" cy="218"/>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3064" name="Line 120"/>
                <p:cNvSpPr>
                  <a:spLocks noChangeShapeType="1"/>
                </p:cNvSpPr>
                <p:nvPr/>
              </p:nvSpPr>
              <p:spPr bwMode="auto">
                <a:xfrm flipV="1">
                  <a:off x="1784" y="2034"/>
                  <a:ext cx="0" cy="37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sp>
            <p:nvSpPr>
              <p:cNvPr id="43019" name="Text Box 146"/>
              <p:cNvSpPr txBox="1">
                <a:spLocks noChangeArrowheads="1"/>
              </p:cNvSpPr>
              <p:nvPr/>
            </p:nvSpPr>
            <p:spPr bwMode="auto">
              <a:xfrm>
                <a:off x="838200" y="3367088"/>
                <a:ext cx="8445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r>
                  <a:rPr lang="en-GB" altLang="x-none" sz="1800" i="1">
                    <a:latin typeface="Gill Sans" charset="0"/>
                  </a:rPr>
                  <a:t>Designs</a:t>
                </a:r>
              </a:p>
            </p:txBody>
          </p:sp>
          <p:sp>
            <p:nvSpPr>
              <p:cNvPr id="43022" name="Text Box 149"/>
              <p:cNvSpPr txBox="1">
                <a:spLocks noChangeArrowheads="1"/>
              </p:cNvSpPr>
              <p:nvPr/>
            </p:nvSpPr>
            <p:spPr bwMode="auto">
              <a:xfrm>
                <a:off x="750888" y="4038600"/>
                <a:ext cx="1289050" cy="64135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800" b="1" dirty="0">
                    <a:latin typeface="Gill Sans" charset="0"/>
                  </a:rPr>
                  <a:t>(1) model</a:t>
                </a:r>
              </a:p>
              <a:p>
                <a:pPr algn="ctr"/>
                <a:r>
                  <a:rPr lang="en-GB" altLang="x-none" sz="1800" b="1" dirty="0">
                    <a:latin typeface="Gill Sans" charset="0"/>
                  </a:rPr>
                  <a:t>capture</a:t>
                </a:r>
              </a:p>
            </p:txBody>
          </p:sp>
          <p:sp>
            <p:nvSpPr>
              <p:cNvPr id="43025" name="Line 152"/>
              <p:cNvSpPr>
                <a:spLocks noChangeShapeType="1"/>
              </p:cNvSpPr>
              <p:nvPr/>
            </p:nvSpPr>
            <p:spPr bwMode="auto">
              <a:xfrm flipV="1">
                <a:off x="1893888" y="4038600"/>
                <a:ext cx="280987" cy="762000"/>
              </a:xfrm>
              <a:prstGeom prst="line">
                <a:avLst/>
              </a:prstGeom>
              <a:noFill/>
              <a:ln w="38100">
                <a:solidFill>
                  <a:schemeClr val="tx1"/>
                </a:solidFill>
                <a:round/>
                <a:headEnd/>
                <a:tailEnd type="stealth" w="lg" len="lg"/>
              </a:ln>
              <a:extLst>
                <a:ext uri="{909E8E84-426E-40DD-AFC4-6F175D3DCCD1}">
                  <a14:hiddenFill xmlns:a14="http://schemas.microsoft.com/office/drawing/2010/main">
                    <a:noFill/>
                  </a14:hiddenFill>
                </a:ext>
              </a:extLst>
            </p:spPr>
            <p:txBody>
              <a:bodyPr wrap="none" anchor="ctr"/>
              <a:lstStyle/>
              <a:p>
                <a:endParaRPr lang="en-US"/>
              </a:p>
            </p:txBody>
          </p:sp>
        </p:grpSp>
      </p:grpSp>
      <p:grpSp>
        <p:nvGrpSpPr>
          <p:cNvPr id="15" name="Group 14">
            <a:extLst>
              <a:ext uri="{FF2B5EF4-FFF2-40B4-BE49-F238E27FC236}">
                <a16:creationId xmlns:a16="http://schemas.microsoft.com/office/drawing/2014/main" id="{3C27CBC3-F02E-7E4B-78A0-629B38A08EE0}"/>
              </a:ext>
            </a:extLst>
          </p:cNvPr>
          <p:cNvGrpSpPr/>
          <p:nvPr/>
        </p:nvGrpSpPr>
        <p:grpSpPr>
          <a:xfrm>
            <a:off x="2836863" y="4724400"/>
            <a:ext cx="5168900" cy="1371600"/>
            <a:chOff x="2836863" y="4724400"/>
            <a:chExt cx="5168900" cy="1371600"/>
          </a:xfrm>
        </p:grpSpPr>
        <p:grpSp>
          <p:nvGrpSpPr>
            <p:cNvPr id="43012" name="Group 3"/>
            <p:cNvGrpSpPr>
              <a:grpSpLocks/>
            </p:cNvGrpSpPr>
            <p:nvPr/>
          </p:nvGrpSpPr>
          <p:grpSpPr bwMode="auto">
            <a:xfrm>
              <a:off x="6677025" y="4724400"/>
              <a:ext cx="1328738" cy="1079500"/>
              <a:chOff x="816" y="1200"/>
              <a:chExt cx="1484" cy="1090"/>
            </a:xfrm>
          </p:grpSpPr>
          <p:grpSp>
            <p:nvGrpSpPr>
              <p:cNvPr id="43125" name="Group 4"/>
              <p:cNvGrpSpPr>
                <a:grpSpLocks/>
              </p:cNvGrpSpPr>
              <p:nvPr/>
            </p:nvGrpSpPr>
            <p:grpSpPr bwMode="auto">
              <a:xfrm>
                <a:off x="816" y="1473"/>
                <a:ext cx="572" cy="739"/>
                <a:chOff x="1776" y="2400"/>
                <a:chExt cx="816" cy="1056"/>
              </a:xfrm>
            </p:grpSpPr>
            <p:sp>
              <p:nvSpPr>
                <p:cNvPr id="43162" name="Rectangle 5"/>
                <p:cNvSpPr>
                  <a:spLocks noChangeArrowheads="1"/>
                </p:cNvSpPr>
                <p:nvPr/>
              </p:nvSpPr>
              <p:spPr bwMode="auto">
                <a:xfrm>
                  <a:off x="1776" y="2400"/>
                  <a:ext cx="816" cy="10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43163" name="Line 6"/>
                <p:cNvSpPr>
                  <a:spLocks noChangeShapeType="1"/>
                </p:cNvSpPr>
                <p:nvPr/>
              </p:nvSpPr>
              <p:spPr bwMode="auto">
                <a:xfrm>
                  <a:off x="1872" y="249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164" name="Line 7"/>
                <p:cNvSpPr>
                  <a:spLocks noChangeShapeType="1"/>
                </p:cNvSpPr>
                <p:nvPr/>
              </p:nvSpPr>
              <p:spPr bwMode="auto">
                <a:xfrm>
                  <a:off x="1872" y="259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165" name="Line 8"/>
                <p:cNvSpPr>
                  <a:spLocks noChangeShapeType="1"/>
                </p:cNvSpPr>
                <p:nvPr/>
              </p:nvSpPr>
              <p:spPr bwMode="auto">
                <a:xfrm>
                  <a:off x="1872" y="268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166" name="Line 9"/>
                <p:cNvSpPr>
                  <a:spLocks noChangeShapeType="1"/>
                </p:cNvSpPr>
                <p:nvPr/>
              </p:nvSpPr>
              <p:spPr bwMode="auto">
                <a:xfrm>
                  <a:off x="1872" y="278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167" name="Line 10"/>
                <p:cNvSpPr>
                  <a:spLocks noChangeShapeType="1"/>
                </p:cNvSpPr>
                <p:nvPr/>
              </p:nvSpPr>
              <p:spPr bwMode="auto">
                <a:xfrm>
                  <a:off x="1872" y="288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168" name="Line 11"/>
                <p:cNvSpPr>
                  <a:spLocks noChangeShapeType="1"/>
                </p:cNvSpPr>
                <p:nvPr/>
              </p:nvSpPr>
              <p:spPr bwMode="auto">
                <a:xfrm>
                  <a:off x="1872" y="297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169" name="Line 12"/>
                <p:cNvSpPr>
                  <a:spLocks noChangeShapeType="1"/>
                </p:cNvSpPr>
                <p:nvPr/>
              </p:nvSpPr>
              <p:spPr bwMode="auto">
                <a:xfrm>
                  <a:off x="1872" y="307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170" name="Line 13"/>
                <p:cNvSpPr>
                  <a:spLocks noChangeShapeType="1"/>
                </p:cNvSpPr>
                <p:nvPr/>
              </p:nvSpPr>
              <p:spPr bwMode="auto">
                <a:xfrm>
                  <a:off x="1872" y="316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171" name="Line 14"/>
                <p:cNvSpPr>
                  <a:spLocks noChangeShapeType="1"/>
                </p:cNvSpPr>
                <p:nvPr/>
              </p:nvSpPr>
              <p:spPr bwMode="auto">
                <a:xfrm>
                  <a:off x="1872" y="326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172" name="Line 15"/>
                <p:cNvSpPr>
                  <a:spLocks noChangeShapeType="1"/>
                </p:cNvSpPr>
                <p:nvPr/>
              </p:nvSpPr>
              <p:spPr bwMode="auto">
                <a:xfrm>
                  <a:off x="1872" y="336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43126" name="Group 16"/>
              <p:cNvGrpSpPr>
                <a:grpSpLocks/>
              </p:cNvGrpSpPr>
              <p:nvPr/>
            </p:nvGrpSpPr>
            <p:grpSpPr bwMode="auto">
              <a:xfrm>
                <a:off x="1056" y="1239"/>
                <a:ext cx="572" cy="740"/>
                <a:chOff x="1776" y="2400"/>
                <a:chExt cx="816" cy="1056"/>
              </a:xfrm>
            </p:grpSpPr>
            <p:sp>
              <p:nvSpPr>
                <p:cNvPr id="43151" name="Rectangle 17"/>
                <p:cNvSpPr>
                  <a:spLocks noChangeArrowheads="1"/>
                </p:cNvSpPr>
                <p:nvPr/>
              </p:nvSpPr>
              <p:spPr bwMode="auto">
                <a:xfrm>
                  <a:off x="1776" y="2400"/>
                  <a:ext cx="816" cy="10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43152" name="Line 18"/>
                <p:cNvSpPr>
                  <a:spLocks noChangeShapeType="1"/>
                </p:cNvSpPr>
                <p:nvPr/>
              </p:nvSpPr>
              <p:spPr bwMode="auto">
                <a:xfrm>
                  <a:off x="1872" y="249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153" name="Line 19"/>
                <p:cNvSpPr>
                  <a:spLocks noChangeShapeType="1"/>
                </p:cNvSpPr>
                <p:nvPr/>
              </p:nvSpPr>
              <p:spPr bwMode="auto">
                <a:xfrm>
                  <a:off x="1872" y="259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154" name="Line 20"/>
                <p:cNvSpPr>
                  <a:spLocks noChangeShapeType="1"/>
                </p:cNvSpPr>
                <p:nvPr/>
              </p:nvSpPr>
              <p:spPr bwMode="auto">
                <a:xfrm>
                  <a:off x="1872" y="268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155" name="Line 21"/>
                <p:cNvSpPr>
                  <a:spLocks noChangeShapeType="1"/>
                </p:cNvSpPr>
                <p:nvPr/>
              </p:nvSpPr>
              <p:spPr bwMode="auto">
                <a:xfrm>
                  <a:off x="1872" y="278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156" name="Line 22"/>
                <p:cNvSpPr>
                  <a:spLocks noChangeShapeType="1"/>
                </p:cNvSpPr>
                <p:nvPr/>
              </p:nvSpPr>
              <p:spPr bwMode="auto">
                <a:xfrm>
                  <a:off x="1872" y="288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157" name="Line 23"/>
                <p:cNvSpPr>
                  <a:spLocks noChangeShapeType="1"/>
                </p:cNvSpPr>
                <p:nvPr/>
              </p:nvSpPr>
              <p:spPr bwMode="auto">
                <a:xfrm>
                  <a:off x="1872" y="297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158" name="Line 24"/>
                <p:cNvSpPr>
                  <a:spLocks noChangeShapeType="1"/>
                </p:cNvSpPr>
                <p:nvPr/>
              </p:nvSpPr>
              <p:spPr bwMode="auto">
                <a:xfrm>
                  <a:off x="1872" y="307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159" name="Line 25"/>
                <p:cNvSpPr>
                  <a:spLocks noChangeShapeType="1"/>
                </p:cNvSpPr>
                <p:nvPr/>
              </p:nvSpPr>
              <p:spPr bwMode="auto">
                <a:xfrm>
                  <a:off x="1872" y="316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160" name="Line 26"/>
                <p:cNvSpPr>
                  <a:spLocks noChangeShapeType="1"/>
                </p:cNvSpPr>
                <p:nvPr/>
              </p:nvSpPr>
              <p:spPr bwMode="auto">
                <a:xfrm>
                  <a:off x="1872" y="326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161" name="Line 27"/>
                <p:cNvSpPr>
                  <a:spLocks noChangeShapeType="1"/>
                </p:cNvSpPr>
                <p:nvPr/>
              </p:nvSpPr>
              <p:spPr bwMode="auto">
                <a:xfrm>
                  <a:off x="1872" y="336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43127" name="Group 28"/>
              <p:cNvGrpSpPr>
                <a:grpSpLocks/>
              </p:cNvGrpSpPr>
              <p:nvPr/>
            </p:nvGrpSpPr>
            <p:grpSpPr bwMode="auto">
              <a:xfrm>
                <a:off x="1536" y="1551"/>
                <a:ext cx="572" cy="739"/>
                <a:chOff x="1776" y="2400"/>
                <a:chExt cx="816" cy="1056"/>
              </a:xfrm>
            </p:grpSpPr>
            <p:sp>
              <p:nvSpPr>
                <p:cNvPr id="43140" name="Rectangle 29"/>
                <p:cNvSpPr>
                  <a:spLocks noChangeArrowheads="1"/>
                </p:cNvSpPr>
                <p:nvPr/>
              </p:nvSpPr>
              <p:spPr bwMode="auto">
                <a:xfrm>
                  <a:off x="1776" y="2400"/>
                  <a:ext cx="816" cy="10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43141" name="Line 30"/>
                <p:cNvSpPr>
                  <a:spLocks noChangeShapeType="1"/>
                </p:cNvSpPr>
                <p:nvPr/>
              </p:nvSpPr>
              <p:spPr bwMode="auto">
                <a:xfrm>
                  <a:off x="1872" y="249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142" name="Line 31"/>
                <p:cNvSpPr>
                  <a:spLocks noChangeShapeType="1"/>
                </p:cNvSpPr>
                <p:nvPr/>
              </p:nvSpPr>
              <p:spPr bwMode="auto">
                <a:xfrm>
                  <a:off x="1872" y="259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143" name="Line 32"/>
                <p:cNvSpPr>
                  <a:spLocks noChangeShapeType="1"/>
                </p:cNvSpPr>
                <p:nvPr/>
              </p:nvSpPr>
              <p:spPr bwMode="auto">
                <a:xfrm>
                  <a:off x="1872" y="268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144" name="Line 33"/>
                <p:cNvSpPr>
                  <a:spLocks noChangeShapeType="1"/>
                </p:cNvSpPr>
                <p:nvPr/>
              </p:nvSpPr>
              <p:spPr bwMode="auto">
                <a:xfrm>
                  <a:off x="1872" y="278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145" name="Line 34"/>
                <p:cNvSpPr>
                  <a:spLocks noChangeShapeType="1"/>
                </p:cNvSpPr>
                <p:nvPr/>
              </p:nvSpPr>
              <p:spPr bwMode="auto">
                <a:xfrm>
                  <a:off x="1872" y="288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146" name="Line 35"/>
                <p:cNvSpPr>
                  <a:spLocks noChangeShapeType="1"/>
                </p:cNvSpPr>
                <p:nvPr/>
              </p:nvSpPr>
              <p:spPr bwMode="auto">
                <a:xfrm>
                  <a:off x="1872" y="297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147" name="Line 36"/>
                <p:cNvSpPr>
                  <a:spLocks noChangeShapeType="1"/>
                </p:cNvSpPr>
                <p:nvPr/>
              </p:nvSpPr>
              <p:spPr bwMode="auto">
                <a:xfrm>
                  <a:off x="1872" y="307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148" name="Line 37"/>
                <p:cNvSpPr>
                  <a:spLocks noChangeShapeType="1"/>
                </p:cNvSpPr>
                <p:nvPr/>
              </p:nvSpPr>
              <p:spPr bwMode="auto">
                <a:xfrm>
                  <a:off x="1872" y="316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149" name="Line 38"/>
                <p:cNvSpPr>
                  <a:spLocks noChangeShapeType="1"/>
                </p:cNvSpPr>
                <p:nvPr/>
              </p:nvSpPr>
              <p:spPr bwMode="auto">
                <a:xfrm>
                  <a:off x="1872" y="326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150" name="Line 39"/>
                <p:cNvSpPr>
                  <a:spLocks noChangeShapeType="1"/>
                </p:cNvSpPr>
                <p:nvPr/>
              </p:nvSpPr>
              <p:spPr bwMode="auto">
                <a:xfrm>
                  <a:off x="1872" y="336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43128" name="Group 40"/>
              <p:cNvGrpSpPr>
                <a:grpSpLocks/>
              </p:cNvGrpSpPr>
              <p:nvPr/>
            </p:nvGrpSpPr>
            <p:grpSpPr bwMode="auto">
              <a:xfrm>
                <a:off x="1728" y="1200"/>
                <a:ext cx="572" cy="739"/>
                <a:chOff x="1776" y="2400"/>
                <a:chExt cx="816" cy="1056"/>
              </a:xfrm>
            </p:grpSpPr>
            <p:sp>
              <p:nvSpPr>
                <p:cNvPr id="43129" name="Rectangle 41"/>
                <p:cNvSpPr>
                  <a:spLocks noChangeArrowheads="1"/>
                </p:cNvSpPr>
                <p:nvPr/>
              </p:nvSpPr>
              <p:spPr bwMode="auto">
                <a:xfrm>
                  <a:off x="1776" y="2400"/>
                  <a:ext cx="816" cy="10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43130" name="Line 42"/>
                <p:cNvSpPr>
                  <a:spLocks noChangeShapeType="1"/>
                </p:cNvSpPr>
                <p:nvPr/>
              </p:nvSpPr>
              <p:spPr bwMode="auto">
                <a:xfrm>
                  <a:off x="1872" y="249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131" name="Line 43"/>
                <p:cNvSpPr>
                  <a:spLocks noChangeShapeType="1"/>
                </p:cNvSpPr>
                <p:nvPr/>
              </p:nvSpPr>
              <p:spPr bwMode="auto">
                <a:xfrm>
                  <a:off x="1872" y="259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132" name="Line 44"/>
                <p:cNvSpPr>
                  <a:spLocks noChangeShapeType="1"/>
                </p:cNvSpPr>
                <p:nvPr/>
              </p:nvSpPr>
              <p:spPr bwMode="auto">
                <a:xfrm>
                  <a:off x="1872" y="268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133" name="Line 45"/>
                <p:cNvSpPr>
                  <a:spLocks noChangeShapeType="1"/>
                </p:cNvSpPr>
                <p:nvPr/>
              </p:nvSpPr>
              <p:spPr bwMode="auto">
                <a:xfrm>
                  <a:off x="1872" y="278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134" name="Line 46"/>
                <p:cNvSpPr>
                  <a:spLocks noChangeShapeType="1"/>
                </p:cNvSpPr>
                <p:nvPr/>
              </p:nvSpPr>
              <p:spPr bwMode="auto">
                <a:xfrm>
                  <a:off x="1872" y="288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135" name="Line 47"/>
                <p:cNvSpPr>
                  <a:spLocks noChangeShapeType="1"/>
                </p:cNvSpPr>
                <p:nvPr/>
              </p:nvSpPr>
              <p:spPr bwMode="auto">
                <a:xfrm>
                  <a:off x="1872" y="297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136" name="Line 48"/>
                <p:cNvSpPr>
                  <a:spLocks noChangeShapeType="1"/>
                </p:cNvSpPr>
                <p:nvPr/>
              </p:nvSpPr>
              <p:spPr bwMode="auto">
                <a:xfrm>
                  <a:off x="1872" y="307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137" name="Line 49"/>
                <p:cNvSpPr>
                  <a:spLocks noChangeShapeType="1"/>
                </p:cNvSpPr>
                <p:nvPr/>
              </p:nvSpPr>
              <p:spPr bwMode="auto">
                <a:xfrm>
                  <a:off x="1872" y="316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138" name="Line 50"/>
                <p:cNvSpPr>
                  <a:spLocks noChangeShapeType="1"/>
                </p:cNvSpPr>
                <p:nvPr/>
              </p:nvSpPr>
              <p:spPr bwMode="auto">
                <a:xfrm>
                  <a:off x="1872" y="326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139" name="Line 51"/>
                <p:cNvSpPr>
                  <a:spLocks noChangeShapeType="1"/>
                </p:cNvSpPr>
                <p:nvPr/>
              </p:nvSpPr>
              <p:spPr bwMode="auto">
                <a:xfrm>
                  <a:off x="1872" y="336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43026" name="Line 153"/>
            <p:cNvSpPr>
              <a:spLocks noChangeShapeType="1"/>
            </p:cNvSpPr>
            <p:nvPr/>
          </p:nvSpPr>
          <p:spPr bwMode="auto">
            <a:xfrm flipV="1">
              <a:off x="2836863" y="5562600"/>
              <a:ext cx="3587750" cy="0"/>
            </a:xfrm>
            <a:prstGeom prst="line">
              <a:avLst/>
            </a:prstGeom>
            <a:noFill/>
            <a:ln w="38100">
              <a:solidFill>
                <a:schemeClr val="tx1"/>
              </a:solidFill>
              <a:round/>
              <a:headEnd/>
              <a:tailEnd type="stealth" w="lg" len="lg"/>
            </a:ln>
            <a:extLst>
              <a:ext uri="{909E8E84-426E-40DD-AFC4-6F175D3DCCD1}">
                <a14:hiddenFill xmlns:a14="http://schemas.microsoft.com/office/drawing/2010/main">
                  <a:noFill/>
                </a14:hiddenFill>
              </a:ext>
            </a:extLst>
          </p:spPr>
          <p:txBody>
            <a:bodyPr wrap="none" anchor="ctr"/>
            <a:lstStyle/>
            <a:p>
              <a:endParaRPr lang="en-US"/>
            </a:p>
          </p:txBody>
        </p:sp>
        <p:sp>
          <p:nvSpPr>
            <p:cNvPr id="43027" name="Text Box 154"/>
            <p:cNvSpPr txBox="1">
              <a:spLocks noChangeArrowheads="1"/>
            </p:cNvSpPr>
            <p:nvPr/>
          </p:nvSpPr>
          <p:spPr bwMode="auto">
            <a:xfrm>
              <a:off x="2962275" y="5729288"/>
              <a:ext cx="3409950" cy="366712"/>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800" b="1">
                  <a:latin typeface="Gill Sans" charset="0"/>
                </a:rPr>
                <a:t>(4) program transformation</a:t>
              </a:r>
            </a:p>
          </p:txBody>
        </p:sp>
      </p:grpSp>
      <p:sp>
        <p:nvSpPr>
          <p:cNvPr id="43028" name="Text Box 155"/>
          <p:cNvSpPr txBox="1">
            <a:spLocks noChangeArrowheads="1"/>
          </p:cNvSpPr>
          <p:nvPr/>
        </p:nvSpPr>
        <p:spPr bwMode="auto">
          <a:xfrm>
            <a:off x="3556000" y="3894138"/>
            <a:ext cx="1719263" cy="650875"/>
          </a:xfrm>
          <a:prstGeom prst="rect">
            <a:avLst/>
          </a:prstGeom>
          <a:noFill/>
          <a:ln w="9525">
            <a:solidFill>
              <a:schemeClr val="tx1"/>
            </a:solidFill>
            <a:prstDash val="sysDot"/>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marL="196850" indent="-196850">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buFontTx/>
              <a:buChar char="•"/>
            </a:pPr>
            <a:r>
              <a:rPr lang="en-GB" altLang="x-none" sz="1800">
                <a:latin typeface="Gill Sans" charset="0"/>
              </a:rPr>
              <a:t>people centric</a:t>
            </a:r>
          </a:p>
          <a:p>
            <a:pPr>
              <a:buFontTx/>
              <a:buChar char="•"/>
            </a:pPr>
            <a:r>
              <a:rPr lang="en-GB" altLang="x-none" sz="1800">
                <a:latin typeface="Gill Sans" charset="0"/>
              </a:rPr>
              <a:t>lightweight</a:t>
            </a:r>
          </a:p>
        </p:txBody>
      </p:sp>
      <p:grpSp>
        <p:nvGrpSpPr>
          <p:cNvPr id="12" name="Group 11">
            <a:extLst>
              <a:ext uri="{FF2B5EF4-FFF2-40B4-BE49-F238E27FC236}">
                <a16:creationId xmlns:a16="http://schemas.microsoft.com/office/drawing/2014/main" id="{04099C37-8396-9625-64D8-796E00A85972}"/>
              </a:ext>
            </a:extLst>
          </p:cNvPr>
          <p:cNvGrpSpPr/>
          <p:nvPr/>
        </p:nvGrpSpPr>
        <p:grpSpPr>
          <a:xfrm>
            <a:off x="1272059" y="1447800"/>
            <a:ext cx="7206779" cy="919163"/>
            <a:chOff x="1272059" y="1447800"/>
            <a:chExt cx="7206779" cy="919163"/>
          </a:xfrm>
        </p:grpSpPr>
        <p:sp>
          <p:nvSpPr>
            <p:cNvPr id="43018" name="Text Box 145"/>
            <p:cNvSpPr txBox="1">
              <a:spLocks noChangeArrowheads="1"/>
            </p:cNvSpPr>
            <p:nvPr/>
          </p:nvSpPr>
          <p:spPr bwMode="auto">
            <a:xfrm>
              <a:off x="1272059" y="1676400"/>
              <a:ext cx="13557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r>
                <a:rPr lang="en-GB" altLang="x-none" sz="1800" i="1" dirty="0">
                  <a:latin typeface="Gill Sans" charset="0"/>
                </a:rPr>
                <a:t>Requirements</a:t>
              </a:r>
            </a:p>
          </p:txBody>
        </p:sp>
        <p:grpSp>
          <p:nvGrpSpPr>
            <p:cNvPr id="10" name="Group 9">
              <a:extLst>
                <a:ext uri="{FF2B5EF4-FFF2-40B4-BE49-F238E27FC236}">
                  <a16:creationId xmlns:a16="http://schemas.microsoft.com/office/drawing/2014/main" id="{8D9821BB-F40D-E206-BCB4-2779CEB6C75E}"/>
                </a:ext>
              </a:extLst>
            </p:cNvPr>
            <p:cNvGrpSpPr/>
            <p:nvPr/>
          </p:nvGrpSpPr>
          <p:grpSpPr>
            <a:xfrm>
              <a:off x="5270500" y="1447800"/>
              <a:ext cx="3208338" cy="919163"/>
              <a:chOff x="5270500" y="1447800"/>
              <a:chExt cx="3208338" cy="919163"/>
            </a:xfrm>
          </p:grpSpPr>
          <p:grpSp>
            <p:nvGrpSpPr>
              <p:cNvPr id="43016" name="Group 129"/>
              <p:cNvGrpSpPr>
                <a:grpSpLocks/>
              </p:cNvGrpSpPr>
              <p:nvPr/>
            </p:nvGrpSpPr>
            <p:grpSpPr bwMode="auto">
              <a:xfrm>
                <a:off x="5270500" y="1447800"/>
                <a:ext cx="1319213" cy="919163"/>
                <a:chOff x="867" y="1011"/>
                <a:chExt cx="901" cy="579"/>
              </a:xfrm>
            </p:grpSpPr>
            <p:sp>
              <p:nvSpPr>
                <p:cNvPr id="43037" name="Freeform 130"/>
                <p:cNvSpPr>
                  <a:spLocks/>
                </p:cNvSpPr>
                <p:nvPr/>
              </p:nvSpPr>
              <p:spPr bwMode="auto">
                <a:xfrm>
                  <a:off x="882" y="1031"/>
                  <a:ext cx="769" cy="536"/>
                </a:xfrm>
                <a:custGeom>
                  <a:avLst/>
                  <a:gdLst>
                    <a:gd name="T0" fmla="*/ 746 w 769"/>
                    <a:gd name="T1" fmla="*/ 194 h 536"/>
                    <a:gd name="T2" fmla="*/ 769 w 769"/>
                    <a:gd name="T3" fmla="*/ 135 h 536"/>
                    <a:gd name="T4" fmla="*/ 759 w 769"/>
                    <a:gd name="T5" fmla="*/ 97 h 536"/>
                    <a:gd name="T6" fmla="*/ 741 w 769"/>
                    <a:gd name="T7" fmla="*/ 43 h 536"/>
                    <a:gd name="T8" fmla="*/ 713 w 769"/>
                    <a:gd name="T9" fmla="*/ 18 h 536"/>
                    <a:gd name="T10" fmla="*/ 690 w 769"/>
                    <a:gd name="T11" fmla="*/ 10 h 536"/>
                    <a:gd name="T12" fmla="*/ 662 w 769"/>
                    <a:gd name="T13" fmla="*/ 10 h 536"/>
                    <a:gd name="T14" fmla="*/ 593 w 769"/>
                    <a:gd name="T15" fmla="*/ 5 h 536"/>
                    <a:gd name="T16" fmla="*/ 567 w 769"/>
                    <a:gd name="T17" fmla="*/ 31 h 536"/>
                    <a:gd name="T18" fmla="*/ 524 w 769"/>
                    <a:gd name="T19" fmla="*/ 69 h 536"/>
                    <a:gd name="T20" fmla="*/ 508 w 769"/>
                    <a:gd name="T21" fmla="*/ 128 h 536"/>
                    <a:gd name="T22" fmla="*/ 534 w 769"/>
                    <a:gd name="T23" fmla="*/ 184 h 536"/>
                    <a:gd name="T24" fmla="*/ 496 w 769"/>
                    <a:gd name="T25" fmla="*/ 130 h 536"/>
                    <a:gd name="T26" fmla="*/ 475 w 769"/>
                    <a:gd name="T27" fmla="*/ 105 h 536"/>
                    <a:gd name="T28" fmla="*/ 444 w 769"/>
                    <a:gd name="T29" fmla="*/ 82 h 536"/>
                    <a:gd name="T30" fmla="*/ 401 w 769"/>
                    <a:gd name="T31" fmla="*/ 79 h 536"/>
                    <a:gd name="T32" fmla="*/ 347 w 769"/>
                    <a:gd name="T33" fmla="*/ 97 h 536"/>
                    <a:gd name="T34" fmla="*/ 317 w 769"/>
                    <a:gd name="T35" fmla="*/ 117 h 536"/>
                    <a:gd name="T36" fmla="*/ 304 w 769"/>
                    <a:gd name="T37" fmla="*/ 174 h 536"/>
                    <a:gd name="T38" fmla="*/ 337 w 769"/>
                    <a:gd name="T39" fmla="*/ 235 h 536"/>
                    <a:gd name="T40" fmla="*/ 312 w 769"/>
                    <a:gd name="T41" fmla="*/ 232 h 536"/>
                    <a:gd name="T42" fmla="*/ 294 w 769"/>
                    <a:gd name="T43" fmla="*/ 227 h 536"/>
                    <a:gd name="T44" fmla="*/ 273 w 769"/>
                    <a:gd name="T45" fmla="*/ 209 h 536"/>
                    <a:gd name="T46" fmla="*/ 232 w 769"/>
                    <a:gd name="T47" fmla="*/ 207 h 536"/>
                    <a:gd name="T48" fmla="*/ 207 w 769"/>
                    <a:gd name="T49" fmla="*/ 212 h 536"/>
                    <a:gd name="T50" fmla="*/ 181 w 769"/>
                    <a:gd name="T51" fmla="*/ 227 h 536"/>
                    <a:gd name="T52" fmla="*/ 158 w 769"/>
                    <a:gd name="T53" fmla="*/ 258 h 536"/>
                    <a:gd name="T54" fmla="*/ 151 w 769"/>
                    <a:gd name="T55" fmla="*/ 273 h 536"/>
                    <a:gd name="T56" fmla="*/ 158 w 769"/>
                    <a:gd name="T57" fmla="*/ 322 h 536"/>
                    <a:gd name="T58" fmla="*/ 143 w 769"/>
                    <a:gd name="T59" fmla="*/ 329 h 536"/>
                    <a:gd name="T60" fmla="*/ 110 w 769"/>
                    <a:gd name="T61" fmla="*/ 339 h 536"/>
                    <a:gd name="T62" fmla="*/ 66 w 769"/>
                    <a:gd name="T63" fmla="*/ 350 h 536"/>
                    <a:gd name="T64" fmla="*/ 31 w 769"/>
                    <a:gd name="T65" fmla="*/ 365 h 536"/>
                    <a:gd name="T66" fmla="*/ 8 w 769"/>
                    <a:gd name="T67" fmla="*/ 388 h 536"/>
                    <a:gd name="T68" fmla="*/ 2 w 769"/>
                    <a:gd name="T69" fmla="*/ 441 h 536"/>
                    <a:gd name="T70" fmla="*/ 23 w 769"/>
                    <a:gd name="T71" fmla="*/ 477 h 536"/>
                    <a:gd name="T72" fmla="*/ 48 w 769"/>
                    <a:gd name="T73" fmla="*/ 505 h 536"/>
                    <a:gd name="T74" fmla="*/ 82 w 769"/>
                    <a:gd name="T75" fmla="*/ 518 h 536"/>
                    <a:gd name="T76" fmla="*/ 123 w 769"/>
                    <a:gd name="T77" fmla="*/ 521 h 536"/>
                    <a:gd name="T78" fmla="*/ 166 w 769"/>
                    <a:gd name="T79" fmla="*/ 516 h 536"/>
                    <a:gd name="T80" fmla="*/ 217 w 769"/>
                    <a:gd name="T81" fmla="*/ 472 h 536"/>
                    <a:gd name="T82" fmla="*/ 222 w 769"/>
                    <a:gd name="T83" fmla="*/ 505 h 536"/>
                    <a:gd name="T84" fmla="*/ 253 w 769"/>
                    <a:gd name="T85" fmla="*/ 528 h 536"/>
                    <a:gd name="T86" fmla="*/ 296 w 769"/>
                    <a:gd name="T87" fmla="*/ 536 h 536"/>
                    <a:gd name="T88" fmla="*/ 352 w 769"/>
                    <a:gd name="T89" fmla="*/ 528 h 536"/>
                    <a:gd name="T90" fmla="*/ 398 w 769"/>
                    <a:gd name="T91" fmla="*/ 510 h 536"/>
                    <a:gd name="T92" fmla="*/ 396 w 769"/>
                    <a:gd name="T93" fmla="*/ 457 h 536"/>
                    <a:gd name="T94" fmla="*/ 409 w 769"/>
                    <a:gd name="T95" fmla="*/ 401 h 536"/>
                    <a:gd name="T96" fmla="*/ 416 w 769"/>
                    <a:gd name="T97" fmla="*/ 378 h 536"/>
                    <a:gd name="T98" fmla="*/ 432 w 769"/>
                    <a:gd name="T99" fmla="*/ 360 h 536"/>
                    <a:gd name="T100" fmla="*/ 485 w 769"/>
                    <a:gd name="T101" fmla="*/ 332 h 536"/>
                    <a:gd name="T102" fmla="*/ 542 w 769"/>
                    <a:gd name="T103" fmla="*/ 283 h 536"/>
                    <a:gd name="T104" fmla="*/ 580 w 769"/>
                    <a:gd name="T105" fmla="*/ 273 h 536"/>
                    <a:gd name="T106" fmla="*/ 616 w 769"/>
                    <a:gd name="T107" fmla="*/ 271 h 536"/>
                    <a:gd name="T108" fmla="*/ 639 w 769"/>
                    <a:gd name="T109" fmla="*/ 273 h 536"/>
                    <a:gd name="T110" fmla="*/ 679 w 769"/>
                    <a:gd name="T111" fmla="*/ 306 h 536"/>
                    <a:gd name="T112" fmla="*/ 674 w 769"/>
                    <a:gd name="T113" fmla="*/ 258 h 536"/>
                    <a:gd name="T114" fmla="*/ 697 w 769"/>
                    <a:gd name="T115" fmla="*/ 230 h 536"/>
                    <a:gd name="T116" fmla="*/ 725 w 769"/>
                    <a:gd name="T117" fmla="*/ 214 h 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769"/>
                    <a:gd name="T178" fmla="*/ 0 h 536"/>
                    <a:gd name="T179" fmla="*/ 769 w 769"/>
                    <a:gd name="T180" fmla="*/ 536 h 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769" h="536">
                      <a:moveTo>
                        <a:pt x="725" y="214"/>
                      </a:moveTo>
                      <a:lnTo>
                        <a:pt x="725" y="209"/>
                      </a:lnTo>
                      <a:lnTo>
                        <a:pt x="728" y="207"/>
                      </a:lnTo>
                      <a:lnTo>
                        <a:pt x="736" y="202"/>
                      </a:lnTo>
                      <a:lnTo>
                        <a:pt x="743" y="196"/>
                      </a:lnTo>
                      <a:lnTo>
                        <a:pt x="746" y="194"/>
                      </a:lnTo>
                      <a:lnTo>
                        <a:pt x="748" y="189"/>
                      </a:lnTo>
                      <a:lnTo>
                        <a:pt x="756" y="176"/>
                      </a:lnTo>
                      <a:lnTo>
                        <a:pt x="764" y="168"/>
                      </a:lnTo>
                      <a:lnTo>
                        <a:pt x="766" y="161"/>
                      </a:lnTo>
                      <a:lnTo>
                        <a:pt x="769" y="156"/>
                      </a:lnTo>
                      <a:lnTo>
                        <a:pt x="769" y="135"/>
                      </a:lnTo>
                      <a:lnTo>
                        <a:pt x="766" y="117"/>
                      </a:lnTo>
                      <a:lnTo>
                        <a:pt x="766" y="112"/>
                      </a:lnTo>
                      <a:lnTo>
                        <a:pt x="764" y="110"/>
                      </a:lnTo>
                      <a:lnTo>
                        <a:pt x="761" y="110"/>
                      </a:lnTo>
                      <a:lnTo>
                        <a:pt x="761" y="107"/>
                      </a:lnTo>
                      <a:lnTo>
                        <a:pt x="759" y="97"/>
                      </a:lnTo>
                      <a:lnTo>
                        <a:pt x="756" y="82"/>
                      </a:lnTo>
                      <a:lnTo>
                        <a:pt x="754" y="74"/>
                      </a:lnTo>
                      <a:lnTo>
                        <a:pt x="751" y="64"/>
                      </a:lnTo>
                      <a:lnTo>
                        <a:pt x="746" y="54"/>
                      </a:lnTo>
                      <a:lnTo>
                        <a:pt x="743" y="46"/>
                      </a:lnTo>
                      <a:lnTo>
                        <a:pt x="741" y="43"/>
                      </a:lnTo>
                      <a:lnTo>
                        <a:pt x="736" y="38"/>
                      </a:lnTo>
                      <a:lnTo>
                        <a:pt x="728" y="33"/>
                      </a:lnTo>
                      <a:lnTo>
                        <a:pt x="725" y="31"/>
                      </a:lnTo>
                      <a:lnTo>
                        <a:pt x="720" y="25"/>
                      </a:lnTo>
                      <a:lnTo>
                        <a:pt x="718" y="20"/>
                      </a:lnTo>
                      <a:lnTo>
                        <a:pt x="713" y="18"/>
                      </a:lnTo>
                      <a:lnTo>
                        <a:pt x="710" y="18"/>
                      </a:lnTo>
                      <a:lnTo>
                        <a:pt x="708" y="18"/>
                      </a:lnTo>
                      <a:lnTo>
                        <a:pt x="705" y="18"/>
                      </a:lnTo>
                      <a:lnTo>
                        <a:pt x="700" y="18"/>
                      </a:lnTo>
                      <a:lnTo>
                        <a:pt x="697" y="15"/>
                      </a:lnTo>
                      <a:lnTo>
                        <a:pt x="690" y="10"/>
                      </a:lnTo>
                      <a:lnTo>
                        <a:pt x="685" y="5"/>
                      </a:lnTo>
                      <a:lnTo>
                        <a:pt x="682" y="5"/>
                      </a:lnTo>
                      <a:lnTo>
                        <a:pt x="677" y="5"/>
                      </a:lnTo>
                      <a:lnTo>
                        <a:pt x="672" y="8"/>
                      </a:lnTo>
                      <a:lnTo>
                        <a:pt x="667" y="8"/>
                      </a:lnTo>
                      <a:lnTo>
                        <a:pt x="662" y="10"/>
                      </a:lnTo>
                      <a:lnTo>
                        <a:pt x="654" y="8"/>
                      </a:lnTo>
                      <a:lnTo>
                        <a:pt x="646" y="5"/>
                      </a:lnTo>
                      <a:lnTo>
                        <a:pt x="639" y="0"/>
                      </a:lnTo>
                      <a:lnTo>
                        <a:pt x="628" y="0"/>
                      </a:lnTo>
                      <a:lnTo>
                        <a:pt x="605" y="3"/>
                      </a:lnTo>
                      <a:lnTo>
                        <a:pt x="593" y="5"/>
                      </a:lnTo>
                      <a:lnTo>
                        <a:pt x="585" y="10"/>
                      </a:lnTo>
                      <a:lnTo>
                        <a:pt x="577" y="13"/>
                      </a:lnTo>
                      <a:lnTo>
                        <a:pt x="575" y="18"/>
                      </a:lnTo>
                      <a:lnTo>
                        <a:pt x="572" y="20"/>
                      </a:lnTo>
                      <a:lnTo>
                        <a:pt x="570" y="25"/>
                      </a:lnTo>
                      <a:lnTo>
                        <a:pt x="567" y="31"/>
                      </a:lnTo>
                      <a:lnTo>
                        <a:pt x="554" y="38"/>
                      </a:lnTo>
                      <a:lnTo>
                        <a:pt x="542" y="43"/>
                      </a:lnTo>
                      <a:lnTo>
                        <a:pt x="536" y="46"/>
                      </a:lnTo>
                      <a:lnTo>
                        <a:pt x="531" y="51"/>
                      </a:lnTo>
                      <a:lnTo>
                        <a:pt x="526" y="59"/>
                      </a:lnTo>
                      <a:lnTo>
                        <a:pt x="524" y="69"/>
                      </a:lnTo>
                      <a:lnTo>
                        <a:pt x="521" y="77"/>
                      </a:lnTo>
                      <a:lnTo>
                        <a:pt x="516" y="87"/>
                      </a:lnTo>
                      <a:lnTo>
                        <a:pt x="513" y="92"/>
                      </a:lnTo>
                      <a:lnTo>
                        <a:pt x="511" y="97"/>
                      </a:lnTo>
                      <a:lnTo>
                        <a:pt x="508" y="112"/>
                      </a:lnTo>
                      <a:lnTo>
                        <a:pt x="508" y="128"/>
                      </a:lnTo>
                      <a:lnTo>
                        <a:pt x="511" y="140"/>
                      </a:lnTo>
                      <a:lnTo>
                        <a:pt x="519" y="151"/>
                      </a:lnTo>
                      <a:lnTo>
                        <a:pt x="529" y="163"/>
                      </a:lnTo>
                      <a:lnTo>
                        <a:pt x="534" y="174"/>
                      </a:lnTo>
                      <a:lnTo>
                        <a:pt x="536" y="179"/>
                      </a:lnTo>
                      <a:lnTo>
                        <a:pt x="534" y="184"/>
                      </a:lnTo>
                      <a:lnTo>
                        <a:pt x="521" y="181"/>
                      </a:lnTo>
                      <a:lnTo>
                        <a:pt x="516" y="179"/>
                      </a:lnTo>
                      <a:lnTo>
                        <a:pt x="511" y="176"/>
                      </a:lnTo>
                      <a:lnTo>
                        <a:pt x="503" y="163"/>
                      </a:lnTo>
                      <a:lnTo>
                        <a:pt x="501" y="151"/>
                      </a:lnTo>
                      <a:lnTo>
                        <a:pt x="496" y="130"/>
                      </a:lnTo>
                      <a:lnTo>
                        <a:pt x="496" y="120"/>
                      </a:lnTo>
                      <a:lnTo>
                        <a:pt x="493" y="115"/>
                      </a:lnTo>
                      <a:lnTo>
                        <a:pt x="490" y="112"/>
                      </a:lnTo>
                      <a:lnTo>
                        <a:pt x="488" y="110"/>
                      </a:lnTo>
                      <a:lnTo>
                        <a:pt x="478" y="107"/>
                      </a:lnTo>
                      <a:lnTo>
                        <a:pt x="475" y="105"/>
                      </a:lnTo>
                      <a:lnTo>
                        <a:pt x="473" y="102"/>
                      </a:lnTo>
                      <a:lnTo>
                        <a:pt x="467" y="97"/>
                      </a:lnTo>
                      <a:lnTo>
                        <a:pt x="462" y="89"/>
                      </a:lnTo>
                      <a:lnTo>
                        <a:pt x="460" y="87"/>
                      </a:lnTo>
                      <a:lnTo>
                        <a:pt x="455" y="87"/>
                      </a:lnTo>
                      <a:lnTo>
                        <a:pt x="444" y="82"/>
                      </a:lnTo>
                      <a:lnTo>
                        <a:pt x="434" y="77"/>
                      </a:lnTo>
                      <a:lnTo>
                        <a:pt x="424" y="71"/>
                      </a:lnTo>
                      <a:lnTo>
                        <a:pt x="419" y="71"/>
                      </a:lnTo>
                      <a:lnTo>
                        <a:pt x="414" y="71"/>
                      </a:lnTo>
                      <a:lnTo>
                        <a:pt x="406" y="74"/>
                      </a:lnTo>
                      <a:lnTo>
                        <a:pt x="401" y="79"/>
                      </a:lnTo>
                      <a:lnTo>
                        <a:pt x="393" y="82"/>
                      </a:lnTo>
                      <a:lnTo>
                        <a:pt x="381" y="84"/>
                      </a:lnTo>
                      <a:lnTo>
                        <a:pt x="368" y="84"/>
                      </a:lnTo>
                      <a:lnTo>
                        <a:pt x="360" y="87"/>
                      </a:lnTo>
                      <a:lnTo>
                        <a:pt x="352" y="89"/>
                      </a:lnTo>
                      <a:lnTo>
                        <a:pt x="347" y="97"/>
                      </a:lnTo>
                      <a:lnTo>
                        <a:pt x="345" y="100"/>
                      </a:lnTo>
                      <a:lnTo>
                        <a:pt x="342" y="102"/>
                      </a:lnTo>
                      <a:lnTo>
                        <a:pt x="332" y="105"/>
                      </a:lnTo>
                      <a:lnTo>
                        <a:pt x="322" y="110"/>
                      </a:lnTo>
                      <a:lnTo>
                        <a:pt x="319" y="112"/>
                      </a:lnTo>
                      <a:lnTo>
                        <a:pt x="317" y="117"/>
                      </a:lnTo>
                      <a:lnTo>
                        <a:pt x="317" y="125"/>
                      </a:lnTo>
                      <a:lnTo>
                        <a:pt x="317" y="130"/>
                      </a:lnTo>
                      <a:lnTo>
                        <a:pt x="317" y="138"/>
                      </a:lnTo>
                      <a:lnTo>
                        <a:pt x="312" y="148"/>
                      </a:lnTo>
                      <a:lnTo>
                        <a:pt x="306" y="161"/>
                      </a:lnTo>
                      <a:lnTo>
                        <a:pt x="304" y="174"/>
                      </a:lnTo>
                      <a:lnTo>
                        <a:pt x="304" y="189"/>
                      </a:lnTo>
                      <a:lnTo>
                        <a:pt x="304" y="199"/>
                      </a:lnTo>
                      <a:lnTo>
                        <a:pt x="314" y="212"/>
                      </a:lnTo>
                      <a:lnTo>
                        <a:pt x="324" y="222"/>
                      </a:lnTo>
                      <a:lnTo>
                        <a:pt x="332" y="230"/>
                      </a:lnTo>
                      <a:lnTo>
                        <a:pt x="337" y="235"/>
                      </a:lnTo>
                      <a:lnTo>
                        <a:pt x="337" y="237"/>
                      </a:lnTo>
                      <a:lnTo>
                        <a:pt x="335" y="237"/>
                      </a:lnTo>
                      <a:lnTo>
                        <a:pt x="332" y="240"/>
                      </a:lnTo>
                      <a:lnTo>
                        <a:pt x="324" y="240"/>
                      </a:lnTo>
                      <a:lnTo>
                        <a:pt x="314" y="235"/>
                      </a:lnTo>
                      <a:lnTo>
                        <a:pt x="312" y="232"/>
                      </a:lnTo>
                      <a:lnTo>
                        <a:pt x="306" y="227"/>
                      </a:lnTo>
                      <a:lnTo>
                        <a:pt x="296" y="225"/>
                      </a:lnTo>
                      <a:lnTo>
                        <a:pt x="299" y="225"/>
                      </a:lnTo>
                      <a:lnTo>
                        <a:pt x="299" y="227"/>
                      </a:lnTo>
                      <a:lnTo>
                        <a:pt x="296" y="227"/>
                      </a:lnTo>
                      <a:lnTo>
                        <a:pt x="294" y="227"/>
                      </a:lnTo>
                      <a:lnTo>
                        <a:pt x="291" y="227"/>
                      </a:lnTo>
                      <a:lnTo>
                        <a:pt x="286" y="227"/>
                      </a:lnTo>
                      <a:lnTo>
                        <a:pt x="283" y="225"/>
                      </a:lnTo>
                      <a:lnTo>
                        <a:pt x="278" y="222"/>
                      </a:lnTo>
                      <a:lnTo>
                        <a:pt x="276" y="219"/>
                      </a:lnTo>
                      <a:lnTo>
                        <a:pt x="273" y="209"/>
                      </a:lnTo>
                      <a:lnTo>
                        <a:pt x="266" y="204"/>
                      </a:lnTo>
                      <a:lnTo>
                        <a:pt x="260" y="202"/>
                      </a:lnTo>
                      <a:lnTo>
                        <a:pt x="253" y="202"/>
                      </a:lnTo>
                      <a:lnTo>
                        <a:pt x="248" y="202"/>
                      </a:lnTo>
                      <a:lnTo>
                        <a:pt x="240" y="204"/>
                      </a:lnTo>
                      <a:lnTo>
                        <a:pt x="232" y="207"/>
                      </a:lnTo>
                      <a:lnTo>
                        <a:pt x="230" y="204"/>
                      </a:lnTo>
                      <a:lnTo>
                        <a:pt x="225" y="204"/>
                      </a:lnTo>
                      <a:lnTo>
                        <a:pt x="222" y="204"/>
                      </a:lnTo>
                      <a:lnTo>
                        <a:pt x="220" y="204"/>
                      </a:lnTo>
                      <a:lnTo>
                        <a:pt x="212" y="209"/>
                      </a:lnTo>
                      <a:lnTo>
                        <a:pt x="207" y="212"/>
                      </a:lnTo>
                      <a:lnTo>
                        <a:pt x="202" y="214"/>
                      </a:lnTo>
                      <a:lnTo>
                        <a:pt x="197" y="214"/>
                      </a:lnTo>
                      <a:lnTo>
                        <a:pt x="194" y="214"/>
                      </a:lnTo>
                      <a:lnTo>
                        <a:pt x="192" y="214"/>
                      </a:lnTo>
                      <a:lnTo>
                        <a:pt x="186" y="222"/>
                      </a:lnTo>
                      <a:lnTo>
                        <a:pt x="181" y="227"/>
                      </a:lnTo>
                      <a:lnTo>
                        <a:pt x="179" y="232"/>
                      </a:lnTo>
                      <a:lnTo>
                        <a:pt x="174" y="235"/>
                      </a:lnTo>
                      <a:lnTo>
                        <a:pt x="171" y="237"/>
                      </a:lnTo>
                      <a:lnTo>
                        <a:pt x="166" y="240"/>
                      </a:lnTo>
                      <a:lnTo>
                        <a:pt x="163" y="248"/>
                      </a:lnTo>
                      <a:lnTo>
                        <a:pt x="158" y="258"/>
                      </a:lnTo>
                      <a:lnTo>
                        <a:pt x="156" y="260"/>
                      </a:lnTo>
                      <a:lnTo>
                        <a:pt x="153" y="263"/>
                      </a:lnTo>
                      <a:lnTo>
                        <a:pt x="151" y="263"/>
                      </a:lnTo>
                      <a:lnTo>
                        <a:pt x="151" y="265"/>
                      </a:lnTo>
                      <a:lnTo>
                        <a:pt x="151" y="271"/>
                      </a:lnTo>
                      <a:lnTo>
                        <a:pt x="151" y="273"/>
                      </a:lnTo>
                      <a:lnTo>
                        <a:pt x="153" y="281"/>
                      </a:lnTo>
                      <a:lnTo>
                        <a:pt x="158" y="286"/>
                      </a:lnTo>
                      <a:lnTo>
                        <a:pt x="148" y="306"/>
                      </a:lnTo>
                      <a:lnTo>
                        <a:pt x="153" y="309"/>
                      </a:lnTo>
                      <a:lnTo>
                        <a:pt x="156" y="311"/>
                      </a:lnTo>
                      <a:lnTo>
                        <a:pt x="158" y="322"/>
                      </a:lnTo>
                      <a:lnTo>
                        <a:pt x="161" y="327"/>
                      </a:lnTo>
                      <a:lnTo>
                        <a:pt x="163" y="329"/>
                      </a:lnTo>
                      <a:lnTo>
                        <a:pt x="166" y="332"/>
                      </a:lnTo>
                      <a:lnTo>
                        <a:pt x="161" y="329"/>
                      </a:lnTo>
                      <a:lnTo>
                        <a:pt x="151" y="329"/>
                      </a:lnTo>
                      <a:lnTo>
                        <a:pt x="143" y="329"/>
                      </a:lnTo>
                      <a:lnTo>
                        <a:pt x="138" y="332"/>
                      </a:lnTo>
                      <a:lnTo>
                        <a:pt x="135" y="334"/>
                      </a:lnTo>
                      <a:lnTo>
                        <a:pt x="133" y="332"/>
                      </a:lnTo>
                      <a:lnTo>
                        <a:pt x="128" y="332"/>
                      </a:lnTo>
                      <a:lnTo>
                        <a:pt x="117" y="334"/>
                      </a:lnTo>
                      <a:lnTo>
                        <a:pt x="110" y="339"/>
                      </a:lnTo>
                      <a:lnTo>
                        <a:pt x="102" y="342"/>
                      </a:lnTo>
                      <a:lnTo>
                        <a:pt x="94" y="342"/>
                      </a:lnTo>
                      <a:lnTo>
                        <a:pt x="82" y="342"/>
                      </a:lnTo>
                      <a:lnTo>
                        <a:pt x="71" y="347"/>
                      </a:lnTo>
                      <a:lnTo>
                        <a:pt x="69" y="350"/>
                      </a:lnTo>
                      <a:lnTo>
                        <a:pt x="66" y="350"/>
                      </a:lnTo>
                      <a:lnTo>
                        <a:pt x="66" y="352"/>
                      </a:lnTo>
                      <a:lnTo>
                        <a:pt x="66" y="355"/>
                      </a:lnTo>
                      <a:lnTo>
                        <a:pt x="61" y="355"/>
                      </a:lnTo>
                      <a:lnTo>
                        <a:pt x="51" y="357"/>
                      </a:lnTo>
                      <a:lnTo>
                        <a:pt x="36" y="362"/>
                      </a:lnTo>
                      <a:lnTo>
                        <a:pt x="31" y="365"/>
                      </a:lnTo>
                      <a:lnTo>
                        <a:pt x="28" y="367"/>
                      </a:lnTo>
                      <a:lnTo>
                        <a:pt x="28" y="370"/>
                      </a:lnTo>
                      <a:lnTo>
                        <a:pt x="23" y="373"/>
                      </a:lnTo>
                      <a:lnTo>
                        <a:pt x="18" y="378"/>
                      </a:lnTo>
                      <a:lnTo>
                        <a:pt x="10" y="385"/>
                      </a:lnTo>
                      <a:lnTo>
                        <a:pt x="8" y="388"/>
                      </a:lnTo>
                      <a:lnTo>
                        <a:pt x="8" y="393"/>
                      </a:lnTo>
                      <a:lnTo>
                        <a:pt x="8" y="398"/>
                      </a:lnTo>
                      <a:lnTo>
                        <a:pt x="8" y="406"/>
                      </a:lnTo>
                      <a:lnTo>
                        <a:pt x="5" y="421"/>
                      </a:lnTo>
                      <a:lnTo>
                        <a:pt x="0" y="434"/>
                      </a:lnTo>
                      <a:lnTo>
                        <a:pt x="2" y="441"/>
                      </a:lnTo>
                      <a:lnTo>
                        <a:pt x="2" y="447"/>
                      </a:lnTo>
                      <a:lnTo>
                        <a:pt x="10" y="454"/>
                      </a:lnTo>
                      <a:lnTo>
                        <a:pt x="15" y="462"/>
                      </a:lnTo>
                      <a:lnTo>
                        <a:pt x="23" y="470"/>
                      </a:lnTo>
                      <a:lnTo>
                        <a:pt x="23" y="472"/>
                      </a:lnTo>
                      <a:lnTo>
                        <a:pt x="23" y="477"/>
                      </a:lnTo>
                      <a:lnTo>
                        <a:pt x="25" y="480"/>
                      </a:lnTo>
                      <a:lnTo>
                        <a:pt x="28" y="482"/>
                      </a:lnTo>
                      <a:lnTo>
                        <a:pt x="36" y="490"/>
                      </a:lnTo>
                      <a:lnTo>
                        <a:pt x="43" y="498"/>
                      </a:lnTo>
                      <a:lnTo>
                        <a:pt x="46" y="500"/>
                      </a:lnTo>
                      <a:lnTo>
                        <a:pt x="48" y="505"/>
                      </a:lnTo>
                      <a:lnTo>
                        <a:pt x="51" y="508"/>
                      </a:lnTo>
                      <a:lnTo>
                        <a:pt x="54" y="510"/>
                      </a:lnTo>
                      <a:lnTo>
                        <a:pt x="64" y="513"/>
                      </a:lnTo>
                      <a:lnTo>
                        <a:pt x="74" y="513"/>
                      </a:lnTo>
                      <a:lnTo>
                        <a:pt x="79" y="516"/>
                      </a:lnTo>
                      <a:lnTo>
                        <a:pt x="82" y="518"/>
                      </a:lnTo>
                      <a:lnTo>
                        <a:pt x="84" y="521"/>
                      </a:lnTo>
                      <a:lnTo>
                        <a:pt x="89" y="521"/>
                      </a:lnTo>
                      <a:lnTo>
                        <a:pt x="100" y="526"/>
                      </a:lnTo>
                      <a:lnTo>
                        <a:pt x="112" y="526"/>
                      </a:lnTo>
                      <a:lnTo>
                        <a:pt x="117" y="523"/>
                      </a:lnTo>
                      <a:lnTo>
                        <a:pt x="123" y="521"/>
                      </a:lnTo>
                      <a:lnTo>
                        <a:pt x="128" y="518"/>
                      </a:lnTo>
                      <a:lnTo>
                        <a:pt x="133" y="516"/>
                      </a:lnTo>
                      <a:lnTo>
                        <a:pt x="146" y="516"/>
                      </a:lnTo>
                      <a:lnTo>
                        <a:pt x="158" y="518"/>
                      </a:lnTo>
                      <a:lnTo>
                        <a:pt x="163" y="518"/>
                      </a:lnTo>
                      <a:lnTo>
                        <a:pt x="166" y="516"/>
                      </a:lnTo>
                      <a:lnTo>
                        <a:pt x="171" y="508"/>
                      </a:lnTo>
                      <a:lnTo>
                        <a:pt x="174" y="503"/>
                      </a:lnTo>
                      <a:lnTo>
                        <a:pt x="176" y="498"/>
                      </a:lnTo>
                      <a:lnTo>
                        <a:pt x="181" y="493"/>
                      </a:lnTo>
                      <a:lnTo>
                        <a:pt x="212" y="470"/>
                      </a:lnTo>
                      <a:lnTo>
                        <a:pt x="217" y="472"/>
                      </a:lnTo>
                      <a:lnTo>
                        <a:pt x="220" y="475"/>
                      </a:lnTo>
                      <a:lnTo>
                        <a:pt x="220" y="480"/>
                      </a:lnTo>
                      <a:lnTo>
                        <a:pt x="220" y="485"/>
                      </a:lnTo>
                      <a:lnTo>
                        <a:pt x="220" y="495"/>
                      </a:lnTo>
                      <a:lnTo>
                        <a:pt x="220" y="500"/>
                      </a:lnTo>
                      <a:lnTo>
                        <a:pt x="222" y="505"/>
                      </a:lnTo>
                      <a:lnTo>
                        <a:pt x="227" y="510"/>
                      </a:lnTo>
                      <a:lnTo>
                        <a:pt x="232" y="513"/>
                      </a:lnTo>
                      <a:lnTo>
                        <a:pt x="237" y="516"/>
                      </a:lnTo>
                      <a:lnTo>
                        <a:pt x="243" y="523"/>
                      </a:lnTo>
                      <a:lnTo>
                        <a:pt x="248" y="526"/>
                      </a:lnTo>
                      <a:lnTo>
                        <a:pt x="253" y="528"/>
                      </a:lnTo>
                      <a:lnTo>
                        <a:pt x="263" y="531"/>
                      </a:lnTo>
                      <a:lnTo>
                        <a:pt x="273" y="528"/>
                      </a:lnTo>
                      <a:lnTo>
                        <a:pt x="278" y="528"/>
                      </a:lnTo>
                      <a:lnTo>
                        <a:pt x="281" y="531"/>
                      </a:lnTo>
                      <a:lnTo>
                        <a:pt x="289" y="533"/>
                      </a:lnTo>
                      <a:lnTo>
                        <a:pt x="296" y="536"/>
                      </a:lnTo>
                      <a:lnTo>
                        <a:pt x="317" y="536"/>
                      </a:lnTo>
                      <a:lnTo>
                        <a:pt x="329" y="533"/>
                      </a:lnTo>
                      <a:lnTo>
                        <a:pt x="340" y="531"/>
                      </a:lnTo>
                      <a:lnTo>
                        <a:pt x="347" y="526"/>
                      </a:lnTo>
                      <a:lnTo>
                        <a:pt x="350" y="526"/>
                      </a:lnTo>
                      <a:lnTo>
                        <a:pt x="352" y="528"/>
                      </a:lnTo>
                      <a:lnTo>
                        <a:pt x="355" y="528"/>
                      </a:lnTo>
                      <a:lnTo>
                        <a:pt x="358" y="528"/>
                      </a:lnTo>
                      <a:lnTo>
                        <a:pt x="368" y="521"/>
                      </a:lnTo>
                      <a:lnTo>
                        <a:pt x="378" y="513"/>
                      </a:lnTo>
                      <a:lnTo>
                        <a:pt x="391" y="508"/>
                      </a:lnTo>
                      <a:lnTo>
                        <a:pt x="398" y="510"/>
                      </a:lnTo>
                      <a:lnTo>
                        <a:pt x="398" y="508"/>
                      </a:lnTo>
                      <a:lnTo>
                        <a:pt x="398" y="503"/>
                      </a:lnTo>
                      <a:lnTo>
                        <a:pt x="398" y="493"/>
                      </a:lnTo>
                      <a:lnTo>
                        <a:pt x="398" y="475"/>
                      </a:lnTo>
                      <a:lnTo>
                        <a:pt x="398" y="467"/>
                      </a:lnTo>
                      <a:lnTo>
                        <a:pt x="396" y="457"/>
                      </a:lnTo>
                      <a:lnTo>
                        <a:pt x="393" y="447"/>
                      </a:lnTo>
                      <a:lnTo>
                        <a:pt x="391" y="436"/>
                      </a:lnTo>
                      <a:lnTo>
                        <a:pt x="393" y="431"/>
                      </a:lnTo>
                      <a:lnTo>
                        <a:pt x="396" y="426"/>
                      </a:lnTo>
                      <a:lnTo>
                        <a:pt x="404" y="413"/>
                      </a:lnTo>
                      <a:lnTo>
                        <a:pt x="409" y="401"/>
                      </a:lnTo>
                      <a:lnTo>
                        <a:pt x="411" y="396"/>
                      </a:lnTo>
                      <a:lnTo>
                        <a:pt x="411" y="388"/>
                      </a:lnTo>
                      <a:lnTo>
                        <a:pt x="411" y="383"/>
                      </a:lnTo>
                      <a:lnTo>
                        <a:pt x="411" y="380"/>
                      </a:lnTo>
                      <a:lnTo>
                        <a:pt x="414" y="378"/>
                      </a:lnTo>
                      <a:lnTo>
                        <a:pt x="416" y="378"/>
                      </a:lnTo>
                      <a:lnTo>
                        <a:pt x="419" y="375"/>
                      </a:lnTo>
                      <a:lnTo>
                        <a:pt x="421" y="375"/>
                      </a:lnTo>
                      <a:lnTo>
                        <a:pt x="424" y="378"/>
                      </a:lnTo>
                      <a:lnTo>
                        <a:pt x="424" y="380"/>
                      </a:lnTo>
                      <a:lnTo>
                        <a:pt x="429" y="367"/>
                      </a:lnTo>
                      <a:lnTo>
                        <a:pt x="432" y="360"/>
                      </a:lnTo>
                      <a:lnTo>
                        <a:pt x="437" y="357"/>
                      </a:lnTo>
                      <a:lnTo>
                        <a:pt x="444" y="355"/>
                      </a:lnTo>
                      <a:lnTo>
                        <a:pt x="470" y="345"/>
                      </a:lnTo>
                      <a:lnTo>
                        <a:pt x="480" y="337"/>
                      </a:lnTo>
                      <a:lnTo>
                        <a:pt x="483" y="334"/>
                      </a:lnTo>
                      <a:lnTo>
                        <a:pt x="485" y="332"/>
                      </a:lnTo>
                      <a:lnTo>
                        <a:pt x="496" y="314"/>
                      </a:lnTo>
                      <a:lnTo>
                        <a:pt x="511" y="299"/>
                      </a:lnTo>
                      <a:lnTo>
                        <a:pt x="526" y="288"/>
                      </a:lnTo>
                      <a:lnTo>
                        <a:pt x="531" y="286"/>
                      </a:lnTo>
                      <a:lnTo>
                        <a:pt x="536" y="286"/>
                      </a:lnTo>
                      <a:lnTo>
                        <a:pt x="542" y="283"/>
                      </a:lnTo>
                      <a:lnTo>
                        <a:pt x="544" y="283"/>
                      </a:lnTo>
                      <a:lnTo>
                        <a:pt x="552" y="276"/>
                      </a:lnTo>
                      <a:lnTo>
                        <a:pt x="557" y="273"/>
                      </a:lnTo>
                      <a:lnTo>
                        <a:pt x="565" y="271"/>
                      </a:lnTo>
                      <a:lnTo>
                        <a:pt x="572" y="271"/>
                      </a:lnTo>
                      <a:lnTo>
                        <a:pt x="580" y="273"/>
                      </a:lnTo>
                      <a:lnTo>
                        <a:pt x="588" y="273"/>
                      </a:lnTo>
                      <a:lnTo>
                        <a:pt x="590" y="273"/>
                      </a:lnTo>
                      <a:lnTo>
                        <a:pt x="600" y="271"/>
                      </a:lnTo>
                      <a:lnTo>
                        <a:pt x="608" y="268"/>
                      </a:lnTo>
                      <a:lnTo>
                        <a:pt x="611" y="268"/>
                      </a:lnTo>
                      <a:lnTo>
                        <a:pt x="616" y="271"/>
                      </a:lnTo>
                      <a:lnTo>
                        <a:pt x="618" y="271"/>
                      </a:lnTo>
                      <a:lnTo>
                        <a:pt x="621" y="271"/>
                      </a:lnTo>
                      <a:lnTo>
                        <a:pt x="628" y="268"/>
                      </a:lnTo>
                      <a:lnTo>
                        <a:pt x="631" y="268"/>
                      </a:lnTo>
                      <a:lnTo>
                        <a:pt x="636" y="271"/>
                      </a:lnTo>
                      <a:lnTo>
                        <a:pt x="639" y="273"/>
                      </a:lnTo>
                      <a:lnTo>
                        <a:pt x="641" y="281"/>
                      </a:lnTo>
                      <a:lnTo>
                        <a:pt x="646" y="286"/>
                      </a:lnTo>
                      <a:lnTo>
                        <a:pt x="649" y="291"/>
                      </a:lnTo>
                      <a:lnTo>
                        <a:pt x="659" y="296"/>
                      </a:lnTo>
                      <a:lnTo>
                        <a:pt x="669" y="299"/>
                      </a:lnTo>
                      <a:lnTo>
                        <a:pt x="679" y="306"/>
                      </a:lnTo>
                      <a:lnTo>
                        <a:pt x="677" y="304"/>
                      </a:lnTo>
                      <a:lnTo>
                        <a:pt x="674" y="301"/>
                      </a:lnTo>
                      <a:lnTo>
                        <a:pt x="672" y="293"/>
                      </a:lnTo>
                      <a:lnTo>
                        <a:pt x="672" y="281"/>
                      </a:lnTo>
                      <a:lnTo>
                        <a:pt x="672" y="271"/>
                      </a:lnTo>
                      <a:lnTo>
                        <a:pt x="674" y="258"/>
                      </a:lnTo>
                      <a:lnTo>
                        <a:pt x="677" y="248"/>
                      </a:lnTo>
                      <a:lnTo>
                        <a:pt x="682" y="240"/>
                      </a:lnTo>
                      <a:lnTo>
                        <a:pt x="685" y="237"/>
                      </a:lnTo>
                      <a:lnTo>
                        <a:pt x="687" y="237"/>
                      </a:lnTo>
                      <a:lnTo>
                        <a:pt x="692" y="235"/>
                      </a:lnTo>
                      <a:lnTo>
                        <a:pt x="697" y="230"/>
                      </a:lnTo>
                      <a:lnTo>
                        <a:pt x="705" y="219"/>
                      </a:lnTo>
                      <a:lnTo>
                        <a:pt x="708" y="214"/>
                      </a:lnTo>
                      <a:lnTo>
                        <a:pt x="713" y="212"/>
                      </a:lnTo>
                      <a:lnTo>
                        <a:pt x="715" y="209"/>
                      </a:lnTo>
                      <a:lnTo>
                        <a:pt x="718" y="209"/>
                      </a:lnTo>
                      <a:lnTo>
                        <a:pt x="725" y="214"/>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3038" name="Freeform 131"/>
                <p:cNvSpPr>
                  <a:spLocks/>
                </p:cNvSpPr>
                <p:nvPr/>
              </p:nvSpPr>
              <p:spPr bwMode="auto">
                <a:xfrm>
                  <a:off x="1288" y="1240"/>
                  <a:ext cx="468" cy="335"/>
                </a:xfrm>
                <a:custGeom>
                  <a:avLst/>
                  <a:gdLst>
                    <a:gd name="T0" fmla="*/ 21 w 468"/>
                    <a:gd name="T1" fmla="*/ 179 h 335"/>
                    <a:gd name="T2" fmla="*/ 0 w 468"/>
                    <a:gd name="T3" fmla="*/ 222 h 335"/>
                    <a:gd name="T4" fmla="*/ 5 w 468"/>
                    <a:gd name="T5" fmla="*/ 250 h 335"/>
                    <a:gd name="T6" fmla="*/ 3 w 468"/>
                    <a:gd name="T7" fmla="*/ 273 h 335"/>
                    <a:gd name="T8" fmla="*/ 13 w 468"/>
                    <a:gd name="T9" fmla="*/ 289 h 335"/>
                    <a:gd name="T10" fmla="*/ 33 w 468"/>
                    <a:gd name="T11" fmla="*/ 307 h 335"/>
                    <a:gd name="T12" fmla="*/ 61 w 468"/>
                    <a:gd name="T13" fmla="*/ 312 h 335"/>
                    <a:gd name="T14" fmla="*/ 102 w 468"/>
                    <a:gd name="T15" fmla="*/ 322 h 335"/>
                    <a:gd name="T16" fmla="*/ 120 w 468"/>
                    <a:gd name="T17" fmla="*/ 317 h 335"/>
                    <a:gd name="T18" fmla="*/ 159 w 468"/>
                    <a:gd name="T19" fmla="*/ 319 h 335"/>
                    <a:gd name="T20" fmla="*/ 169 w 468"/>
                    <a:gd name="T21" fmla="*/ 317 h 335"/>
                    <a:gd name="T22" fmla="*/ 189 w 468"/>
                    <a:gd name="T23" fmla="*/ 317 h 335"/>
                    <a:gd name="T24" fmla="*/ 197 w 468"/>
                    <a:gd name="T25" fmla="*/ 309 h 335"/>
                    <a:gd name="T26" fmla="*/ 220 w 468"/>
                    <a:gd name="T27" fmla="*/ 299 h 335"/>
                    <a:gd name="T28" fmla="*/ 222 w 468"/>
                    <a:gd name="T29" fmla="*/ 301 h 335"/>
                    <a:gd name="T30" fmla="*/ 238 w 468"/>
                    <a:gd name="T31" fmla="*/ 312 h 335"/>
                    <a:gd name="T32" fmla="*/ 256 w 468"/>
                    <a:gd name="T33" fmla="*/ 301 h 335"/>
                    <a:gd name="T34" fmla="*/ 266 w 468"/>
                    <a:gd name="T35" fmla="*/ 309 h 335"/>
                    <a:gd name="T36" fmla="*/ 291 w 468"/>
                    <a:gd name="T37" fmla="*/ 322 h 335"/>
                    <a:gd name="T38" fmla="*/ 317 w 468"/>
                    <a:gd name="T39" fmla="*/ 324 h 335"/>
                    <a:gd name="T40" fmla="*/ 340 w 468"/>
                    <a:gd name="T41" fmla="*/ 335 h 335"/>
                    <a:gd name="T42" fmla="*/ 376 w 468"/>
                    <a:gd name="T43" fmla="*/ 329 h 335"/>
                    <a:gd name="T44" fmla="*/ 414 w 468"/>
                    <a:gd name="T45" fmla="*/ 324 h 335"/>
                    <a:gd name="T46" fmla="*/ 437 w 468"/>
                    <a:gd name="T47" fmla="*/ 304 h 335"/>
                    <a:gd name="T48" fmla="*/ 450 w 468"/>
                    <a:gd name="T49" fmla="*/ 286 h 335"/>
                    <a:gd name="T50" fmla="*/ 468 w 468"/>
                    <a:gd name="T51" fmla="*/ 238 h 335"/>
                    <a:gd name="T52" fmla="*/ 465 w 468"/>
                    <a:gd name="T53" fmla="*/ 207 h 335"/>
                    <a:gd name="T54" fmla="*/ 452 w 468"/>
                    <a:gd name="T55" fmla="*/ 192 h 335"/>
                    <a:gd name="T56" fmla="*/ 447 w 468"/>
                    <a:gd name="T57" fmla="*/ 174 h 335"/>
                    <a:gd name="T58" fmla="*/ 429 w 468"/>
                    <a:gd name="T59" fmla="*/ 164 h 335"/>
                    <a:gd name="T60" fmla="*/ 429 w 468"/>
                    <a:gd name="T61" fmla="*/ 148 h 335"/>
                    <a:gd name="T62" fmla="*/ 414 w 468"/>
                    <a:gd name="T63" fmla="*/ 141 h 335"/>
                    <a:gd name="T64" fmla="*/ 437 w 468"/>
                    <a:gd name="T65" fmla="*/ 120 h 335"/>
                    <a:gd name="T66" fmla="*/ 437 w 468"/>
                    <a:gd name="T67" fmla="*/ 79 h 335"/>
                    <a:gd name="T68" fmla="*/ 432 w 468"/>
                    <a:gd name="T69" fmla="*/ 59 h 335"/>
                    <a:gd name="T70" fmla="*/ 427 w 468"/>
                    <a:gd name="T71" fmla="*/ 33 h 335"/>
                    <a:gd name="T72" fmla="*/ 409 w 468"/>
                    <a:gd name="T73" fmla="*/ 16 h 335"/>
                    <a:gd name="T74" fmla="*/ 399 w 468"/>
                    <a:gd name="T75" fmla="*/ 3 h 335"/>
                    <a:gd name="T76" fmla="*/ 360 w 468"/>
                    <a:gd name="T77" fmla="*/ 5 h 335"/>
                    <a:gd name="T78" fmla="*/ 335 w 468"/>
                    <a:gd name="T79" fmla="*/ 8 h 335"/>
                    <a:gd name="T80" fmla="*/ 309 w 468"/>
                    <a:gd name="T81" fmla="*/ 0 h 335"/>
                    <a:gd name="T82" fmla="*/ 299 w 468"/>
                    <a:gd name="T83" fmla="*/ 10 h 335"/>
                    <a:gd name="T84" fmla="*/ 281 w 468"/>
                    <a:gd name="T85" fmla="*/ 28 h 335"/>
                    <a:gd name="T86" fmla="*/ 271 w 468"/>
                    <a:gd name="T87" fmla="*/ 39 h 335"/>
                    <a:gd name="T88" fmla="*/ 266 w 468"/>
                    <a:gd name="T89" fmla="*/ 72 h 335"/>
                    <a:gd name="T90" fmla="*/ 271 w 468"/>
                    <a:gd name="T91" fmla="*/ 95 h 335"/>
                    <a:gd name="T92" fmla="*/ 253 w 468"/>
                    <a:gd name="T93" fmla="*/ 87 h 335"/>
                    <a:gd name="T94" fmla="*/ 235 w 468"/>
                    <a:gd name="T95" fmla="*/ 72 h 335"/>
                    <a:gd name="T96" fmla="*/ 225 w 468"/>
                    <a:gd name="T97" fmla="*/ 59 h 335"/>
                    <a:gd name="T98" fmla="*/ 212 w 468"/>
                    <a:gd name="T99" fmla="*/ 62 h 335"/>
                    <a:gd name="T100" fmla="*/ 202 w 468"/>
                    <a:gd name="T101" fmla="*/ 59 h 335"/>
                    <a:gd name="T102" fmla="*/ 182 w 468"/>
                    <a:gd name="T103" fmla="*/ 64 h 335"/>
                    <a:gd name="T104" fmla="*/ 159 w 468"/>
                    <a:gd name="T105" fmla="*/ 62 h 335"/>
                    <a:gd name="T106" fmla="*/ 138 w 468"/>
                    <a:gd name="T107" fmla="*/ 74 h 335"/>
                    <a:gd name="T108" fmla="*/ 125 w 468"/>
                    <a:gd name="T109" fmla="*/ 77 h 335"/>
                    <a:gd name="T110" fmla="*/ 90 w 468"/>
                    <a:gd name="T111" fmla="*/ 105 h 335"/>
                    <a:gd name="T112" fmla="*/ 74 w 468"/>
                    <a:gd name="T113" fmla="*/ 128 h 335"/>
                    <a:gd name="T114" fmla="*/ 31 w 468"/>
                    <a:gd name="T115" fmla="*/ 148 h 335"/>
                    <a:gd name="T116" fmla="*/ 18 w 468"/>
                    <a:gd name="T117" fmla="*/ 171 h 335"/>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468"/>
                    <a:gd name="T178" fmla="*/ 0 h 335"/>
                    <a:gd name="T179" fmla="*/ 468 w 468"/>
                    <a:gd name="T180" fmla="*/ 335 h 335"/>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468" h="335">
                      <a:moveTo>
                        <a:pt x="18" y="171"/>
                      </a:moveTo>
                      <a:lnTo>
                        <a:pt x="21" y="174"/>
                      </a:lnTo>
                      <a:lnTo>
                        <a:pt x="21" y="179"/>
                      </a:lnTo>
                      <a:lnTo>
                        <a:pt x="18" y="192"/>
                      </a:lnTo>
                      <a:lnTo>
                        <a:pt x="3" y="217"/>
                      </a:lnTo>
                      <a:lnTo>
                        <a:pt x="0" y="222"/>
                      </a:lnTo>
                      <a:lnTo>
                        <a:pt x="0" y="227"/>
                      </a:lnTo>
                      <a:lnTo>
                        <a:pt x="3" y="240"/>
                      </a:lnTo>
                      <a:lnTo>
                        <a:pt x="5" y="250"/>
                      </a:lnTo>
                      <a:lnTo>
                        <a:pt x="5" y="255"/>
                      </a:lnTo>
                      <a:lnTo>
                        <a:pt x="3" y="263"/>
                      </a:lnTo>
                      <a:lnTo>
                        <a:pt x="3" y="273"/>
                      </a:lnTo>
                      <a:lnTo>
                        <a:pt x="3" y="281"/>
                      </a:lnTo>
                      <a:lnTo>
                        <a:pt x="8" y="284"/>
                      </a:lnTo>
                      <a:lnTo>
                        <a:pt x="13" y="289"/>
                      </a:lnTo>
                      <a:lnTo>
                        <a:pt x="21" y="294"/>
                      </a:lnTo>
                      <a:lnTo>
                        <a:pt x="26" y="299"/>
                      </a:lnTo>
                      <a:lnTo>
                        <a:pt x="33" y="307"/>
                      </a:lnTo>
                      <a:lnTo>
                        <a:pt x="41" y="307"/>
                      </a:lnTo>
                      <a:lnTo>
                        <a:pt x="46" y="309"/>
                      </a:lnTo>
                      <a:lnTo>
                        <a:pt x="61" y="312"/>
                      </a:lnTo>
                      <a:lnTo>
                        <a:pt x="79" y="319"/>
                      </a:lnTo>
                      <a:lnTo>
                        <a:pt x="97" y="322"/>
                      </a:lnTo>
                      <a:lnTo>
                        <a:pt x="102" y="322"/>
                      </a:lnTo>
                      <a:lnTo>
                        <a:pt x="107" y="322"/>
                      </a:lnTo>
                      <a:lnTo>
                        <a:pt x="113" y="319"/>
                      </a:lnTo>
                      <a:lnTo>
                        <a:pt x="120" y="317"/>
                      </a:lnTo>
                      <a:lnTo>
                        <a:pt x="138" y="317"/>
                      </a:lnTo>
                      <a:lnTo>
                        <a:pt x="153" y="319"/>
                      </a:lnTo>
                      <a:lnTo>
                        <a:pt x="159" y="319"/>
                      </a:lnTo>
                      <a:lnTo>
                        <a:pt x="159" y="322"/>
                      </a:lnTo>
                      <a:lnTo>
                        <a:pt x="164" y="319"/>
                      </a:lnTo>
                      <a:lnTo>
                        <a:pt x="169" y="317"/>
                      </a:lnTo>
                      <a:lnTo>
                        <a:pt x="179" y="317"/>
                      </a:lnTo>
                      <a:lnTo>
                        <a:pt x="187" y="317"/>
                      </a:lnTo>
                      <a:lnTo>
                        <a:pt x="189" y="317"/>
                      </a:lnTo>
                      <a:lnTo>
                        <a:pt x="192" y="314"/>
                      </a:lnTo>
                      <a:lnTo>
                        <a:pt x="194" y="312"/>
                      </a:lnTo>
                      <a:lnTo>
                        <a:pt x="197" y="309"/>
                      </a:lnTo>
                      <a:lnTo>
                        <a:pt x="207" y="304"/>
                      </a:lnTo>
                      <a:lnTo>
                        <a:pt x="217" y="301"/>
                      </a:lnTo>
                      <a:lnTo>
                        <a:pt x="220" y="299"/>
                      </a:lnTo>
                      <a:lnTo>
                        <a:pt x="220" y="296"/>
                      </a:lnTo>
                      <a:lnTo>
                        <a:pt x="220" y="299"/>
                      </a:lnTo>
                      <a:lnTo>
                        <a:pt x="222" y="301"/>
                      </a:lnTo>
                      <a:lnTo>
                        <a:pt x="225" y="307"/>
                      </a:lnTo>
                      <a:lnTo>
                        <a:pt x="235" y="309"/>
                      </a:lnTo>
                      <a:lnTo>
                        <a:pt x="238" y="312"/>
                      </a:lnTo>
                      <a:lnTo>
                        <a:pt x="243" y="307"/>
                      </a:lnTo>
                      <a:lnTo>
                        <a:pt x="245" y="304"/>
                      </a:lnTo>
                      <a:lnTo>
                        <a:pt x="256" y="301"/>
                      </a:lnTo>
                      <a:lnTo>
                        <a:pt x="258" y="301"/>
                      </a:lnTo>
                      <a:lnTo>
                        <a:pt x="258" y="304"/>
                      </a:lnTo>
                      <a:lnTo>
                        <a:pt x="266" y="309"/>
                      </a:lnTo>
                      <a:lnTo>
                        <a:pt x="281" y="319"/>
                      </a:lnTo>
                      <a:lnTo>
                        <a:pt x="286" y="322"/>
                      </a:lnTo>
                      <a:lnTo>
                        <a:pt x="291" y="322"/>
                      </a:lnTo>
                      <a:lnTo>
                        <a:pt x="302" y="322"/>
                      </a:lnTo>
                      <a:lnTo>
                        <a:pt x="312" y="322"/>
                      </a:lnTo>
                      <a:lnTo>
                        <a:pt x="317" y="324"/>
                      </a:lnTo>
                      <a:lnTo>
                        <a:pt x="322" y="327"/>
                      </a:lnTo>
                      <a:lnTo>
                        <a:pt x="332" y="332"/>
                      </a:lnTo>
                      <a:lnTo>
                        <a:pt x="340" y="335"/>
                      </a:lnTo>
                      <a:lnTo>
                        <a:pt x="350" y="335"/>
                      </a:lnTo>
                      <a:lnTo>
                        <a:pt x="360" y="332"/>
                      </a:lnTo>
                      <a:lnTo>
                        <a:pt x="376" y="329"/>
                      </a:lnTo>
                      <a:lnTo>
                        <a:pt x="394" y="327"/>
                      </a:lnTo>
                      <a:lnTo>
                        <a:pt x="409" y="324"/>
                      </a:lnTo>
                      <a:lnTo>
                        <a:pt x="414" y="324"/>
                      </a:lnTo>
                      <a:lnTo>
                        <a:pt x="417" y="322"/>
                      </a:lnTo>
                      <a:lnTo>
                        <a:pt x="427" y="312"/>
                      </a:lnTo>
                      <a:lnTo>
                        <a:pt x="437" y="304"/>
                      </a:lnTo>
                      <a:lnTo>
                        <a:pt x="447" y="296"/>
                      </a:lnTo>
                      <a:lnTo>
                        <a:pt x="450" y="291"/>
                      </a:lnTo>
                      <a:lnTo>
                        <a:pt x="450" y="286"/>
                      </a:lnTo>
                      <a:lnTo>
                        <a:pt x="455" y="268"/>
                      </a:lnTo>
                      <a:lnTo>
                        <a:pt x="463" y="253"/>
                      </a:lnTo>
                      <a:lnTo>
                        <a:pt x="468" y="238"/>
                      </a:lnTo>
                      <a:lnTo>
                        <a:pt x="468" y="230"/>
                      </a:lnTo>
                      <a:lnTo>
                        <a:pt x="468" y="222"/>
                      </a:lnTo>
                      <a:lnTo>
                        <a:pt x="465" y="207"/>
                      </a:lnTo>
                      <a:lnTo>
                        <a:pt x="463" y="202"/>
                      </a:lnTo>
                      <a:lnTo>
                        <a:pt x="457" y="197"/>
                      </a:lnTo>
                      <a:lnTo>
                        <a:pt x="452" y="192"/>
                      </a:lnTo>
                      <a:lnTo>
                        <a:pt x="452" y="184"/>
                      </a:lnTo>
                      <a:lnTo>
                        <a:pt x="450" y="179"/>
                      </a:lnTo>
                      <a:lnTo>
                        <a:pt x="447" y="174"/>
                      </a:lnTo>
                      <a:lnTo>
                        <a:pt x="442" y="169"/>
                      </a:lnTo>
                      <a:lnTo>
                        <a:pt x="434" y="164"/>
                      </a:lnTo>
                      <a:lnTo>
                        <a:pt x="429" y="164"/>
                      </a:lnTo>
                      <a:lnTo>
                        <a:pt x="427" y="164"/>
                      </a:lnTo>
                      <a:lnTo>
                        <a:pt x="422" y="161"/>
                      </a:lnTo>
                      <a:lnTo>
                        <a:pt x="429" y="148"/>
                      </a:lnTo>
                      <a:lnTo>
                        <a:pt x="427" y="143"/>
                      </a:lnTo>
                      <a:lnTo>
                        <a:pt x="422" y="141"/>
                      </a:lnTo>
                      <a:lnTo>
                        <a:pt x="414" y="141"/>
                      </a:lnTo>
                      <a:lnTo>
                        <a:pt x="406" y="138"/>
                      </a:lnTo>
                      <a:lnTo>
                        <a:pt x="417" y="133"/>
                      </a:lnTo>
                      <a:lnTo>
                        <a:pt x="437" y="120"/>
                      </a:lnTo>
                      <a:lnTo>
                        <a:pt x="432" y="97"/>
                      </a:lnTo>
                      <a:lnTo>
                        <a:pt x="437" y="87"/>
                      </a:lnTo>
                      <a:lnTo>
                        <a:pt x="437" y="79"/>
                      </a:lnTo>
                      <a:lnTo>
                        <a:pt x="437" y="72"/>
                      </a:lnTo>
                      <a:lnTo>
                        <a:pt x="432" y="67"/>
                      </a:lnTo>
                      <a:lnTo>
                        <a:pt x="432" y="59"/>
                      </a:lnTo>
                      <a:lnTo>
                        <a:pt x="432" y="51"/>
                      </a:lnTo>
                      <a:lnTo>
                        <a:pt x="432" y="44"/>
                      </a:lnTo>
                      <a:lnTo>
                        <a:pt x="427" y="33"/>
                      </a:lnTo>
                      <a:lnTo>
                        <a:pt x="419" y="23"/>
                      </a:lnTo>
                      <a:lnTo>
                        <a:pt x="414" y="21"/>
                      </a:lnTo>
                      <a:lnTo>
                        <a:pt x="409" y="16"/>
                      </a:lnTo>
                      <a:lnTo>
                        <a:pt x="404" y="10"/>
                      </a:lnTo>
                      <a:lnTo>
                        <a:pt x="401" y="5"/>
                      </a:lnTo>
                      <a:lnTo>
                        <a:pt x="399" y="3"/>
                      </a:lnTo>
                      <a:lnTo>
                        <a:pt x="394" y="0"/>
                      </a:lnTo>
                      <a:lnTo>
                        <a:pt x="388" y="0"/>
                      </a:lnTo>
                      <a:lnTo>
                        <a:pt x="360" y="5"/>
                      </a:lnTo>
                      <a:lnTo>
                        <a:pt x="350" y="8"/>
                      </a:lnTo>
                      <a:lnTo>
                        <a:pt x="342" y="10"/>
                      </a:lnTo>
                      <a:lnTo>
                        <a:pt x="335" y="8"/>
                      </a:lnTo>
                      <a:lnTo>
                        <a:pt x="319" y="5"/>
                      </a:lnTo>
                      <a:lnTo>
                        <a:pt x="312" y="0"/>
                      </a:lnTo>
                      <a:lnTo>
                        <a:pt x="309" y="0"/>
                      </a:lnTo>
                      <a:lnTo>
                        <a:pt x="307" y="3"/>
                      </a:lnTo>
                      <a:lnTo>
                        <a:pt x="302" y="5"/>
                      </a:lnTo>
                      <a:lnTo>
                        <a:pt x="299" y="10"/>
                      </a:lnTo>
                      <a:lnTo>
                        <a:pt x="291" y="21"/>
                      </a:lnTo>
                      <a:lnTo>
                        <a:pt x="286" y="26"/>
                      </a:lnTo>
                      <a:lnTo>
                        <a:pt x="281" y="28"/>
                      </a:lnTo>
                      <a:lnTo>
                        <a:pt x="279" y="28"/>
                      </a:lnTo>
                      <a:lnTo>
                        <a:pt x="276" y="31"/>
                      </a:lnTo>
                      <a:lnTo>
                        <a:pt x="271" y="39"/>
                      </a:lnTo>
                      <a:lnTo>
                        <a:pt x="268" y="49"/>
                      </a:lnTo>
                      <a:lnTo>
                        <a:pt x="266" y="62"/>
                      </a:lnTo>
                      <a:lnTo>
                        <a:pt x="266" y="72"/>
                      </a:lnTo>
                      <a:lnTo>
                        <a:pt x="266" y="84"/>
                      </a:lnTo>
                      <a:lnTo>
                        <a:pt x="268" y="92"/>
                      </a:lnTo>
                      <a:lnTo>
                        <a:pt x="271" y="95"/>
                      </a:lnTo>
                      <a:lnTo>
                        <a:pt x="273" y="97"/>
                      </a:lnTo>
                      <a:lnTo>
                        <a:pt x="263" y="90"/>
                      </a:lnTo>
                      <a:lnTo>
                        <a:pt x="253" y="87"/>
                      </a:lnTo>
                      <a:lnTo>
                        <a:pt x="243" y="82"/>
                      </a:lnTo>
                      <a:lnTo>
                        <a:pt x="240" y="77"/>
                      </a:lnTo>
                      <a:lnTo>
                        <a:pt x="235" y="72"/>
                      </a:lnTo>
                      <a:lnTo>
                        <a:pt x="233" y="64"/>
                      </a:lnTo>
                      <a:lnTo>
                        <a:pt x="230" y="62"/>
                      </a:lnTo>
                      <a:lnTo>
                        <a:pt x="225" y="59"/>
                      </a:lnTo>
                      <a:lnTo>
                        <a:pt x="222" y="59"/>
                      </a:lnTo>
                      <a:lnTo>
                        <a:pt x="215" y="62"/>
                      </a:lnTo>
                      <a:lnTo>
                        <a:pt x="212" y="62"/>
                      </a:lnTo>
                      <a:lnTo>
                        <a:pt x="210" y="62"/>
                      </a:lnTo>
                      <a:lnTo>
                        <a:pt x="205" y="59"/>
                      </a:lnTo>
                      <a:lnTo>
                        <a:pt x="202" y="59"/>
                      </a:lnTo>
                      <a:lnTo>
                        <a:pt x="194" y="62"/>
                      </a:lnTo>
                      <a:lnTo>
                        <a:pt x="184" y="64"/>
                      </a:lnTo>
                      <a:lnTo>
                        <a:pt x="182" y="64"/>
                      </a:lnTo>
                      <a:lnTo>
                        <a:pt x="174" y="64"/>
                      </a:lnTo>
                      <a:lnTo>
                        <a:pt x="166" y="62"/>
                      </a:lnTo>
                      <a:lnTo>
                        <a:pt x="159" y="62"/>
                      </a:lnTo>
                      <a:lnTo>
                        <a:pt x="151" y="64"/>
                      </a:lnTo>
                      <a:lnTo>
                        <a:pt x="146" y="67"/>
                      </a:lnTo>
                      <a:lnTo>
                        <a:pt x="138" y="74"/>
                      </a:lnTo>
                      <a:lnTo>
                        <a:pt x="136" y="74"/>
                      </a:lnTo>
                      <a:lnTo>
                        <a:pt x="130" y="77"/>
                      </a:lnTo>
                      <a:lnTo>
                        <a:pt x="125" y="77"/>
                      </a:lnTo>
                      <a:lnTo>
                        <a:pt x="120" y="79"/>
                      </a:lnTo>
                      <a:lnTo>
                        <a:pt x="105" y="90"/>
                      </a:lnTo>
                      <a:lnTo>
                        <a:pt x="90" y="105"/>
                      </a:lnTo>
                      <a:lnTo>
                        <a:pt x="79" y="123"/>
                      </a:lnTo>
                      <a:lnTo>
                        <a:pt x="77" y="125"/>
                      </a:lnTo>
                      <a:lnTo>
                        <a:pt x="74" y="128"/>
                      </a:lnTo>
                      <a:lnTo>
                        <a:pt x="64" y="136"/>
                      </a:lnTo>
                      <a:lnTo>
                        <a:pt x="38" y="146"/>
                      </a:lnTo>
                      <a:lnTo>
                        <a:pt x="31" y="148"/>
                      </a:lnTo>
                      <a:lnTo>
                        <a:pt x="26" y="151"/>
                      </a:lnTo>
                      <a:lnTo>
                        <a:pt x="23" y="158"/>
                      </a:lnTo>
                      <a:lnTo>
                        <a:pt x="18" y="17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3039" name="Freeform 132"/>
                <p:cNvSpPr>
                  <a:spLocks/>
                </p:cNvSpPr>
                <p:nvPr/>
              </p:nvSpPr>
              <p:spPr bwMode="auto">
                <a:xfrm>
                  <a:off x="1682" y="1416"/>
                  <a:ext cx="35" cy="56"/>
                </a:xfrm>
                <a:custGeom>
                  <a:avLst/>
                  <a:gdLst>
                    <a:gd name="T0" fmla="*/ 7 w 35"/>
                    <a:gd name="T1" fmla="*/ 0 h 56"/>
                    <a:gd name="T2" fmla="*/ 2 w 35"/>
                    <a:gd name="T3" fmla="*/ 0 h 56"/>
                    <a:gd name="T4" fmla="*/ 0 w 35"/>
                    <a:gd name="T5" fmla="*/ 3 h 56"/>
                    <a:gd name="T6" fmla="*/ 0 w 35"/>
                    <a:gd name="T7" fmla="*/ 5 h 56"/>
                    <a:gd name="T8" fmla="*/ 0 w 35"/>
                    <a:gd name="T9" fmla="*/ 11 h 56"/>
                    <a:gd name="T10" fmla="*/ 10 w 35"/>
                    <a:gd name="T11" fmla="*/ 13 h 56"/>
                    <a:gd name="T12" fmla="*/ 17 w 35"/>
                    <a:gd name="T13" fmla="*/ 18 h 56"/>
                    <a:gd name="T14" fmla="*/ 23 w 35"/>
                    <a:gd name="T15" fmla="*/ 23 h 56"/>
                    <a:gd name="T16" fmla="*/ 23 w 35"/>
                    <a:gd name="T17" fmla="*/ 26 h 56"/>
                    <a:gd name="T18" fmla="*/ 23 w 35"/>
                    <a:gd name="T19" fmla="*/ 28 h 56"/>
                    <a:gd name="T20" fmla="*/ 23 w 35"/>
                    <a:gd name="T21" fmla="*/ 39 h 56"/>
                    <a:gd name="T22" fmla="*/ 25 w 35"/>
                    <a:gd name="T23" fmla="*/ 44 h 56"/>
                    <a:gd name="T24" fmla="*/ 23 w 35"/>
                    <a:gd name="T25" fmla="*/ 49 h 56"/>
                    <a:gd name="T26" fmla="*/ 23 w 35"/>
                    <a:gd name="T27" fmla="*/ 51 h 56"/>
                    <a:gd name="T28" fmla="*/ 23 w 35"/>
                    <a:gd name="T29" fmla="*/ 56 h 56"/>
                    <a:gd name="T30" fmla="*/ 28 w 35"/>
                    <a:gd name="T31" fmla="*/ 54 h 56"/>
                    <a:gd name="T32" fmla="*/ 33 w 35"/>
                    <a:gd name="T33" fmla="*/ 49 h 56"/>
                    <a:gd name="T34" fmla="*/ 35 w 35"/>
                    <a:gd name="T35" fmla="*/ 46 h 56"/>
                    <a:gd name="T36" fmla="*/ 35 w 35"/>
                    <a:gd name="T37" fmla="*/ 44 h 56"/>
                    <a:gd name="T38" fmla="*/ 35 w 35"/>
                    <a:gd name="T39" fmla="*/ 36 h 56"/>
                    <a:gd name="T40" fmla="*/ 35 w 35"/>
                    <a:gd name="T41" fmla="*/ 28 h 56"/>
                    <a:gd name="T42" fmla="*/ 33 w 35"/>
                    <a:gd name="T43" fmla="*/ 23 h 56"/>
                    <a:gd name="T44" fmla="*/ 30 w 35"/>
                    <a:gd name="T45" fmla="*/ 18 h 56"/>
                    <a:gd name="T46" fmla="*/ 28 w 35"/>
                    <a:gd name="T47" fmla="*/ 13 h 56"/>
                    <a:gd name="T48" fmla="*/ 28 w 35"/>
                    <a:gd name="T49" fmla="*/ 8 h 56"/>
                    <a:gd name="T50" fmla="*/ 25 w 35"/>
                    <a:gd name="T51" fmla="*/ 5 h 56"/>
                    <a:gd name="T52" fmla="*/ 20 w 35"/>
                    <a:gd name="T53" fmla="*/ 3 h 56"/>
                    <a:gd name="T54" fmla="*/ 12 w 35"/>
                    <a:gd name="T55" fmla="*/ 0 h 56"/>
                    <a:gd name="T56" fmla="*/ 7 w 35"/>
                    <a:gd name="T57" fmla="*/ 0 h 5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35"/>
                    <a:gd name="T88" fmla="*/ 0 h 56"/>
                    <a:gd name="T89" fmla="*/ 35 w 35"/>
                    <a:gd name="T90" fmla="*/ 56 h 5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35" h="56">
                      <a:moveTo>
                        <a:pt x="7" y="0"/>
                      </a:moveTo>
                      <a:lnTo>
                        <a:pt x="2" y="0"/>
                      </a:lnTo>
                      <a:lnTo>
                        <a:pt x="0" y="3"/>
                      </a:lnTo>
                      <a:lnTo>
                        <a:pt x="0" y="5"/>
                      </a:lnTo>
                      <a:lnTo>
                        <a:pt x="0" y="11"/>
                      </a:lnTo>
                      <a:lnTo>
                        <a:pt x="10" y="13"/>
                      </a:lnTo>
                      <a:lnTo>
                        <a:pt x="17" y="18"/>
                      </a:lnTo>
                      <a:lnTo>
                        <a:pt x="23" y="23"/>
                      </a:lnTo>
                      <a:lnTo>
                        <a:pt x="23" y="26"/>
                      </a:lnTo>
                      <a:lnTo>
                        <a:pt x="23" y="28"/>
                      </a:lnTo>
                      <a:lnTo>
                        <a:pt x="23" y="39"/>
                      </a:lnTo>
                      <a:lnTo>
                        <a:pt x="25" y="44"/>
                      </a:lnTo>
                      <a:lnTo>
                        <a:pt x="23" y="49"/>
                      </a:lnTo>
                      <a:lnTo>
                        <a:pt x="23" y="51"/>
                      </a:lnTo>
                      <a:lnTo>
                        <a:pt x="23" y="56"/>
                      </a:lnTo>
                      <a:lnTo>
                        <a:pt x="28" y="54"/>
                      </a:lnTo>
                      <a:lnTo>
                        <a:pt x="33" y="49"/>
                      </a:lnTo>
                      <a:lnTo>
                        <a:pt x="35" y="46"/>
                      </a:lnTo>
                      <a:lnTo>
                        <a:pt x="35" y="44"/>
                      </a:lnTo>
                      <a:lnTo>
                        <a:pt x="35" y="36"/>
                      </a:lnTo>
                      <a:lnTo>
                        <a:pt x="35" y="28"/>
                      </a:lnTo>
                      <a:lnTo>
                        <a:pt x="33" y="23"/>
                      </a:lnTo>
                      <a:lnTo>
                        <a:pt x="30" y="18"/>
                      </a:lnTo>
                      <a:lnTo>
                        <a:pt x="28" y="13"/>
                      </a:lnTo>
                      <a:lnTo>
                        <a:pt x="28" y="8"/>
                      </a:lnTo>
                      <a:lnTo>
                        <a:pt x="25" y="5"/>
                      </a:lnTo>
                      <a:lnTo>
                        <a:pt x="20" y="3"/>
                      </a:lnTo>
                      <a:lnTo>
                        <a:pt x="12" y="0"/>
                      </a:lnTo>
                      <a:lnTo>
                        <a:pt x="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3040" name="Freeform 133"/>
                <p:cNvSpPr>
                  <a:spLocks/>
                </p:cNvSpPr>
                <p:nvPr/>
              </p:nvSpPr>
              <p:spPr bwMode="auto">
                <a:xfrm>
                  <a:off x="1653" y="1470"/>
                  <a:ext cx="75" cy="79"/>
                </a:xfrm>
                <a:custGeom>
                  <a:avLst/>
                  <a:gdLst>
                    <a:gd name="T0" fmla="*/ 69 w 75"/>
                    <a:gd name="T1" fmla="*/ 2 h 79"/>
                    <a:gd name="T2" fmla="*/ 72 w 75"/>
                    <a:gd name="T3" fmla="*/ 5 h 79"/>
                    <a:gd name="T4" fmla="*/ 75 w 75"/>
                    <a:gd name="T5" fmla="*/ 10 h 79"/>
                    <a:gd name="T6" fmla="*/ 72 w 75"/>
                    <a:gd name="T7" fmla="*/ 15 h 79"/>
                    <a:gd name="T8" fmla="*/ 69 w 75"/>
                    <a:gd name="T9" fmla="*/ 23 h 79"/>
                    <a:gd name="T10" fmla="*/ 67 w 75"/>
                    <a:gd name="T11" fmla="*/ 33 h 79"/>
                    <a:gd name="T12" fmla="*/ 67 w 75"/>
                    <a:gd name="T13" fmla="*/ 43 h 79"/>
                    <a:gd name="T14" fmla="*/ 64 w 75"/>
                    <a:gd name="T15" fmla="*/ 51 h 79"/>
                    <a:gd name="T16" fmla="*/ 59 w 75"/>
                    <a:gd name="T17" fmla="*/ 59 h 79"/>
                    <a:gd name="T18" fmla="*/ 52 w 75"/>
                    <a:gd name="T19" fmla="*/ 66 h 79"/>
                    <a:gd name="T20" fmla="*/ 21 w 75"/>
                    <a:gd name="T21" fmla="*/ 77 h 79"/>
                    <a:gd name="T22" fmla="*/ 11 w 75"/>
                    <a:gd name="T23" fmla="*/ 79 h 79"/>
                    <a:gd name="T24" fmla="*/ 6 w 75"/>
                    <a:gd name="T25" fmla="*/ 79 h 79"/>
                    <a:gd name="T26" fmla="*/ 6 w 75"/>
                    <a:gd name="T27" fmla="*/ 77 h 79"/>
                    <a:gd name="T28" fmla="*/ 3 w 75"/>
                    <a:gd name="T29" fmla="*/ 77 h 79"/>
                    <a:gd name="T30" fmla="*/ 0 w 75"/>
                    <a:gd name="T31" fmla="*/ 71 h 79"/>
                    <a:gd name="T32" fmla="*/ 0 w 75"/>
                    <a:gd name="T33" fmla="*/ 66 h 79"/>
                    <a:gd name="T34" fmla="*/ 3 w 75"/>
                    <a:gd name="T35" fmla="*/ 66 h 79"/>
                    <a:gd name="T36" fmla="*/ 8 w 75"/>
                    <a:gd name="T37" fmla="*/ 66 h 79"/>
                    <a:gd name="T38" fmla="*/ 16 w 75"/>
                    <a:gd name="T39" fmla="*/ 66 h 79"/>
                    <a:gd name="T40" fmla="*/ 21 w 75"/>
                    <a:gd name="T41" fmla="*/ 66 h 79"/>
                    <a:gd name="T42" fmla="*/ 29 w 75"/>
                    <a:gd name="T43" fmla="*/ 64 h 79"/>
                    <a:gd name="T44" fmla="*/ 34 w 75"/>
                    <a:gd name="T45" fmla="*/ 61 h 79"/>
                    <a:gd name="T46" fmla="*/ 41 w 75"/>
                    <a:gd name="T47" fmla="*/ 56 h 79"/>
                    <a:gd name="T48" fmla="*/ 44 w 75"/>
                    <a:gd name="T49" fmla="*/ 54 h 79"/>
                    <a:gd name="T50" fmla="*/ 52 w 75"/>
                    <a:gd name="T51" fmla="*/ 38 h 79"/>
                    <a:gd name="T52" fmla="*/ 54 w 75"/>
                    <a:gd name="T53" fmla="*/ 33 h 79"/>
                    <a:gd name="T54" fmla="*/ 57 w 75"/>
                    <a:gd name="T55" fmla="*/ 31 h 79"/>
                    <a:gd name="T56" fmla="*/ 62 w 75"/>
                    <a:gd name="T57" fmla="*/ 25 h 79"/>
                    <a:gd name="T58" fmla="*/ 62 w 75"/>
                    <a:gd name="T59" fmla="*/ 15 h 79"/>
                    <a:gd name="T60" fmla="*/ 62 w 75"/>
                    <a:gd name="T61" fmla="*/ 8 h 79"/>
                    <a:gd name="T62" fmla="*/ 64 w 75"/>
                    <a:gd name="T63" fmla="*/ 2 h 79"/>
                    <a:gd name="T64" fmla="*/ 67 w 75"/>
                    <a:gd name="T65" fmla="*/ 0 h 79"/>
                    <a:gd name="T66" fmla="*/ 69 w 75"/>
                    <a:gd name="T67" fmla="*/ 0 h 79"/>
                    <a:gd name="T68" fmla="*/ 69 w 75"/>
                    <a:gd name="T69" fmla="*/ 2 h 79"/>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75"/>
                    <a:gd name="T106" fmla="*/ 0 h 79"/>
                    <a:gd name="T107" fmla="*/ 75 w 75"/>
                    <a:gd name="T108" fmla="*/ 79 h 79"/>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75" h="79">
                      <a:moveTo>
                        <a:pt x="69" y="2"/>
                      </a:moveTo>
                      <a:lnTo>
                        <a:pt x="72" y="5"/>
                      </a:lnTo>
                      <a:lnTo>
                        <a:pt x="75" y="10"/>
                      </a:lnTo>
                      <a:lnTo>
                        <a:pt x="72" y="15"/>
                      </a:lnTo>
                      <a:lnTo>
                        <a:pt x="69" y="23"/>
                      </a:lnTo>
                      <a:lnTo>
                        <a:pt x="67" y="33"/>
                      </a:lnTo>
                      <a:lnTo>
                        <a:pt x="67" y="43"/>
                      </a:lnTo>
                      <a:lnTo>
                        <a:pt x="64" y="51"/>
                      </a:lnTo>
                      <a:lnTo>
                        <a:pt x="59" y="59"/>
                      </a:lnTo>
                      <a:lnTo>
                        <a:pt x="52" y="66"/>
                      </a:lnTo>
                      <a:lnTo>
                        <a:pt x="21" y="77"/>
                      </a:lnTo>
                      <a:lnTo>
                        <a:pt x="11" y="79"/>
                      </a:lnTo>
                      <a:lnTo>
                        <a:pt x="6" y="79"/>
                      </a:lnTo>
                      <a:lnTo>
                        <a:pt x="6" y="77"/>
                      </a:lnTo>
                      <a:lnTo>
                        <a:pt x="3" y="77"/>
                      </a:lnTo>
                      <a:lnTo>
                        <a:pt x="0" y="71"/>
                      </a:lnTo>
                      <a:lnTo>
                        <a:pt x="0" y="66"/>
                      </a:lnTo>
                      <a:lnTo>
                        <a:pt x="3" y="66"/>
                      </a:lnTo>
                      <a:lnTo>
                        <a:pt x="8" y="66"/>
                      </a:lnTo>
                      <a:lnTo>
                        <a:pt x="16" y="66"/>
                      </a:lnTo>
                      <a:lnTo>
                        <a:pt x="21" y="66"/>
                      </a:lnTo>
                      <a:lnTo>
                        <a:pt x="29" y="64"/>
                      </a:lnTo>
                      <a:lnTo>
                        <a:pt x="34" y="61"/>
                      </a:lnTo>
                      <a:lnTo>
                        <a:pt x="41" y="56"/>
                      </a:lnTo>
                      <a:lnTo>
                        <a:pt x="44" y="54"/>
                      </a:lnTo>
                      <a:lnTo>
                        <a:pt x="52" y="38"/>
                      </a:lnTo>
                      <a:lnTo>
                        <a:pt x="54" y="33"/>
                      </a:lnTo>
                      <a:lnTo>
                        <a:pt x="57" y="31"/>
                      </a:lnTo>
                      <a:lnTo>
                        <a:pt x="62" y="25"/>
                      </a:lnTo>
                      <a:lnTo>
                        <a:pt x="62" y="15"/>
                      </a:lnTo>
                      <a:lnTo>
                        <a:pt x="62" y="8"/>
                      </a:lnTo>
                      <a:lnTo>
                        <a:pt x="64" y="2"/>
                      </a:lnTo>
                      <a:lnTo>
                        <a:pt x="67" y="0"/>
                      </a:lnTo>
                      <a:lnTo>
                        <a:pt x="69" y="0"/>
                      </a:lnTo>
                      <a:lnTo>
                        <a:pt x="69"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3041" name="Freeform 134"/>
                <p:cNvSpPr>
                  <a:spLocks/>
                </p:cNvSpPr>
                <p:nvPr/>
              </p:nvSpPr>
              <p:spPr bwMode="auto">
                <a:xfrm>
                  <a:off x="1416" y="1059"/>
                  <a:ext cx="82" cy="92"/>
                </a:xfrm>
                <a:custGeom>
                  <a:avLst/>
                  <a:gdLst>
                    <a:gd name="T0" fmla="*/ 82 w 82"/>
                    <a:gd name="T1" fmla="*/ 5 h 92"/>
                    <a:gd name="T2" fmla="*/ 66 w 82"/>
                    <a:gd name="T3" fmla="*/ 13 h 92"/>
                    <a:gd name="T4" fmla="*/ 51 w 82"/>
                    <a:gd name="T5" fmla="*/ 26 h 92"/>
                    <a:gd name="T6" fmla="*/ 46 w 82"/>
                    <a:gd name="T7" fmla="*/ 31 h 92"/>
                    <a:gd name="T8" fmla="*/ 38 w 82"/>
                    <a:gd name="T9" fmla="*/ 33 h 92"/>
                    <a:gd name="T10" fmla="*/ 33 w 82"/>
                    <a:gd name="T11" fmla="*/ 36 h 92"/>
                    <a:gd name="T12" fmla="*/ 31 w 82"/>
                    <a:gd name="T13" fmla="*/ 38 h 92"/>
                    <a:gd name="T14" fmla="*/ 31 w 82"/>
                    <a:gd name="T15" fmla="*/ 41 h 92"/>
                    <a:gd name="T16" fmla="*/ 28 w 82"/>
                    <a:gd name="T17" fmla="*/ 54 h 92"/>
                    <a:gd name="T18" fmla="*/ 23 w 82"/>
                    <a:gd name="T19" fmla="*/ 61 h 92"/>
                    <a:gd name="T20" fmla="*/ 18 w 82"/>
                    <a:gd name="T21" fmla="*/ 66 h 92"/>
                    <a:gd name="T22" fmla="*/ 18 w 82"/>
                    <a:gd name="T23" fmla="*/ 69 h 92"/>
                    <a:gd name="T24" fmla="*/ 15 w 82"/>
                    <a:gd name="T25" fmla="*/ 72 h 92"/>
                    <a:gd name="T26" fmla="*/ 18 w 82"/>
                    <a:gd name="T27" fmla="*/ 77 h 92"/>
                    <a:gd name="T28" fmla="*/ 18 w 82"/>
                    <a:gd name="T29" fmla="*/ 82 h 92"/>
                    <a:gd name="T30" fmla="*/ 15 w 82"/>
                    <a:gd name="T31" fmla="*/ 87 h 92"/>
                    <a:gd name="T32" fmla="*/ 13 w 82"/>
                    <a:gd name="T33" fmla="*/ 89 h 92"/>
                    <a:gd name="T34" fmla="*/ 8 w 82"/>
                    <a:gd name="T35" fmla="*/ 92 h 92"/>
                    <a:gd name="T36" fmla="*/ 8 w 82"/>
                    <a:gd name="T37" fmla="*/ 89 h 92"/>
                    <a:gd name="T38" fmla="*/ 5 w 82"/>
                    <a:gd name="T39" fmla="*/ 89 h 92"/>
                    <a:gd name="T40" fmla="*/ 2 w 82"/>
                    <a:gd name="T41" fmla="*/ 87 h 92"/>
                    <a:gd name="T42" fmla="*/ 0 w 82"/>
                    <a:gd name="T43" fmla="*/ 82 h 92"/>
                    <a:gd name="T44" fmla="*/ 0 w 82"/>
                    <a:gd name="T45" fmla="*/ 77 h 92"/>
                    <a:gd name="T46" fmla="*/ 2 w 82"/>
                    <a:gd name="T47" fmla="*/ 72 h 92"/>
                    <a:gd name="T48" fmla="*/ 8 w 82"/>
                    <a:gd name="T49" fmla="*/ 61 h 92"/>
                    <a:gd name="T50" fmla="*/ 13 w 82"/>
                    <a:gd name="T51" fmla="*/ 51 h 92"/>
                    <a:gd name="T52" fmla="*/ 13 w 82"/>
                    <a:gd name="T53" fmla="*/ 46 h 92"/>
                    <a:gd name="T54" fmla="*/ 13 w 82"/>
                    <a:gd name="T55" fmla="*/ 43 h 92"/>
                    <a:gd name="T56" fmla="*/ 13 w 82"/>
                    <a:gd name="T57" fmla="*/ 41 h 92"/>
                    <a:gd name="T58" fmla="*/ 15 w 82"/>
                    <a:gd name="T59" fmla="*/ 36 h 92"/>
                    <a:gd name="T60" fmla="*/ 20 w 82"/>
                    <a:gd name="T61" fmla="*/ 31 h 92"/>
                    <a:gd name="T62" fmla="*/ 28 w 82"/>
                    <a:gd name="T63" fmla="*/ 23 h 92"/>
                    <a:gd name="T64" fmla="*/ 36 w 82"/>
                    <a:gd name="T65" fmla="*/ 20 h 92"/>
                    <a:gd name="T66" fmla="*/ 41 w 82"/>
                    <a:gd name="T67" fmla="*/ 18 h 92"/>
                    <a:gd name="T68" fmla="*/ 46 w 82"/>
                    <a:gd name="T69" fmla="*/ 13 h 92"/>
                    <a:gd name="T70" fmla="*/ 56 w 82"/>
                    <a:gd name="T71" fmla="*/ 5 h 92"/>
                    <a:gd name="T72" fmla="*/ 61 w 82"/>
                    <a:gd name="T73" fmla="*/ 3 h 92"/>
                    <a:gd name="T74" fmla="*/ 66 w 82"/>
                    <a:gd name="T75" fmla="*/ 0 h 92"/>
                    <a:gd name="T76" fmla="*/ 74 w 82"/>
                    <a:gd name="T77" fmla="*/ 0 h 92"/>
                    <a:gd name="T78" fmla="*/ 82 w 82"/>
                    <a:gd name="T79" fmla="*/ 5 h 92"/>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82"/>
                    <a:gd name="T121" fmla="*/ 0 h 92"/>
                    <a:gd name="T122" fmla="*/ 82 w 82"/>
                    <a:gd name="T123" fmla="*/ 92 h 92"/>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82" h="92">
                      <a:moveTo>
                        <a:pt x="82" y="5"/>
                      </a:moveTo>
                      <a:lnTo>
                        <a:pt x="66" y="13"/>
                      </a:lnTo>
                      <a:lnTo>
                        <a:pt x="51" y="26"/>
                      </a:lnTo>
                      <a:lnTo>
                        <a:pt x="46" y="31"/>
                      </a:lnTo>
                      <a:lnTo>
                        <a:pt x="38" y="33"/>
                      </a:lnTo>
                      <a:lnTo>
                        <a:pt x="33" y="36"/>
                      </a:lnTo>
                      <a:lnTo>
                        <a:pt x="31" y="38"/>
                      </a:lnTo>
                      <a:lnTo>
                        <a:pt x="31" y="41"/>
                      </a:lnTo>
                      <a:lnTo>
                        <a:pt x="28" y="54"/>
                      </a:lnTo>
                      <a:lnTo>
                        <a:pt x="23" y="61"/>
                      </a:lnTo>
                      <a:lnTo>
                        <a:pt x="18" y="66"/>
                      </a:lnTo>
                      <a:lnTo>
                        <a:pt x="18" y="69"/>
                      </a:lnTo>
                      <a:lnTo>
                        <a:pt x="15" y="72"/>
                      </a:lnTo>
                      <a:lnTo>
                        <a:pt x="18" y="77"/>
                      </a:lnTo>
                      <a:lnTo>
                        <a:pt x="18" y="82"/>
                      </a:lnTo>
                      <a:lnTo>
                        <a:pt x="15" y="87"/>
                      </a:lnTo>
                      <a:lnTo>
                        <a:pt x="13" y="89"/>
                      </a:lnTo>
                      <a:lnTo>
                        <a:pt x="8" y="92"/>
                      </a:lnTo>
                      <a:lnTo>
                        <a:pt x="8" y="89"/>
                      </a:lnTo>
                      <a:lnTo>
                        <a:pt x="5" y="89"/>
                      </a:lnTo>
                      <a:lnTo>
                        <a:pt x="2" y="87"/>
                      </a:lnTo>
                      <a:lnTo>
                        <a:pt x="0" y="82"/>
                      </a:lnTo>
                      <a:lnTo>
                        <a:pt x="0" y="77"/>
                      </a:lnTo>
                      <a:lnTo>
                        <a:pt x="2" y="72"/>
                      </a:lnTo>
                      <a:lnTo>
                        <a:pt x="8" y="61"/>
                      </a:lnTo>
                      <a:lnTo>
                        <a:pt x="13" y="51"/>
                      </a:lnTo>
                      <a:lnTo>
                        <a:pt x="13" y="46"/>
                      </a:lnTo>
                      <a:lnTo>
                        <a:pt x="13" y="43"/>
                      </a:lnTo>
                      <a:lnTo>
                        <a:pt x="13" y="41"/>
                      </a:lnTo>
                      <a:lnTo>
                        <a:pt x="15" y="36"/>
                      </a:lnTo>
                      <a:lnTo>
                        <a:pt x="20" y="31"/>
                      </a:lnTo>
                      <a:lnTo>
                        <a:pt x="28" y="23"/>
                      </a:lnTo>
                      <a:lnTo>
                        <a:pt x="36" y="20"/>
                      </a:lnTo>
                      <a:lnTo>
                        <a:pt x="41" y="18"/>
                      </a:lnTo>
                      <a:lnTo>
                        <a:pt x="46" y="13"/>
                      </a:lnTo>
                      <a:lnTo>
                        <a:pt x="56" y="5"/>
                      </a:lnTo>
                      <a:lnTo>
                        <a:pt x="61" y="3"/>
                      </a:lnTo>
                      <a:lnTo>
                        <a:pt x="66" y="0"/>
                      </a:lnTo>
                      <a:lnTo>
                        <a:pt x="74" y="0"/>
                      </a:lnTo>
                      <a:lnTo>
                        <a:pt x="82"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3042" name="Freeform 135"/>
                <p:cNvSpPr>
                  <a:spLocks/>
                </p:cNvSpPr>
                <p:nvPr/>
              </p:nvSpPr>
              <p:spPr bwMode="auto">
                <a:xfrm>
                  <a:off x="910" y="1396"/>
                  <a:ext cx="56" cy="74"/>
                </a:xfrm>
                <a:custGeom>
                  <a:avLst/>
                  <a:gdLst>
                    <a:gd name="T0" fmla="*/ 56 w 56"/>
                    <a:gd name="T1" fmla="*/ 8 h 74"/>
                    <a:gd name="T2" fmla="*/ 54 w 56"/>
                    <a:gd name="T3" fmla="*/ 8 h 74"/>
                    <a:gd name="T4" fmla="*/ 49 w 56"/>
                    <a:gd name="T5" fmla="*/ 10 h 74"/>
                    <a:gd name="T6" fmla="*/ 46 w 56"/>
                    <a:gd name="T7" fmla="*/ 10 h 74"/>
                    <a:gd name="T8" fmla="*/ 38 w 56"/>
                    <a:gd name="T9" fmla="*/ 15 h 74"/>
                    <a:gd name="T10" fmla="*/ 31 w 56"/>
                    <a:gd name="T11" fmla="*/ 20 h 74"/>
                    <a:gd name="T12" fmla="*/ 28 w 56"/>
                    <a:gd name="T13" fmla="*/ 25 h 74"/>
                    <a:gd name="T14" fmla="*/ 28 w 56"/>
                    <a:gd name="T15" fmla="*/ 28 h 74"/>
                    <a:gd name="T16" fmla="*/ 23 w 56"/>
                    <a:gd name="T17" fmla="*/ 33 h 74"/>
                    <a:gd name="T18" fmla="*/ 15 w 56"/>
                    <a:gd name="T19" fmla="*/ 41 h 74"/>
                    <a:gd name="T20" fmla="*/ 13 w 56"/>
                    <a:gd name="T21" fmla="*/ 43 h 74"/>
                    <a:gd name="T22" fmla="*/ 13 w 56"/>
                    <a:gd name="T23" fmla="*/ 48 h 74"/>
                    <a:gd name="T24" fmla="*/ 13 w 56"/>
                    <a:gd name="T25" fmla="*/ 54 h 74"/>
                    <a:gd name="T26" fmla="*/ 13 w 56"/>
                    <a:gd name="T27" fmla="*/ 59 h 74"/>
                    <a:gd name="T28" fmla="*/ 13 w 56"/>
                    <a:gd name="T29" fmla="*/ 61 h 74"/>
                    <a:gd name="T30" fmla="*/ 10 w 56"/>
                    <a:gd name="T31" fmla="*/ 64 h 74"/>
                    <a:gd name="T32" fmla="*/ 8 w 56"/>
                    <a:gd name="T33" fmla="*/ 69 h 74"/>
                    <a:gd name="T34" fmla="*/ 3 w 56"/>
                    <a:gd name="T35" fmla="*/ 74 h 74"/>
                    <a:gd name="T36" fmla="*/ 0 w 56"/>
                    <a:gd name="T37" fmla="*/ 59 h 74"/>
                    <a:gd name="T38" fmla="*/ 0 w 56"/>
                    <a:gd name="T39" fmla="*/ 48 h 74"/>
                    <a:gd name="T40" fmla="*/ 3 w 56"/>
                    <a:gd name="T41" fmla="*/ 41 h 74"/>
                    <a:gd name="T42" fmla="*/ 10 w 56"/>
                    <a:gd name="T43" fmla="*/ 28 h 74"/>
                    <a:gd name="T44" fmla="*/ 15 w 56"/>
                    <a:gd name="T45" fmla="*/ 23 h 74"/>
                    <a:gd name="T46" fmla="*/ 15 w 56"/>
                    <a:gd name="T47" fmla="*/ 20 h 74"/>
                    <a:gd name="T48" fmla="*/ 18 w 56"/>
                    <a:gd name="T49" fmla="*/ 15 h 74"/>
                    <a:gd name="T50" fmla="*/ 23 w 56"/>
                    <a:gd name="T51" fmla="*/ 10 h 74"/>
                    <a:gd name="T52" fmla="*/ 26 w 56"/>
                    <a:gd name="T53" fmla="*/ 5 h 74"/>
                    <a:gd name="T54" fmla="*/ 31 w 56"/>
                    <a:gd name="T55" fmla="*/ 5 h 74"/>
                    <a:gd name="T56" fmla="*/ 38 w 56"/>
                    <a:gd name="T57" fmla="*/ 2 h 74"/>
                    <a:gd name="T58" fmla="*/ 43 w 56"/>
                    <a:gd name="T59" fmla="*/ 0 h 74"/>
                    <a:gd name="T60" fmla="*/ 49 w 56"/>
                    <a:gd name="T61" fmla="*/ 0 h 74"/>
                    <a:gd name="T62" fmla="*/ 51 w 56"/>
                    <a:gd name="T63" fmla="*/ 2 h 74"/>
                    <a:gd name="T64" fmla="*/ 54 w 56"/>
                    <a:gd name="T65" fmla="*/ 2 h 74"/>
                    <a:gd name="T66" fmla="*/ 56 w 56"/>
                    <a:gd name="T67" fmla="*/ 8 h 7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56"/>
                    <a:gd name="T103" fmla="*/ 0 h 74"/>
                    <a:gd name="T104" fmla="*/ 56 w 56"/>
                    <a:gd name="T105" fmla="*/ 74 h 7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56" h="74">
                      <a:moveTo>
                        <a:pt x="56" y="8"/>
                      </a:moveTo>
                      <a:lnTo>
                        <a:pt x="54" y="8"/>
                      </a:lnTo>
                      <a:lnTo>
                        <a:pt x="49" y="10"/>
                      </a:lnTo>
                      <a:lnTo>
                        <a:pt x="46" y="10"/>
                      </a:lnTo>
                      <a:lnTo>
                        <a:pt x="38" y="15"/>
                      </a:lnTo>
                      <a:lnTo>
                        <a:pt x="31" y="20"/>
                      </a:lnTo>
                      <a:lnTo>
                        <a:pt x="28" y="25"/>
                      </a:lnTo>
                      <a:lnTo>
                        <a:pt x="28" y="28"/>
                      </a:lnTo>
                      <a:lnTo>
                        <a:pt x="23" y="33"/>
                      </a:lnTo>
                      <a:lnTo>
                        <a:pt x="15" y="41"/>
                      </a:lnTo>
                      <a:lnTo>
                        <a:pt x="13" y="43"/>
                      </a:lnTo>
                      <a:lnTo>
                        <a:pt x="13" y="48"/>
                      </a:lnTo>
                      <a:lnTo>
                        <a:pt x="13" y="54"/>
                      </a:lnTo>
                      <a:lnTo>
                        <a:pt x="13" y="59"/>
                      </a:lnTo>
                      <a:lnTo>
                        <a:pt x="13" y="61"/>
                      </a:lnTo>
                      <a:lnTo>
                        <a:pt x="10" y="64"/>
                      </a:lnTo>
                      <a:lnTo>
                        <a:pt x="8" y="69"/>
                      </a:lnTo>
                      <a:lnTo>
                        <a:pt x="3" y="74"/>
                      </a:lnTo>
                      <a:lnTo>
                        <a:pt x="0" y="59"/>
                      </a:lnTo>
                      <a:lnTo>
                        <a:pt x="0" y="48"/>
                      </a:lnTo>
                      <a:lnTo>
                        <a:pt x="3" y="41"/>
                      </a:lnTo>
                      <a:lnTo>
                        <a:pt x="10" y="28"/>
                      </a:lnTo>
                      <a:lnTo>
                        <a:pt x="15" y="23"/>
                      </a:lnTo>
                      <a:lnTo>
                        <a:pt x="15" y="20"/>
                      </a:lnTo>
                      <a:lnTo>
                        <a:pt x="18" y="15"/>
                      </a:lnTo>
                      <a:lnTo>
                        <a:pt x="23" y="10"/>
                      </a:lnTo>
                      <a:lnTo>
                        <a:pt x="26" y="5"/>
                      </a:lnTo>
                      <a:lnTo>
                        <a:pt x="31" y="5"/>
                      </a:lnTo>
                      <a:lnTo>
                        <a:pt x="38" y="2"/>
                      </a:lnTo>
                      <a:lnTo>
                        <a:pt x="43" y="0"/>
                      </a:lnTo>
                      <a:lnTo>
                        <a:pt x="49" y="0"/>
                      </a:lnTo>
                      <a:lnTo>
                        <a:pt x="51" y="2"/>
                      </a:lnTo>
                      <a:lnTo>
                        <a:pt x="54" y="2"/>
                      </a:lnTo>
                      <a:lnTo>
                        <a:pt x="56"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3043" name="Freeform 136"/>
                <p:cNvSpPr>
                  <a:spLocks/>
                </p:cNvSpPr>
                <p:nvPr/>
              </p:nvSpPr>
              <p:spPr bwMode="auto">
                <a:xfrm>
                  <a:off x="915" y="1470"/>
                  <a:ext cx="26" cy="36"/>
                </a:xfrm>
                <a:custGeom>
                  <a:avLst/>
                  <a:gdLst>
                    <a:gd name="T0" fmla="*/ 0 w 26"/>
                    <a:gd name="T1" fmla="*/ 8 h 36"/>
                    <a:gd name="T2" fmla="*/ 3 w 26"/>
                    <a:gd name="T3" fmla="*/ 15 h 36"/>
                    <a:gd name="T4" fmla="*/ 5 w 26"/>
                    <a:gd name="T5" fmla="*/ 18 h 36"/>
                    <a:gd name="T6" fmla="*/ 8 w 26"/>
                    <a:gd name="T7" fmla="*/ 23 h 36"/>
                    <a:gd name="T8" fmla="*/ 10 w 26"/>
                    <a:gd name="T9" fmla="*/ 28 h 36"/>
                    <a:gd name="T10" fmla="*/ 13 w 26"/>
                    <a:gd name="T11" fmla="*/ 31 h 36"/>
                    <a:gd name="T12" fmla="*/ 13 w 26"/>
                    <a:gd name="T13" fmla="*/ 33 h 36"/>
                    <a:gd name="T14" fmla="*/ 18 w 26"/>
                    <a:gd name="T15" fmla="*/ 36 h 36"/>
                    <a:gd name="T16" fmla="*/ 21 w 26"/>
                    <a:gd name="T17" fmla="*/ 36 h 36"/>
                    <a:gd name="T18" fmla="*/ 23 w 26"/>
                    <a:gd name="T19" fmla="*/ 36 h 36"/>
                    <a:gd name="T20" fmla="*/ 26 w 26"/>
                    <a:gd name="T21" fmla="*/ 33 h 36"/>
                    <a:gd name="T22" fmla="*/ 26 w 26"/>
                    <a:gd name="T23" fmla="*/ 31 h 36"/>
                    <a:gd name="T24" fmla="*/ 23 w 26"/>
                    <a:gd name="T25" fmla="*/ 31 h 36"/>
                    <a:gd name="T26" fmla="*/ 23 w 26"/>
                    <a:gd name="T27" fmla="*/ 28 h 36"/>
                    <a:gd name="T28" fmla="*/ 21 w 26"/>
                    <a:gd name="T29" fmla="*/ 28 h 36"/>
                    <a:gd name="T30" fmla="*/ 18 w 26"/>
                    <a:gd name="T31" fmla="*/ 23 h 36"/>
                    <a:gd name="T32" fmla="*/ 15 w 26"/>
                    <a:gd name="T33" fmla="*/ 18 h 36"/>
                    <a:gd name="T34" fmla="*/ 15 w 26"/>
                    <a:gd name="T35" fmla="*/ 15 h 36"/>
                    <a:gd name="T36" fmla="*/ 13 w 26"/>
                    <a:gd name="T37" fmla="*/ 15 h 36"/>
                    <a:gd name="T38" fmla="*/ 10 w 26"/>
                    <a:gd name="T39" fmla="*/ 13 h 36"/>
                    <a:gd name="T40" fmla="*/ 10 w 26"/>
                    <a:gd name="T41" fmla="*/ 10 h 36"/>
                    <a:gd name="T42" fmla="*/ 8 w 26"/>
                    <a:gd name="T43" fmla="*/ 5 h 36"/>
                    <a:gd name="T44" fmla="*/ 10 w 26"/>
                    <a:gd name="T45" fmla="*/ 0 h 36"/>
                    <a:gd name="T46" fmla="*/ 8 w 26"/>
                    <a:gd name="T47" fmla="*/ 0 h 36"/>
                    <a:gd name="T48" fmla="*/ 5 w 26"/>
                    <a:gd name="T49" fmla="*/ 0 h 36"/>
                    <a:gd name="T50" fmla="*/ 3 w 26"/>
                    <a:gd name="T51" fmla="*/ 2 h 36"/>
                    <a:gd name="T52" fmla="*/ 0 w 26"/>
                    <a:gd name="T53" fmla="*/ 8 h 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26"/>
                    <a:gd name="T82" fmla="*/ 0 h 36"/>
                    <a:gd name="T83" fmla="*/ 26 w 26"/>
                    <a:gd name="T84" fmla="*/ 36 h 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26" h="36">
                      <a:moveTo>
                        <a:pt x="0" y="8"/>
                      </a:moveTo>
                      <a:lnTo>
                        <a:pt x="3" y="15"/>
                      </a:lnTo>
                      <a:lnTo>
                        <a:pt x="5" y="18"/>
                      </a:lnTo>
                      <a:lnTo>
                        <a:pt x="8" y="23"/>
                      </a:lnTo>
                      <a:lnTo>
                        <a:pt x="10" y="28"/>
                      </a:lnTo>
                      <a:lnTo>
                        <a:pt x="13" y="31"/>
                      </a:lnTo>
                      <a:lnTo>
                        <a:pt x="13" y="33"/>
                      </a:lnTo>
                      <a:lnTo>
                        <a:pt x="18" y="36"/>
                      </a:lnTo>
                      <a:lnTo>
                        <a:pt x="21" y="36"/>
                      </a:lnTo>
                      <a:lnTo>
                        <a:pt x="23" y="36"/>
                      </a:lnTo>
                      <a:lnTo>
                        <a:pt x="26" y="33"/>
                      </a:lnTo>
                      <a:lnTo>
                        <a:pt x="26" y="31"/>
                      </a:lnTo>
                      <a:lnTo>
                        <a:pt x="23" y="31"/>
                      </a:lnTo>
                      <a:lnTo>
                        <a:pt x="23" y="28"/>
                      </a:lnTo>
                      <a:lnTo>
                        <a:pt x="21" y="28"/>
                      </a:lnTo>
                      <a:lnTo>
                        <a:pt x="18" y="23"/>
                      </a:lnTo>
                      <a:lnTo>
                        <a:pt x="15" y="18"/>
                      </a:lnTo>
                      <a:lnTo>
                        <a:pt x="15" y="15"/>
                      </a:lnTo>
                      <a:lnTo>
                        <a:pt x="13" y="15"/>
                      </a:lnTo>
                      <a:lnTo>
                        <a:pt x="10" y="13"/>
                      </a:lnTo>
                      <a:lnTo>
                        <a:pt x="10" y="10"/>
                      </a:lnTo>
                      <a:lnTo>
                        <a:pt x="8" y="5"/>
                      </a:lnTo>
                      <a:lnTo>
                        <a:pt x="10" y="0"/>
                      </a:lnTo>
                      <a:lnTo>
                        <a:pt x="8" y="0"/>
                      </a:lnTo>
                      <a:lnTo>
                        <a:pt x="5" y="0"/>
                      </a:lnTo>
                      <a:lnTo>
                        <a:pt x="3" y="2"/>
                      </a:lnTo>
                      <a:lnTo>
                        <a:pt x="0"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3044" name="Freeform 137"/>
                <p:cNvSpPr>
                  <a:spLocks/>
                </p:cNvSpPr>
                <p:nvPr/>
              </p:nvSpPr>
              <p:spPr bwMode="auto">
                <a:xfrm>
                  <a:off x="1091" y="1437"/>
                  <a:ext cx="41" cy="56"/>
                </a:xfrm>
                <a:custGeom>
                  <a:avLst/>
                  <a:gdLst>
                    <a:gd name="T0" fmla="*/ 41 w 41"/>
                    <a:gd name="T1" fmla="*/ 2 h 56"/>
                    <a:gd name="T2" fmla="*/ 28 w 41"/>
                    <a:gd name="T3" fmla="*/ 10 h 56"/>
                    <a:gd name="T4" fmla="*/ 26 w 41"/>
                    <a:gd name="T5" fmla="*/ 15 h 56"/>
                    <a:gd name="T6" fmla="*/ 23 w 41"/>
                    <a:gd name="T7" fmla="*/ 23 h 56"/>
                    <a:gd name="T8" fmla="*/ 21 w 41"/>
                    <a:gd name="T9" fmla="*/ 43 h 56"/>
                    <a:gd name="T10" fmla="*/ 21 w 41"/>
                    <a:gd name="T11" fmla="*/ 51 h 56"/>
                    <a:gd name="T12" fmla="*/ 18 w 41"/>
                    <a:gd name="T13" fmla="*/ 53 h 56"/>
                    <a:gd name="T14" fmla="*/ 13 w 41"/>
                    <a:gd name="T15" fmla="*/ 56 h 56"/>
                    <a:gd name="T16" fmla="*/ 8 w 41"/>
                    <a:gd name="T17" fmla="*/ 56 h 56"/>
                    <a:gd name="T18" fmla="*/ 5 w 41"/>
                    <a:gd name="T19" fmla="*/ 56 h 56"/>
                    <a:gd name="T20" fmla="*/ 3 w 41"/>
                    <a:gd name="T21" fmla="*/ 53 h 56"/>
                    <a:gd name="T22" fmla="*/ 0 w 41"/>
                    <a:gd name="T23" fmla="*/ 51 h 56"/>
                    <a:gd name="T24" fmla="*/ 0 w 41"/>
                    <a:gd name="T25" fmla="*/ 48 h 56"/>
                    <a:gd name="T26" fmla="*/ 3 w 41"/>
                    <a:gd name="T27" fmla="*/ 46 h 56"/>
                    <a:gd name="T28" fmla="*/ 5 w 41"/>
                    <a:gd name="T29" fmla="*/ 41 h 56"/>
                    <a:gd name="T30" fmla="*/ 11 w 41"/>
                    <a:gd name="T31" fmla="*/ 35 h 56"/>
                    <a:gd name="T32" fmla="*/ 13 w 41"/>
                    <a:gd name="T33" fmla="*/ 30 h 56"/>
                    <a:gd name="T34" fmla="*/ 13 w 41"/>
                    <a:gd name="T35" fmla="*/ 23 h 56"/>
                    <a:gd name="T36" fmla="*/ 13 w 41"/>
                    <a:gd name="T37" fmla="*/ 15 h 56"/>
                    <a:gd name="T38" fmla="*/ 13 w 41"/>
                    <a:gd name="T39" fmla="*/ 13 h 56"/>
                    <a:gd name="T40" fmla="*/ 16 w 41"/>
                    <a:gd name="T41" fmla="*/ 10 h 56"/>
                    <a:gd name="T42" fmla="*/ 23 w 41"/>
                    <a:gd name="T43" fmla="*/ 5 h 56"/>
                    <a:gd name="T44" fmla="*/ 28 w 41"/>
                    <a:gd name="T45" fmla="*/ 2 h 56"/>
                    <a:gd name="T46" fmla="*/ 36 w 41"/>
                    <a:gd name="T47" fmla="*/ 0 h 56"/>
                    <a:gd name="T48" fmla="*/ 41 w 41"/>
                    <a:gd name="T49" fmla="*/ 2 h 5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1"/>
                    <a:gd name="T76" fmla="*/ 0 h 56"/>
                    <a:gd name="T77" fmla="*/ 41 w 41"/>
                    <a:gd name="T78" fmla="*/ 56 h 5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1" h="56">
                      <a:moveTo>
                        <a:pt x="41" y="2"/>
                      </a:moveTo>
                      <a:lnTo>
                        <a:pt x="28" y="10"/>
                      </a:lnTo>
                      <a:lnTo>
                        <a:pt x="26" y="15"/>
                      </a:lnTo>
                      <a:lnTo>
                        <a:pt x="23" y="23"/>
                      </a:lnTo>
                      <a:lnTo>
                        <a:pt x="21" y="43"/>
                      </a:lnTo>
                      <a:lnTo>
                        <a:pt x="21" y="51"/>
                      </a:lnTo>
                      <a:lnTo>
                        <a:pt x="18" y="53"/>
                      </a:lnTo>
                      <a:lnTo>
                        <a:pt x="13" y="56"/>
                      </a:lnTo>
                      <a:lnTo>
                        <a:pt x="8" y="56"/>
                      </a:lnTo>
                      <a:lnTo>
                        <a:pt x="5" y="56"/>
                      </a:lnTo>
                      <a:lnTo>
                        <a:pt x="3" y="53"/>
                      </a:lnTo>
                      <a:lnTo>
                        <a:pt x="0" y="51"/>
                      </a:lnTo>
                      <a:lnTo>
                        <a:pt x="0" y="48"/>
                      </a:lnTo>
                      <a:lnTo>
                        <a:pt x="3" y="46"/>
                      </a:lnTo>
                      <a:lnTo>
                        <a:pt x="5" y="41"/>
                      </a:lnTo>
                      <a:lnTo>
                        <a:pt x="11" y="35"/>
                      </a:lnTo>
                      <a:lnTo>
                        <a:pt x="13" y="30"/>
                      </a:lnTo>
                      <a:lnTo>
                        <a:pt x="13" y="23"/>
                      </a:lnTo>
                      <a:lnTo>
                        <a:pt x="13" y="15"/>
                      </a:lnTo>
                      <a:lnTo>
                        <a:pt x="13" y="13"/>
                      </a:lnTo>
                      <a:lnTo>
                        <a:pt x="16" y="10"/>
                      </a:lnTo>
                      <a:lnTo>
                        <a:pt x="23" y="5"/>
                      </a:lnTo>
                      <a:lnTo>
                        <a:pt x="28" y="2"/>
                      </a:lnTo>
                      <a:lnTo>
                        <a:pt x="36" y="0"/>
                      </a:lnTo>
                      <a:lnTo>
                        <a:pt x="41"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3045" name="Freeform 138"/>
                <p:cNvSpPr>
                  <a:spLocks/>
                </p:cNvSpPr>
                <p:nvPr/>
              </p:nvSpPr>
              <p:spPr bwMode="auto">
                <a:xfrm>
                  <a:off x="1303" y="1355"/>
                  <a:ext cx="75" cy="51"/>
                </a:xfrm>
                <a:custGeom>
                  <a:avLst/>
                  <a:gdLst>
                    <a:gd name="T0" fmla="*/ 64 w 75"/>
                    <a:gd name="T1" fmla="*/ 0 h 51"/>
                    <a:gd name="T2" fmla="*/ 72 w 75"/>
                    <a:gd name="T3" fmla="*/ 0 h 51"/>
                    <a:gd name="T4" fmla="*/ 72 w 75"/>
                    <a:gd name="T5" fmla="*/ 3 h 51"/>
                    <a:gd name="T6" fmla="*/ 75 w 75"/>
                    <a:gd name="T7" fmla="*/ 5 h 51"/>
                    <a:gd name="T8" fmla="*/ 72 w 75"/>
                    <a:gd name="T9" fmla="*/ 8 h 51"/>
                    <a:gd name="T10" fmla="*/ 69 w 75"/>
                    <a:gd name="T11" fmla="*/ 13 h 51"/>
                    <a:gd name="T12" fmla="*/ 62 w 75"/>
                    <a:gd name="T13" fmla="*/ 21 h 51"/>
                    <a:gd name="T14" fmla="*/ 57 w 75"/>
                    <a:gd name="T15" fmla="*/ 23 h 51"/>
                    <a:gd name="T16" fmla="*/ 54 w 75"/>
                    <a:gd name="T17" fmla="*/ 26 h 51"/>
                    <a:gd name="T18" fmla="*/ 46 w 75"/>
                    <a:gd name="T19" fmla="*/ 28 h 51"/>
                    <a:gd name="T20" fmla="*/ 36 w 75"/>
                    <a:gd name="T21" fmla="*/ 33 h 51"/>
                    <a:gd name="T22" fmla="*/ 26 w 75"/>
                    <a:gd name="T23" fmla="*/ 38 h 51"/>
                    <a:gd name="T24" fmla="*/ 23 w 75"/>
                    <a:gd name="T25" fmla="*/ 43 h 51"/>
                    <a:gd name="T26" fmla="*/ 23 w 75"/>
                    <a:gd name="T27" fmla="*/ 46 h 51"/>
                    <a:gd name="T28" fmla="*/ 23 w 75"/>
                    <a:gd name="T29" fmla="*/ 49 h 51"/>
                    <a:gd name="T30" fmla="*/ 21 w 75"/>
                    <a:gd name="T31" fmla="*/ 49 h 51"/>
                    <a:gd name="T32" fmla="*/ 16 w 75"/>
                    <a:gd name="T33" fmla="*/ 51 h 51"/>
                    <a:gd name="T34" fmla="*/ 6 w 75"/>
                    <a:gd name="T35" fmla="*/ 49 h 51"/>
                    <a:gd name="T36" fmla="*/ 0 w 75"/>
                    <a:gd name="T37" fmla="*/ 49 h 51"/>
                    <a:gd name="T38" fmla="*/ 3 w 75"/>
                    <a:gd name="T39" fmla="*/ 41 h 51"/>
                    <a:gd name="T40" fmla="*/ 6 w 75"/>
                    <a:gd name="T41" fmla="*/ 36 h 51"/>
                    <a:gd name="T42" fmla="*/ 11 w 75"/>
                    <a:gd name="T43" fmla="*/ 31 h 51"/>
                    <a:gd name="T44" fmla="*/ 18 w 75"/>
                    <a:gd name="T45" fmla="*/ 28 h 51"/>
                    <a:gd name="T46" fmla="*/ 23 w 75"/>
                    <a:gd name="T47" fmla="*/ 26 h 51"/>
                    <a:gd name="T48" fmla="*/ 26 w 75"/>
                    <a:gd name="T49" fmla="*/ 23 h 51"/>
                    <a:gd name="T50" fmla="*/ 31 w 75"/>
                    <a:gd name="T51" fmla="*/ 15 h 51"/>
                    <a:gd name="T52" fmla="*/ 36 w 75"/>
                    <a:gd name="T53" fmla="*/ 10 h 51"/>
                    <a:gd name="T54" fmla="*/ 41 w 75"/>
                    <a:gd name="T55" fmla="*/ 10 h 51"/>
                    <a:gd name="T56" fmla="*/ 44 w 75"/>
                    <a:gd name="T57" fmla="*/ 10 h 51"/>
                    <a:gd name="T58" fmla="*/ 49 w 75"/>
                    <a:gd name="T59" fmla="*/ 10 h 51"/>
                    <a:gd name="T60" fmla="*/ 52 w 75"/>
                    <a:gd name="T61" fmla="*/ 8 h 51"/>
                    <a:gd name="T62" fmla="*/ 57 w 75"/>
                    <a:gd name="T63" fmla="*/ 5 h 51"/>
                    <a:gd name="T64" fmla="*/ 62 w 75"/>
                    <a:gd name="T65" fmla="*/ 0 h 51"/>
                    <a:gd name="T66" fmla="*/ 64 w 75"/>
                    <a:gd name="T67" fmla="*/ 0 h 51"/>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75"/>
                    <a:gd name="T103" fmla="*/ 0 h 51"/>
                    <a:gd name="T104" fmla="*/ 75 w 75"/>
                    <a:gd name="T105" fmla="*/ 51 h 51"/>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75" h="51">
                      <a:moveTo>
                        <a:pt x="64" y="0"/>
                      </a:moveTo>
                      <a:lnTo>
                        <a:pt x="72" y="0"/>
                      </a:lnTo>
                      <a:lnTo>
                        <a:pt x="72" y="3"/>
                      </a:lnTo>
                      <a:lnTo>
                        <a:pt x="75" y="5"/>
                      </a:lnTo>
                      <a:lnTo>
                        <a:pt x="72" y="8"/>
                      </a:lnTo>
                      <a:lnTo>
                        <a:pt x="69" y="13"/>
                      </a:lnTo>
                      <a:lnTo>
                        <a:pt x="62" y="21"/>
                      </a:lnTo>
                      <a:lnTo>
                        <a:pt x="57" y="23"/>
                      </a:lnTo>
                      <a:lnTo>
                        <a:pt x="54" y="26"/>
                      </a:lnTo>
                      <a:lnTo>
                        <a:pt x="46" y="28"/>
                      </a:lnTo>
                      <a:lnTo>
                        <a:pt x="36" y="33"/>
                      </a:lnTo>
                      <a:lnTo>
                        <a:pt x="26" y="38"/>
                      </a:lnTo>
                      <a:lnTo>
                        <a:pt x="23" y="43"/>
                      </a:lnTo>
                      <a:lnTo>
                        <a:pt x="23" y="46"/>
                      </a:lnTo>
                      <a:lnTo>
                        <a:pt x="23" y="49"/>
                      </a:lnTo>
                      <a:lnTo>
                        <a:pt x="21" y="49"/>
                      </a:lnTo>
                      <a:lnTo>
                        <a:pt x="16" y="51"/>
                      </a:lnTo>
                      <a:lnTo>
                        <a:pt x="6" y="49"/>
                      </a:lnTo>
                      <a:lnTo>
                        <a:pt x="0" y="49"/>
                      </a:lnTo>
                      <a:lnTo>
                        <a:pt x="3" y="41"/>
                      </a:lnTo>
                      <a:lnTo>
                        <a:pt x="6" y="36"/>
                      </a:lnTo>
                      <a:lnTo>
                        <a:pt x="11" y="31"/>
                      </a:lnTo>
                      <a:lnTo>
                        <a:pt x="18" y="28"/>
                      </a:lnTo>
                      <a:lnTo>
                        <a:pt x="23" y="26"/>
                      </a:lnTo>
                      <a:lnTo>
                        <a:pt x="26" y="23"/>
                      </a:lnTo>
                      <a:lnTo>
                        <a:pt x="31" y="15"/>
                      </a:lnTo>
                      <a:lnTo>
                        <a:pt x="36" y="10"/>
                      </a:lnTo>
                      <a:lnTo>
                        <a:pt x="41" y="10"/>
                      </a:lnTo>
                      <a:lnTo>
                        <a:pt x="44" y="10"/>
                      </a:lnTo>
                      <a:lnTo>
                        <a:pt x="49" y="10"/>
                      </a:lnTo>
                      <a:lnTo>
                        <a:pt x="52" y="8"/>
                      </a:lnTo>
                      <a:lnTo>
                        <a:pt x="57" y="5"/>
                      </a:lnTo>
                      <a:lnTo>
                        <a:pt x="62" y="0"/>
                      </a:lnTo>
                      <a:lnTo>
                        <a:pt x="6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3046" name="Freeform 139"/>
                <p:cNvSpPr>
                  <a:spLocks/>
                </p:cNvSpPr>
                <p:nvPr/>
              </p:nvSpPr>
              <p:spPr bwMode="auto">
                <a:xfrm>
                  <a:off x="1171" y="1011"/>
                  <a:ext cx="569" cy="362"/>
                </a:xfrm>
                <a:custGeom>
                  <a:avLst/>
                  <a:gdLst>
                    <a:gd name="T0" fmla="*/ 212 w 569"/>
                    <a:gd name="T1" fmla="*/ 94 h 362"/>
                    <a:gd name="T2" fmla="*/ 235 w 569"/>
                    <a:gd name="T3" fmla="*/ 53 h 362"/>
                    <a:gd name="T4" fmla="*/ 270 w 569"/>
                    <a:gd name="T5" fmla="*/ 33 h 362"/>
                    <a:gd name="T6" fmla="*/ 309 w 569"/>
                    <a:gd name="T7" fmla="*/ 5 h 362"/>
                    <a:gd name="T8" fmla="*/ 368 w 569"/>
                    <a:gd name="T9" fmla="*/ 0 h 362"/>
                    <a:gd name="T10" fmla="*/ 413 w 569"/>
                    <a:gd name="T11" fmla="*/ 17 h 362"/>
                    <a:gd name="T12" fmla="*/ 462 w 569"/>
                    <a:gd name="T13" fmla="*/ 51 h 362"/>
                    <a:gd name="T14" fmla="*/ 480 w 569"/>
                    <a:gd name="T15" fmla="*/ 89 h 362"/>
                    <a:gd name="T16" fmla="*/ 490 w 569"/>
                    <a:gd name="T17" fmla="*/ 160 h 362"/>
                    <a:gd name="T18" fmla="*/ 482 w 569"/>
                    <a:gd name="T19" fmla="*/ 209 h 362"/>
                    <a:gd name="T20" fmla="*/ 482 w 569"/>
                    <a:gd name="T21" fmla="*/ 224 h 362"/>
                    <a:gd name="T22" fmla="*/ 526 w 569"/>
                    <a:gd name="T23" fmla="*/ 216 h 362"/>
                    <a:gd name="T24" fmla="*/ 534 w 569"/>
                    <a:gd name="T25" fmla="*/ 229 h 362"/>
                    <a:gd name="T26" fmla="*/ 557 w 569"/>
                    <a:gd name="T27" fmla="*/ 247 h 362"/>
                    <a:gd name="T28" fmla="*/ 562 w 569"/>
                    <a:gd name="T29" fmla="*/ 280 h 362"/>
                    <a:gd name="T30" fmla="*/ 567 w 569"/>
                    <a:gd name="T31" fmla="*/ 311 h 362"/>
                    <a:gd name="T32" fmla="*/ 567 w 569"/>
                    <a:gd name="T33" fmla="*/ 331 h 362"/>
                    <a:gd name="T34" fmla="*/ 526 w 569"/>
                    <a:gd name="T35" fmla="*/ 362 h 362"/>
                    <a:gd name="T36" fmla="*/ 544 w 569"/>
                    <a:gd name="T37" fmla="*/ 334 h 362"/>
                    <a:gd name="T38" fmla="*/ 549 w 569"/>
                    <a:gd name="T39" fmla="*/ 296 h 362"/>
                    <a:gd name="T40" fmla="*/ 536 w 569"/>
                    <a:gd name="T41" fmla="*/ 252 h 362"/>
                    <a:gd name="T42" fmla="*/ 516 w 569"/>
                    <a:gd name="T43" fmla="*/ 232 h 362"/>
                    <a:gd name="T44" fmla="*/ 459 w 569"/>
                    <a:gd name="T45" fmla="*/ 239 h 362"/>
                    <a:gd name="T46" fmla="*/ 447 w 569"/>
                    <a:gd name="T47" fmla="*/ 222 h 362"/>
                    <a:gd name="T48" fmla="*/ 475 w 569"/>
                    <a:gd name="T49" fmla="*/ 188 h 362"/>
                    <a:gd name="T50" fmla="*/ 477 w 569"/>
                    <a:gd name="T51" fmla="*/ 132 h 362"/>
                    <a:gd name="T52" fmla="*/ 467 w 569"/>
                    <a:gd name="T53" fmla="*/ 102 h 362"/>
                    <a:gd name="T54" fmla="*/ 452 w 569"/>
                    <a:gd name="T55" fmla="*/ 63 h 362"/>
                    <a:gd name="T56" fmla="*/ 429 w 569"/>
                    <a:gd name="T57" fmla="*/ 40 h 362"/>
                    <a:gd name="T58" fmla="*/ 411 w 569"/>
                    <a:gd name="T59" fmla="*/ 38 h 362"/>
                    <a:gd name="T60" fmla="*/ 388 w 569"/>
                    <a:gd name="T61" fmla="*/ 25 h 362"/>
                    <a:gd name="T62" fmla="*/ 357 w 569"/>
                    <a:gd name="T63" fmla="*/ 25 h 362"/>
                    <a:gd name="T64" fmla="*/ 296 w 569"/>
                    <a:gd name="T65" fmla="*/ 30 h 362"/>
                    <a:gd name="T66" fmla="*/ 278 w 569"/>
                    <a:gd name="T67" fmla="*/ 51 h 362"/>
                    <a:gd name="T68" fmla="*/ 237 w 569"/>
                    <a:gd name="T69" fmla="*/ 79 h 362"/>
                    <a:gd name="T70" fmla="*/ 222 w 569"/>
                    <a:gd name="T71" fmla="*/ 117 h 362"/>
                    <a:gd name="T72" fmla="*/ 240 w 569"/>
                    <a:gd name="T73" fmla="*/ 183 h 362"/>
                    <a:gd name="T74" fmla="*/ 227 w 569"/>
                    <a:gd name="T75" fmla="*/ 199 h 362"/>
                    <a:gd name="T76" fmla="*/ 207 w 569"/>
                    <a:gd name="T77" fmla="*/ 140 h 362"/>
                    <a:gd name="T78" fmla="*/ 186 w 569"/>
                    <a:gd name="T79" fmla="*/ 125 h 362"/>
                    <a:gd name="T80" fmla="*/ 166 w 569"/>
                    <a:gd name="T81" fmla="*/ 107 h 362"/>
                    <a:gd name="T82" fmla="*/ 125 w 569"/>
                    <a:gd name="T83" fmla="*/ 91 h 362"/>
                    <a:gd name="T84" fmla="*/ 79 w 569"/>
                    <a:gd name="T85" fmla="*/ 104 h 362"/>
                    <a:gd name="T86" fmla="*/ 53 w 569"/>
                    <a:gd name="T87" fmla="*/ 122 h 362"/>
                    <a:gd name="T88" fmla="*/ 28 w 569"/>
                    <a:gd name="T89" fmla="*/ 145 h 362"/>
                    <a:gd name="T90" fmla="*/ 15 w 569"/>
                    <a:gd name="T91" fmla="*/ 194 h 362"/>
                    <a:gd name="T92" fmla="*/ 43 w 569"/>
                    <a:gd name="T93" fmla="*/ 250 h 362"/>
                    <a:gd name="T94" fmla="*/ 35 w 569"/>
                    <a:gd name="T95" fmla="*/ 260 h 362"/>
                    <a:gd name="T96" fmla="*/ 2 w 569"/>
                    <a:gd name="T97" fmla="*/ 214 h 362"/>
                    <a:gd name="T98" fmla="*/ 7 w 569"/>
                    <a:gd name="T99" fmla="*/ 171 h 362"/>
                    <a:gd name="T100" fmla="*/ 15 w 569"/>
                    <a:gd name="T101" fmla="*/ 125 h 362"/>
                    <a:gd name="T102" fmla="*/ 40 w 569"/>
                    <a:gd name="T103" fmla="*/ 112 h 362"/>
                    <a:gd name="T104" fmla="*/ 69 w 569"/>
                    <a:gd name="T105" fmla="*/ 81 h 362"/>
                    <a:gd name="T106" fmla="*/ 122 w 569"/>
                    <a:gd name="T107" fmla="*/ 71 h 362"/>
                    <a:gd name="T108" fmla="*/ 150 w 569"/>
                    <a:gd name="T109" fmla="*/ 81 h 362"/>
                    <a:gd name="T110" fmla="*/ 204 w 569"/>
                    <a:gd name="T111" fmla="*/ 120 h 362"/>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569"/>
                    <a:gd name="T169" fmla="*/ 0 h 362"/>
                    <a:gd name="T170" fmla="*/ 569 w 569"/>
                    <a:gd name="T171" fmla="*/ 362 h 362"/>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569" h="362">
                      <a:moveTo>
                        <a:pt x="204" y="120"/>
                      </a:moveTo>
                      <a:lnTo>
                        <a:pt x="204" y="109"/>
                      </a:lnTo>
                      <a:lnTo>
                        <a:pt x="207" y="102"/>
                      </a:lnTo>
                      <a:lnTo>
                        <a:pt x="209" y="97"/>
                      </a:lnTo>
                      <a:lnTo>
                        <a:pt x="212" y="94"/>
                      </a:lnTo>
                      <a:lnTo>
                        <a:pt x="219" y="86"/>
                      </a:lnTo>
                      <a:lnTo>
                        <a:pt x="222" y="81"/>
                      </a:lnTo>
                      <a:lnTo>
                        <a:pt x="222" y="76"/>
                      </a:lnTo>
                      <a:lnTo>
                        <a:pt x="227" y="63"/>
                      </a:lnTo>
                      <a:lnTo>
                        <a:pt x="235" y="53"/>
                      </a:lnTo>
                      <a:lnTo>
                        <a:pt x="240" y="45"/>
                      </a:lnTo>
                      <a:lnTo>
                        <a:pt x="245" y="40"/>
                      </a:lnTo>
                      <a:lnTo>
                        <a:pt x="255" y="35"/>
                      </a:lnTo>
                      <a:lnTo>
                        <a:pt x="263" y="35"/>
                      </a:lnTo>
                      <a:lnTo>
                        <a:pt x="270" y="33"/>
                      </a:lnTo>
                      <a:lnTo>
                        <a:pt x="281" y="23"/>
                      </a:lnTo>
                      <a:lnTo>
                        <a:pt x="288" y="15"/>
                      </a:lnTo>
                      <a:lnTo>
                        <a:pt x="293" y="10"/>
                      </a:lnTo>
                      <a:lnTo>
                        <a:pt x="301" y="7"/>
                      </a:lnTo>
                      <a:lnTo>
                        <a:pt x="309" y="5"/>
                      </a:lnTo>
                      <a:lnTo>
                        <a:pt x="324" y="5"/>
                      </a:lnTo>
                      <a:lnTo>
                        <a:pt x="337" y="7"/>
                      </a:lnTo>
                      <a:lnTo>
                        <a:pt x="350" y="5"/>
                      </a:lnTo>
                      <a:lnTo>
                        <a:pt x="360" y="2"/>
                      </a:lnTo>
                      <a:lnTo>
                        <a:pt x="368" y="0"/>
                      </a:lnTo>
                      <a:lnTo>
                        <a:pt x="373" y="0"/>
                      </a:lnTo>
                      <a:lnTo>
                        <a:pt x="375" y="2"/>
                      </a:lnTo>
                      <a:lnTo>
                        <a:pt x="393" y="12"/>
                      </a:lnTo>
                      <a:lnTo>
                        <a:pt x="403" y="15"/>
                      </a:lnTo>
                      <a:lnTo>
                        <a:pt x="413" y="17"/>
                      </a:lnTo>
                      <a:lnTo>
                        <a:pt x="421" y="17"/>
                      </a:lnTo>
                      <a:lnTo>
                        <a:pt x="429" y="20"/>
                      </a:lnTo>
                      <a:lnTo>
                        <a:pt x="444" y="33"/>
                      </a:lnTo>
                      <a:lnTo>
                        <a:pt x="457" y="45"/>
                      </a:lnTo>
                      <a:lnTo>
                        <a:pt x="462" y="51"/>
                      </a:lnTo>
                      <a:lnTo>
                        <a:pt x="465" y="58"/>
                      </a:lnTo>
                      <a:lnTo>
                        <a:pt x="470" y="66"/>
                      </a:lnTo>
                      <a:lnTo>
                        <a:pt x="472" y="71"/>
                      </a:lnTo>
                      <a:lnTo>
                        <a:pt x="477" y="76"/>
                      </a:lnTo>
                      <a:lnTo>
                        <a:pt x="480" y="89"/>
                      </a:lnTo>
                      <a:lnTo>
                        <a:pt x="485" y="102"/>
                      </a:lnTo>
                      <a:lnTo>
                        <a:pt x="490" y="112"/>
                      </a:lnTo>
                      <a:lnTo>
                        <a:pt x="495" y="122"/>
                      </a:lnTo>
                      <a:lnTo>
                        <a:pt x="493" y="140"/>
                      </a:lnTo>
                      <a:lnTo>
                        <a:pt x="490" y="160"/>
                      </a:lnTo>
                      <a:lnTo>
                        <a:pt x="493" y="183"/>
                      </a:lnTo>
                      <a:lnTo>
                        <a:pt x="493" y="191"/>
                      </a:lnTo>
                      <a:lnTo>
                        <a:pt x="490" y="199"/>
                      </a:lnTo>
                      <a:lnTo>
                        <a:pt x="488" y="204"/>
                      </a:lnTo>
                      <a:lnTo>
                        <a:pt x="482" y="209"/>
                      </a:lnTo>
                      <a:lnTo>
                        <a:pt x="475" y="214"/>
                      </a:lnTo>
                      <a:lnTo>
                        <a:pt x="470" y="219"/>
                      </a:lnTo>
                      <a:lnTo>
                        <a:pt x="467" y="224"/>
                      </a:lnTo>
                      <a:lnTo>
                        <a:pt x="475" y="224"/>
                      </a:lnTo>
                      <a:lnTo>
                        <a:pt x="482" y="224"/>
                      </a:lnTo>
                      <a:lnTo>
                        <a:pt x="495" y="219"/>
                      </a:lnTo>
                      <a:lnTo>
                        <a:pt x="508" y="214"/>
                      </a:lnTo>
                      <a:lnTo>
                        <a:pt x="516" y="214"/>
                      </a:lnTo>
                      <a:lnTo>
                        <a:pt x="521" y="214"/>
                      </a:lnTo>
                      <a:lnTo>
                        <a:pt x="526" y="216"/>
                      </a:lnTo>
                      <a:lnTo>
                        <a:pt x="528" y="216"/>
                      </a:lnTo>
                      <a:lnTo>
                        <a:pt x="531" y="219"/>
                      </a:lnTo>
                      <a:lnTo>
                        <a:pt x="531" y="222"/>
                      </a:lnTo>
                      <a:lnTo>
                        <a:pt x="531" y="224"/>
                      </a:lnTo>
                      <a:lnTo>
                        <a:pt x="534" y="229"/>
                      </a:lnTo>
                      <a:lnTo>
                        <a:pt x="536" y="232"/>
                      </a:lnTo>
                      <a:lnTo>
                        <a:pt x="544" y="237"/>
                      </a:lnTo>
                      <a:lnTo>
                        <a:pt x="551" y="239"/>
                      </a:lnTo>
                      <a:lnTo>
                        <a:pt x="554" y="245"/>
                      </a:lnTo>
                      <a:lnTo>
                        <a:pt x="557" y="247"/>
                      </a:lnTo>
                      <a:lnTo>
                        <a:pt x="559" y="252"/>
                      </a:lnTo>
                      <a:lnTo>
                        <a:pt x="559" y="260"/>
                      </a:lnTo>
                      <a:lnTo>
                        <a:pt x="559" y="270"/>
                      </a:lnTo>
                      <a:lnTo>
                        <a:pt x="559" y="278"/>
                      </a:lnTo>
                      <a:lnTo>
                        <a:pt x="562" y="280"/>
                      </a:lnTo>
                      <a:lnTo>
                        <a:pt x="564" y="283"/>
                      </a:lnTo>
                      <a:lnTo>
                        <a:pt x="567" y="291"/>
                      </a:lnTo>
                      <a:lnTo>
                        <a:pt x="567" y="298"/>
                      </a:lnTo>
                      <a:lnTo>
                        <a:pt x="567" y="303"/>
                      </a:lnTo>
                      <a:lnTo>
                        <a:pt x="567" y="311"/>
                      </a:lnTo>
                      <a:lnTo>
                        <a:pt x="567" y="313"/>
                      </a:lnTo>
                      <a:lnTo>
                        <a:pt x="567" y="316"/>
                      </a:lnTo>
                      <a:lnTo>
                        <a:pt x="569" y="319"/>
                      </a:lnTo>
                      <a:lnTo>
                        <a:pt x="569" y="321"/>
                      </a:lnTo>
                      <a:lnTo>
                        <a:pt x="567" y="331"/>
                      </a:lnTo>
                      <a:lnTo>
                        <a:pt x="554" y="349"/>
                      </a:lnTo>
                      <a:lnTo>
                        <a:pt x="546" y="357"/>
                      </a:lnTo>
                      <a:lnTo>
                        <a:pt x="536" y="362"/>
                      </a:lnTo>
                      <a:lnTo>
                        <a:pt x="531" y="362"/>
                      </a:lnTo>
                      <a:lnTo>
                        <a:pt x="526" y="362"/>
                      </a:lnTo>
                      <a:lnTo>
                        <a:pt x="521" y="359"/>
                      </a:lnTo>
                      <a:lnTo>
                        <a:pt x="516" y="354"/>
                      </a:lnTo>
                      <a:lnTo>
                        <a:pt x="526" y="352"/>
                      </a:lnTo>
                      <a:lnTo>
                        <a:pt x="536" y="344"/>
                      </a:lnTo>
                      <a:lnTo>
                        <a:pt x="544" y="334"/>
                      </a:lnTo>
                      <a:lnTo>
                        <a:pt x="549" y="326"/>
                      </a:lnTo>
                      <a:lnTo>
                        <a:pt x="554" y="316"/>
                      </a:lnTo>
                      <a:lnTo>
                        <a:pt x="554" y="308"/>
                      </a:lnTo>
                      <a:lnTo>
                        <a:pt x="554" y="301"/>
                      </a:lnTo>
                      <a:lnTo>
                        <a:pt x="549" y="296"/>
                      </a:lnTo>
                      <a:lnTo>
                        <a:pt x="549" y="288"/>
                      </a:lnTo>
                      <a:lnTo>
                        <a:pt x="549" y="280"/>
                      </a:lnTo>
                      <a:lnTo>
                        <a:pt x="549" y="273"/>
                      </a:lnTo>
                      <a:lnTo>
                        <a:pt x="544" y="262"/>
                      </a:lnTo>
                      <a:lnTo>
                        <a:pt x="536" y="252"/>
                      </a:lnTo>
                      <a:lnTo>
                        <a:pt x="531" y="250"/>
                      </a:lnTo>
                      <a:lnTo>
                        <a:pt x="526" y="245"/>
                      </a:lnTo>
                      <a:lnTo>
                        <a:pt x="521" y="239"/>
                      </a:lnTo>
                      <a:lnTo>
                        <a:pt x="518" y="234"/>
                      </a:lnTo>
                      <a:lnTo>
                        <a:pt x="516" y="232"/>
                      </a:lnTo>
                      <a:lnTo>
                        <a:pt x="511" y="229"/>
                      </a:lnTo>
                      <a:lnTo>
                        <a:pt x="505" y="229"/>
                      </a:lnTo>
                      <a:lnTo>
                        <a:pt x="477" y="234"/>
                      </a:lnTo>
                      <a:lnTo>
                        <a:pt x="467" y="237"/>
                      </a:lnTo>
                      <a:lnTo>
                        <a:pt x="459" y="239"/>
                      </a:lnTo>
                      <a:lnTo>
                        <a:pt x="452" y="237"/>
                      </a:lnTo>
                      <a:lnTo>
                        <a:pt x="436" y="234"/>
                      </a:lnTo>
                      <a:lnTo>
                        <a:pt x="436" y="229"/>
                      </a:lnTo>
                      <a:lnTo>
                        <a:pt x="439" y="227"/>
                      </a:lnTo>
                      <a:lnTo>
                        <a:pt x="447" y="222"/>
                      </a:lnTo>
                      <a:lnTo>
                        <a:pt x="454" y="216"/>
                      </a:lnTo>
                      <a:lnTo>
                        <a:pt x="457" y="214"/>
                      </a:lnTo>
                      <a:lnTo>
                        <a:pt x="459" y="209"/>
                      </a:lnTo>
                      <a:lnTo>
                        <a:pt x="467" y="196"/>
                      </a:lnTo>
                      <a:lnTo>
                        <a:pt x="475" y="188"/>
                      </a:lnTo>
                      <a:lnTo>
                        <a:pt x="477" y="181"/>
                      </a:lnTo>
                      <a:lnTo>
                        <a:pt x="480" y="176"/>
                      </a:lnTo>
                      <a:lnTo>
                        <a:pt x="480" y="155"/>
                      </a:lnTo>
                      <a:lnTo>
                        <a:pt x="477" y="137"/>
                      </a:lnTo>
                      <a:lnTo>
                        <a:pt x="477" y="132"/>
                      </a:lnTo>
                      <a:lnTo>
                        <a:pt x="475" y="130"/>
                      </a:lnTo>
                      <a:lnTo>
                        <a:pt x="472" y="130"/>
                      </a:lnTo>
                      <a:lnTo>
                        <a:pt x="472" y="127"/>
                      </a:lnTo>
                      <a:lnTo>
                        <a:pt x="470" y="117"/>
                      </a:lnTo>
                      <a:lnTo>
                        <a:pt x="467" y="102"/>
                      </a:lnTo>
                      <a:lnTo>
                        <a:pt x="465" y="94"/>
                      </a:lnTo>
                      <a:lnTo>
                        <a:pt x="462" y="84"/>
                      </a:lnTo>
                      <a:lnTo>
                        <a:pt x="457" y="74"/>
                      </a:lnTo>
                      <a:lnTo>
                        <a:pt x="454" y="66"/>
                      </a:lnTo>
                      <a:lnTo>
                        <a:pt x="452" y="63"/>
                      </a:lnTo>
                      <a:lnTo>
                        <a:pt x="447" y="58"/>
                      </a:lnTo>
                      <a:lnTo>
                        <a:pt x="439" y="53"/>
                      </a:lnTo>
                      <a:lnTo>
                        <a:pt x="436" y="51"/>
                      </a:lnTo>
                      <a:lnTo>
                        <a:pt x="431" y="45"/>
                      </a:lnTo>
                      <a:lnTo>
                        <a:pt x="429" y="40"/>
                      </a:lnTo>
                      <a:lnTo>
                        <a:pt x="424" y="38"/>
                      </a:lnTo>
                      <a:lnTo>
                        <a:pt x="421" y="38"/>
                      </a:lnTo>
                      <a:lnTo>
                        <a:pt x="419" y="38"/>
                      </a:lnTo>
                      <a:lnTo>
                        <a:pt x="416" y="38"/>
                      </a:lnTo>
                      <a:lnTo>
                        <a:pt x="411" y="38"/>
                      </a:lnTo>
                      <a:lnTo>
                        <a:pt x="408" y="35"/>
                      </a:lnTo>
                      <a:lnTo>
                        <a:pt x="401" y="30"/>
                      </a:lnTo>
                      <a:lnTo>
                        <a:pt x="396" y="25"/>
                      </a:lnTo>
                      <a:lnTo>
                        <a:pt x="393" y="25"/>
                      </a:lnTo>
                      <a:lnTo>
                        <a:pt x="388" y="25"/>
                      </a:lnTo>
                      <a:lnTo>
                        <a:pt x="383" y="28"/>
                      </a:lnTo>
                      <a:lnTo>
                        <a:pt x="378" y="28"/>
                      </a:lnTo>
                      <a:lnTo>
                        <a:pt x="373" y="30"/>
                      </a:lnTo>
                      <a:lnTo>
                        <a:pt x="365" y="28"/>
                      </a:lnTo>
                      <a:lnTo>
                        <a:pt x="357" y="25"/>
                      </a:lnTo>
                      <a:lnTo>
                        <a:pt x="350" y="20"/>
                      </a:lnTo>
                      <a:lnTo>
                        <a:pt x="339" y="20"/>
                      </a:lnTo>
                      <a:lnTo>
                        <a:pt x="316" y="23"/>
                      </a:lnTo>
                      <a:lnTo>
                        <a:pt x="304" y="25"/>
                      </a:lnTo>
                      <a:lnTo>
                        <a:pt x="296" y="30"/>
                      </a:lnTo>
                      <a:lnTo>
                        <a:pt x="288" y="33"/>
                      </a:lnTo>
                      <a:lnTo>
                        <a:pt x="286" y="38"/>
                      </a:lnTo>
                      <a:lnTo>
                        <a:pt x="283" y="40"/>
                      </a:lnTo>
                      <a:lnTo>
                        <a:pt x="281" y="45"/>
                      </a:lnTo>
                      <a:lnTo>
                        <a:pt x="278" y="51"/>
                      </a:lnTo>
                      <a:lnTo>
                        <a:pt x="265" y="58"/>
                      </a:lnTo>
                      <a:lnTo>
                        <a:pt x="253" y="63"/>
                      </a:lnTo>
                      <a:lnTo>
                        <a:pt x="247" y="66"/>
                      </a:lnTo>
                      <a:lnTo>
                        <a:pt x="242" y="71"/>
                      </a:lnTo>
                      <a:lnTo>
                        <a:pt x="237" y="79"/>
                      </a:lnTo>
                      <a:lnTo>
                        <a:pt x="235" y="89"/>
                      </a:lnTo>
                      <a:lnTo>
                        <a:pt x="232" y="97"/>
                      </a:lnTo>
                      <a:lnTo>
                        <a:pt x="227" y="107"/>
                      </a:lnTo>
                      <a:lnTo>
                        <a:pt x="224" y="112"/>
                      </a:lnTo>
                      <a:lnTo>
                        <a:pt x="222" y="117"/>
                      </a:lnTo>
                      <a:lnTo>
                        <a:pt x="219" y="132"/>
                      </a:lnTo>
                      <a:lnTo>
                        <a:pt x="219" y="148"/>
                      </a:lnTo>
                      <a:lnTo>
                        <a:pt x="222" y="160"/>
                      </a:lnTo>
                      <a:lnTo>
                        <a:pt x="230" y="171"/>
                      </a:lnTo>
                      <a:lnTo>
                        <a:pt x="240" y="183"/>
                      </a:lnTo>
                      <a:lnTo>
                        <a:pt x="245" y="194"/>
                      </a:lnTo>
                      <a:lnTo>
                        <a:pt x="247" y="199"/>
                      </a:lnTo>
                      <a:lnTo>
                        <a:pt x="245" y="204"/>
                      </a:lnTo>
                      <a:lnTo>
                        <a:pt x="232" y="201"/>
                      </a:lnTo>
                      <a:lnTo>
                        <a:pt x="227" y="199"/>
                      </a:lnTo>
                      <a:lnTo>
                        <a:pt x="222" y="196"/>
                      </a:lnTo>
                      <a:lnTo>
                        <a:pt x="214" y="183"/>
                      </a:lnTo>
                      <a:lnTo>
                        <a:pt x="212" y="171"/>
                      </a:lnTo>
                      <a:lnTo>
                        <a:pt x="207" y="150"/>
                      </a:lnTo>
                      <a:lnTo>
                        <a:pt x="207" y="140"/>
                      </a:lnTo>
                      <a:lnTo>
                        <a:pt x="204" y="135"/>
                      </a:lnTo>
                      <a:lnTo>
                        <a:pt x="201" y="132"/>
                      </a:lnTo>
                      <a:lnTo>
                        <a:pt x="199" y="130"/>
                      </a:lnTo>
                      <a:lnTo>
                        <a:pt x="189" y="127"/>
                      </a:lnTo>
                      <a:lnTo>
                        <a:pt x="186" y="125"/>
                      </a:lnTo>
                      <a:lnTo>
                        <a:pt x="184" y="122"/>
                      </a:lnTo>
                      <a:lnTo>
                        <a:pt x="178" y="117"/>
                      </a:lnTo>
                      <a:lnTo>
                        <a:pt x="173" y="109"/>
                      </a:lnTo>
                      <a:lnTo>
                        <a:pt x="171" y="107"/>
                      </a:lnTo>
                      <a:lnTo>
                        <a:pt x="166" y="107"/>
                      </a:lnTo>
                      <a:lnTo>
                        <a:pt x="155" y="102"/>
                      </a:lnTo>
                      <a:lnTo>
                        <a:pt x="145" y="97"/>
                      </a:lnTo>
                      <a:lnTo>
                        <a:pt x="135" y="91"/>
                      </a:lnTo>
                      <a:lnTo>
                        <a:pt x="130" y="91"/>
                      </a:lnTo>
                      <a:lnTo>
                        <a:pt x="125" y="91"/>
                      </a:lnTo>
                      <a:lnTo>
                        <a:pt x="117" y="94"/>
                      </a:lnTo>
                      <a:lnTo>
                        <a:pt x="112" y="99"/>
                      </a:lnTo>
                      <a:lnTo>
                        <a:pt x="104" y="102"/>
                      </a:lnTo>
                      <a:lnTo>
                        <a:pt x="92" y="104"/>
                      </a:lnTo>
                      <a:lnTo>
                        <a:pt x="79" y="104"/>
                      </a:lnTo>
                      <a:lnTo>
                        <a:pt x="71" y="107"/>
                      </a:lnTo>
                      <a:lnTo>
                        <a:pt x="63" y="109"/>
                      </a:lnTo>
                      <a:lnTo>
                        <a:pt x="58" y="117"/>
                      </a:lnTo>
                      <a:lnTo>
                        <a:pt x="56" y="120"/>
                      </a:lnTo>
                      <a:lnTo>
                        <a:pt x="53" y="122"/>
                      </a:lnTo>
                      <a:lnTo>
                        <a:pt x="43" y="125"/>
                      </a:lnTo>
                      <a:lnTo>
                        <a:pt x="33" y="130"/>
                      </a:lnTo>
                      <a:lnTo>
                        <a:pt x="30" y="132"/>
                      </a:lnTo>
                      <a:lnTo>
                        <a:pt x="28" y="137"/>
                      </a:lnTo>
                      <a:lnTo>
                        <a:pt x="28" y="145"/>
                      </a:lnTo>
                      <a:lnTo>
                        <a:pt x="28" y="150"/>
                      </a:lnTo>
                      <a:lnTo>
                        <a:pt x="28" y="158"/>
                      </a:lnTo>
                      <a:lnTo>
                        <a:pt x="23" y="168"/>
                      </a:lnTo>
                      <a:lnTo>
                        <a:pt x="17" y="181"/>
                      </a:lnTo>
                      <a:lnTo>
                        <a:pt x="15" y="194"/>
                      </a:lnTo>
                      <a:lnTo>
                        <a:pt x="15" y="209"/>
                      </a:lnTo>
                      <a:lnTo>
                        <a:pt x="15" y="219"/>
                      </a:lnTo>
                      <a:lnTo>
                        <a:pt x="25" y="232"/>
                      </a:lnTo>
                      <a:lnTo>
                        <a:pt x="35" y="242"/>
                      </a:lnTo>
                      <a:lnTo>
                        <a:pt x="43" y="250"/>
                      </a:lnTo>
                      <a:lnTo>
                        <a:pt x="48" y="255"/>
                      </a:lnTo>
                      <a:lnTo>
                        <a:pt x="48" y="257"/>
                      </a:lnTo>
                      <a:lnTo>
                        <a:pt x="46" y="257"/>
                      </a:lnTo>
                      <a:lnTo>
                        <a:pt x="43" y="260"/>
                      </a:lnTo>
                      <a:lnTo>
                        <a:pt x="35" y="260"/>
                      </a:lnTo>
                      <a:lnTo>
                        <a:pt x="25" y="255"/>
                      </a:lnTo>
                      <a:lnTo>
                        <a:pt x="23" y="252"/>
                      </a:lnTo>
                      <a:lnTo>
                        <a:pt x="17" y="247"/>
                      </a:lnTo>
                      <a:lnTo>
                        <a:pt x="10" y="229"/>
                      </a:lnTo>
                      <a:lnTo>
                        <a:pt x="2" y="214"/>
                      </a:lnTo>
                      <a:lnTo>
                        <a:pt x="0" y="199"/>
                      </a:lnTo>
                      <a:lnTo>
                        <a:pt x="0" y="191"/>
                      </a:lnTo>
                      <a:lnTo>
                        <a:pt x="2" y="186"/>
                      </a:lnTo>
                      <a:lnTo>
                        <a:pt x="5" y="178"/>
                      </a:lnTo>
                      <a:lnTo>
                        <a:pt x="7" y="171"/>
                      </a:lnTo>
                      <a:lnTo>
                        <a:pt x="7" y="158"/>
                      </a:lnTo>
                      <a:lnTo>
                        <a:pt x="7" y="142"/>
                      </a:lnTo>
                      <a:lnTo>
                        <a:pt x="7" y="135"/>
                      </a:lnTo>
                      <a:lnTo>
                        <a:pt x="10" y="130"/>
                      </a:lnTo>
                      <a:lnTo>
                        <a:pt x="15" y="125"/>
                      </a:lnTo>
                      <a:lnTo>
                        <a:pt x="17" y="122"/>
                      </a:lnTo>
                      <a:lnTo>
                        <a:pt x="25" y="120"/>
                      </a:lnTo>
                      <a:lnTo>
                        <a:pt x="33" y="117"/>
                      </a:lnTo>
                      <a:lnTo>
                        <a:pt x="38" y="114"/>
                      </a:lnTo>
                      <a:lnTo>
                        <a:pt x="40" y="112"/>
                      </a:lnTo>
                      <a:lnTo>
                        <a:pt x="48" y="99"/>
                      </a:lnTo>
                      <a:lnTo>
                        <a:pt x="53" y="89"/>
                      </a:lnTo>
                      <a:lnTo>
                        <a:pt x="58" y="86"/>
                      </a:lnTo>
                      <a:lnTo>
                        <a:pt x="63" y="84"/>
                      </a:lnTo>
                      <a:lnTo>
                        <a:pt x="69" y="81"/>
                      </a:lnTo>
                      <a:lnTo>
                        <a:pt x="76" y="81"/>
                      </a:lnTo>
                      <a:lnTo>
                        <a:pt x="89" y="81"/>
                      </a:lnTo>
                      <a:lnTo>
                        <a:pt x="94" y="79"/>
                      </a:lnTo>
                      <a:lnTo>
                        <a:pt x="115" y="74"/>
                      </a:lnTo>
                      <a:lnTo>
                        <a:pt x="122" y="71"/>
                      </a:lnTo>
                      <a:lnTo>
                        <a:pt x="127" y="71"/>
                      </a:lnTo>
                      <a:lnTo>
                        <a:pt x="132" y="74"/>
                      </a:lnTo>
                      <a:lnTo>
                        <a:pt x="135" y="76"/>
                      </a:lnTo>
                      <a:lnTo>
                        <a:pt x="145" y="79"/>
                      </a:lnTo>
                      <a:lnTo>
                        <a:pt x="150" y="81"/>
                      </a:lnTo>
                      <a:lnTo>
                        <a:pt x="158" y="81"/>
                      </a:lnTo>
                      <a:lnTo>
                        <a:pt x="168" y="81"/>
                      </a:lnTo>
                      <a:lnTo>
                        <a:pt x="176" y="86"/>
                      </a:lnTo>
                      <a:lnTo>
                        <a:pt x="191" y="99"/>
                      </a:lnTo>
                      <a:lnTo>
                        <a:pt x="204" y="1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3047" name="Freeform 140"/>
                <p:cNvSpPr>
                  <a:spLocks/>
                </p:cNvSpPr>
                <p:nvPr/>
              </p:nvSpPr>
              <p:spPr bwMode="auto">
                <a:xfrm>
                  <a:off x="1017" y="1215"/>
                  <a:ext cx="164" cy="148"/>
                </a:xfrm>
                <a:custGeom>
                  <a:avLst/>
                  <a:gdLst>
                    <a:gd name="T0" fmla="*/ 164 w 164"/>
                    <a:gd name="T1" fmla="*/ 41 h 148"/>
                    <a:gd name="T2" fmla="*/ 161 w 164"/>
                    <a:gd name="T3" fmla="*/ 43 h 148"/>
                    <a:gd name="T4" fmla="*/ 156 w 164"/>
                    <a:gd name="T5" fmla="*/ 43 h 148"/>
                    <a:gd name="T6" fmla="*/ 148 w 164"/>
                    <a:gd name="T7" fmla="*/ 41 h 148"/>
                    <a:gd name="T8" fmla="*/ 141 w 164"/>
                    <a:gd name="T9" fmla="*/ 35 h 148"/>
                    <a:gd name="T10" fmla="*/ 131 w 164"/>
                    <a:gd name="T11" fmla="*/ 20 h 148"/>
                    <a:gd name="T12" fmla="*/ 118 w 164"/>
                    <a:gd name="T13" fmla="*/ 18 h 148"/>
                    <a:gd name="T14" fmla="*/ 105 w 164"/>
                    <a:gd name="T15" fmla="*/ 20 h 148"/>
                    <a:gd name="T16" fmla="*/ 95 w 164"/>
                    <a:gd name="T17" fmla="*/ 20 h 148"/>
                    <a:gd name="T18" fmla="*/ 87 w 164"/>
                    <a:gd name="T19" fmla="*/ 20 h 148"/>
                    <a:gd name="T20" fmla="*/ 77 w 164"/>
                    <a:gd name="T21" fmla="*/ 25 h 148"/>
                    <a:gd name="T22" fmla="*/ 67 w 164"/>
                    <a:gd name="T23" fmla="*/ 30 h 148"/>
                    <a:gd name="T24" fmla="*/ 59 w 164"/>
                    <a:gd name="T25" fmla="*/ 30 h 148"/>
                    <a:gd name="T26" fmla="*/ 51 w 164"/>
                    <a:gd name="T27" fmla="*/ 38 h 148"/>
                    <a:gd name="T28" fmla="*/ 44 w 164"/>
                    <a:gd name="T29" fmla="*/ 48 h 148"/>
                    <a:gd name="T30" fmla="*/ 36 w 164"/>
                    <a:gd name="T31" fmla="*/ 53 h 148"/>
                    <a:gd name="T32" fmla="*/ 28 w 164"/>
                    <a:gd name="T33" fmla="*/ 64 h 148"/>
                    <a:gd name="T34" fmla="*/ 21 w 164"/>
                    <a:gd name="T35" fmla="*/ 76 h 148"/>
                    <a:gd name="T36" fmla="*/ 16 w 164"/>
                    <a:gd name="T37" fmla="*/ 79 h 148"/>
                    <a:gd name="T38" fmla="*/ 16 w 164"/>
                    <a:gd name="T39" fmla="*/ 87 h 148"/>
                    <a:gd name="T40" fmla="*/ 18 w 164"/>
                    <a:gd name="T41" fmla="*/ 97 h 148"/>
                    <a:gd name="T42" fmla="*/ 26 w 164"/>
                    <a:gd name="T43" fmla="*/ 107 h 148"/>
                    <a:gd name="T44" fmla="*/ 28 w 164"/>
                    <a:gd name="T45" fmla="*/ 122 h 148"/>
                    <a:gd name="T46" fmla="*/ 36 w 164"/>
                    <a:gd name="T47" fmla="*/ 130 h 148"/>
                    <a:gd name="T48" fmla="*/ 62 w 164"/>
                    <a:gd name="T49" fmla="*/ 143 h 148"/>
                    <a:gd name="T50" fmla="*/ 62 w 164"/>
                    <a:gd name="T51" fmla="*/ 148 h 148"/>
                    <a:gd name="T52" fmla="*/ 57 w 164"/>
                    <a:gd name="T53" fmla="*/ 148 h 148"/>
                    <a:gd name="T54" fmla="*/ 34 w 164"/>
                    <a:gd name="T55" fmla="*/ 143 h 148"/>
                    <a:gd name="T56" fmla="*/ 28 w 164"/>
                    <a:gd name="T57" fmla="*/ 140 h 148"/>
                    <a:gd name="T58" fmla="*/ 21 w 164"/>
                    <a:gd name="T59" fmla="*/ 127 h 148"/>
                    <a:gd name="T60" fmla="*/ 8 w 164"/>
                    <a:gd name="T61" fmla="*/ 120 h 148"/>
                    <a:gd name="T62" fmla="*/ 5 w 164"/>
                    <a:gd name="T63" fmla="*/ 109 h 148"/>
                    <a:gd name="T64" fmla="*/ 3 w 164"/>
                    <a:gd name="T65" fmla="*/ 92 h 148"/>
                    <a:gd name="T66" fmla="*/ 0 w 164"/>
                    <a:gd name="T67" fmla="*/ 81 h 148"/>
                    <a:gd name="T68" fmla="*/ 0 w 164"/>
                    <a:gd name="T69" fmla="*/ 71 h 148"/>
                    <a:gd name="T70" fmla="*/ 16 w 164"/>
                    <a:gd name="T71" fmla="*/ 51 h 148"/>
                    <a:gd name="T72" fmla="*/ 18 w 164"/>
                    <a:gd name="T73" fmla="*/ 43 h 148"/>
                    <a:gd name="T74" fmla="*/ 23 w 164"/>
                    <a:gd name="T75" fmla="*/ 33 h 148"/>
                    <a:gd name="T76" fmla="*/ 49 w 164"/>
                    <a:gd name="T77" fmla="*/ 18 h 148"/>
                    <a:gd name="T78" fmla="*/ 59 w 164"/>
                    <a:gd name="T79" fmla="*/ 18 h 148"/>
                    <a:gd name="T80" fmla="*/ 69 w 164"/>
                    <a:gd name="T81" fmla="*/ 15 h 148"/>
                    <a:gd name="T82" fmla="*/ 92 w 164"/>
                    <a:gd name="T83" fmla="*/ 2 h 148"/>
                    <a:gd name="T84" fmla="*/ 102 w 164"/>
                    <a:gd name="T85" fmla="*/ 2 h 148"/>
                    <a:gd name="T86" fmla="*/ 118 w 164"/>
                    <a:gd name="T87" fmla="*/ 0 h 148"/>
                    <a:gd name="T88" fmla="*/ 131 w 164"/>
                    <a:gd name="T89" fmla="*/ 0 h 148"/>
                    <a:gd name="T90" fmla="*/ 136 w 164"/>
                    <a:gd name="T91" fmla="*/ 5 h 148"/>
                    <a:gd name="T92" fmla="*/ 146 w 164"/>
                    <a:gd name="T93" fmla="*/ 18 h 148"/>
                    <a:gd name="T94" fmla="*/ 161 w 164"/>
                    <a:gd name="T95" fmla="*/ 41 h 148"/>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64"/>
                    <a:gd name="T145" fmla="*/ 0 h 148"/>
                    <a:gd name="T146" fmla="*/ 164 w 164"/>
                    <a:gd name="T147" fmla="*/ 148 h 148"/>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64" h="148">
                      <a:moveTo>
                        <a:pt x="161" y="41"/>
                      </a:moveTo>
                      <a:lnTo>
                        <a:pt x="164" y="41"/>
                      </a:lnTo>
                      <a:lnTo>
                        <a:pt x="164" y="43"/>
                      </a:lnTo>
                      <a:lnTo>
                        <a:pt x="161" y="43"/>
                      </a:lnTo>
                      <a:lnTo>
                        <a:pt x="159" y="43"/>
                      </a:lnTo>
                      <a:lnTo>
                        <a:pt x="156" y="43"/>
                      </a:lnTo>
                      <a:lnTo>
                        <a:pt x="151" y="43"/>
                      </a:lnTo>
                      <a:lnTo>
                        <a:pt x="148" y="41"/>
                      </a:lnTo>
                      <a:lnTo>
                        <a:pt x="143" y="38"/>
                      </a:lnTo>
                      <a:lnTo>
                        <a:pt x="141" y="35"/>
                      </a:lnTo>
                      <a:lnTo>
                        <a:pt x="138" y="25"/>
                      </a:lnTo>
                      <a:lnTo>
                        <a:pt x="131" y="20"/>
                      </a:lnTo>
                      <a:lnTo>
                        <a:pt x="125" y="18"/>
                      </a:lnTo>
                      <a:lnTo>
                        <a:pt x="118" y="18"/>
                      </a:lnTo>
                      <a:lnTo>
                        <a:pt x="113" y="18"/>
                      </a:lnTo>
                      <a:lnTo>
                        <a:pt x="105" y="20"/>
                      </a:lnTo>
                      <a:lnTo>
                        <a:pt x="97" y="23"/>
                      </a:lnTo>
                      <a:lnTo>
                        <a:pt x="95" y="20"/>
                      </a:lnTo>
                      <a:lnTo>
                        <a:pt x="90" y="20"/>
                      </a:lnTo>
                      <a:lnTo>
                        <a:pt x="87" y="20"/>
                      </a:lnTo>
                      <a:lnTo>
                        <a:pt x="85" y="20"/>
                      </a:lnTo>
                      <a:lnTo>
                        <a:pt x="77" y="25"/>
                      </a:lnTo>
                      <a:lnTo>
                        <a:pt x="72" y="28"/>
                      </a:lnTo>
                      <a:lnTo>
                        <a:pt x="67" y="30"/>
                      </a:lnTo>
                      <a:lnTo>
                        <a:pt x="62" y="30"/>
                      </a:lnTo>
                      <a:lnTo>
                        <a:pt x="59" y="30"/>
                      </a:lnTo>
                      <a:lnTo>
                        <a:pt x="57" y="30"/>
                      </a:lnTo>
                      <a:lnTo>
                        <a:pt x="51" y="38"/>
                      </a:lnTo>
                      <a:lnTo>
                        <a:pt x="46" y="43"/>
                      </a:lnTo>
                      <a:lnTo>
                        <a:pt x="44" y="48"/>
                      </a:lnTo>
                      <a:lnTo>
                        <a:pt x="39" y="51"/>
                      </a:lnTo>
                      <a:lnTo>
                        <a:pt x="36" y="53"/>
                      </a:lnTo>
                      <a:lnTo>
                        <a:pt x="31" y="56"/>
                      </a:lnTo>
                      <a:lnTo>
                        <a:pt x="28" y="64"/>
                      </a:lnTo>
                      <a:lnTo>
                        <a:pt x="23" y="74"/>
                      </a:lnTo>
                      <a:lnTo>
                        <a:pt x="21" y="76"/>
                      </a:lnTo>
                      <a:lnTo>
                        <a:pt x="18" y="79"/>
                      </a:lnTo>
                      <a:lnTo>
                        <a:pt x="16" y="79"/>
                      </a:lnTo>
                      <a:lnTo>
                        <a:pt x="16" y="81"/>
                      </a:lnTo>
                      <a:lnTo>
                        <a:pt x="16" y="87"/>
                      </a:lnTo>
                      <a:lnTo>
                        <a:pt x="16" y="89"/>
                      </a:lnTo>
                      <a:lnTo>
                        <a:pt x="18" y="97"/>
                      </a:lnTo>
                      <a:lnTo>
                        <a:pt x="23" y="102"/>
                      </a:lnTo>
                      <a:lnTo>
                        <a:pt x="26" y="107"/>
                      </a:lnTo>
                      <a:lnTo>
                        <a:pt x="26" y="115"/>
                      </a:lnTo>
                      <a:lnTo>
                        <a:pt x="28" y="122"/>
                      </a:lnTo>
                      <a:lnTo>
                        <a:pt x="31" y="125"/>
                      </a:lnTo>
                      <a:lnTo>
                        <a:pt x="36" y="130"/>
                      </a:lnTo>
                      <a:lnTo>
                        <a:pt x="57" y="138"/>
                      </a:lnTo>
                      <a:lnTo>
                        <a:pt x="62" y="143"/>
                      </a:lnTo>
                      <a:lnTo>
                        <a:pt x="64" y="145"/>
                      </a:lnTo>
                      <a:lnTo>
                        <a:pt x="62" y="148"/>
                      </a:lnTo>
                      <a:lnTo>
                        <a:pt x="59" y="148"/>
                      </a:lnTo>
                      <a:lnTo>
                        <a:pt x="57" y="148"/>
                      </a:lnTo>
                      <a:lnTo>
                        <a:pt x="49" y="148"/>
                      </a:lnTo>
                      <a:lnTo>
                        <a:pt x="34" y="143"/>
                      </a:lnTo>
                      <a:lnTo>
                        <a:pt x="31" y="140"/>
                      </a:lnTo>
                      <a:lnTo>
                        <a:pt x="28" y="140"/>
                      </a:lnTo>
                      <a:lnTo>
                        <a:pt x="23" y="135"/>
                      </a:lnTo>
                      <a:lnTo>
                        <a:pt x="21" y="127"/>
                      </a:lnTo>
                      <a:lnTo>
                        <a:pt x="13" y="122"/>
                      </a:lnTo>
                      <a:lnTo>
                        <a:pt x="8" y="120"/>
                      </a:lnTo>
                      <a:lnTo>
                        <a:pt x="5" y="115"/>
                      </a:lnTo>
                      <a:lnTo>
                        <a:pt x="5" y="109"/>
                      </a:lnTo>
                      <a:lnTo>
                        <a:pt x="3" y="104"/>
                      </a:lnTo>
                      <a:lnTo>
                        <a:pt x="3" y="92"/>
                      </a:lnTo>
                      <a:lnTo>
                        <a:pt x="3" y="87"/>
                      </a:lnTo>
                      <a:lnTo>
                        <a:pt x="0" y="81"/>
                      </a:lnTo>
                      <a:lnTo>
                        <a:pt x="0" y="76"/>
                      </a:lnTo>
                      <a:lnTo>
                        <a:pt x="0" y="71"/>
                      </a:lnTo>
                      <a:lnTo>
                        <a:pt x="8" y="61"/>
                      </a:lnTo>
                      <a:lnTo>
                        <a:pt x="16" y="51"/>
                      </a:lnTo>
                      <a:lnTo>
                        <a:pt x="18" y="46"/>
                      </a:lnTo>
                      <a:lnTo>
                        <a:pt x="18" y="43"/>
                      </a:lnTo>
                      <a:lnTo>
                        <a:pt x="21" y="38"/>
                      </a:lnTo>
                      <a:lnTo>
                        <a:pt x="23" y="33"/>
                      </a:lnTo>
                      <a:lnTo>
                        <a:pt x="36" y="23"/>
                      </a:lnTo>
                      <a:lnTo>
                        <a:pt x="49" y="18"/>
                      </a:lnTo>
                      <a:lnTo>
                        <a:pt x="54" y="15"/>
                      </a:lnTo>
                      <a:lnTo>
                        <a:pt x="59" y="18"/>
                      </a:lnTo>
                      <a:lnTo>
                        <a:pt x="64" y="18"/>
                      </a:lnTo>
                      <a:lnTo>
                        <a:pt x="69" y="15"/>
                      </a:lnTo>
                      <a:lnTo>
                        <a:pt x="82" y="10"/>
                      </a:lnTo>
                      <a:lnTo>
                        <a:pt x="92" y="2"/>
                      </a:lnTo>
                      <a:lnTo>
                        <a:pt x="97" y="2"/>
                      </a:lnTo>
                      <a:lnTo>
                        <a:pt x="102" y="2"/>
                      </a:lnTo>
                      <a:lnTo>
                        <a:pt x="110" y="2"/>
                      </a:lnTo>
                      <a:lnTo>
                        <a:pt x="118" y="0"/>
                      </a:lnTo>
                      <a:lnTo>
                        <a:pt x="125" y="0"/>
                      </a:lnTo>
                      <a:lnTo>
                        <a:pt x="131" y="0"/>
                      </a:lnTo>
                      <a:lnTo>
                        <a:pt x="133" y="2"/>
                      </a:lnTo>
                      <a:lnTo>
                        <a:pt x="136" y="5"/>
                      </a:lnTo>
                      <a:lnTo>
                        <a:pt x="138" y="7"/>
                      </a:lnTo>
                      <a:lnTo>
                        <a:pt x="146" y="18"/>
                      </a:lnTo>
                      <a:lnTo>
                        <a:pt x="151" y="30"/>
                      </a:lnTo>
                      <a:lnTo>
                        <a:pt x="161" y="4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3048" name="Freeform 141"/>
                <p:cNvSpPr>
                  <a:spLocks/>
                </p:cNvSpPr>
                <p:nvPr/>
              </p:nvSpPr>
              <p:spPr bwMode="auto">
                <a:xfrm>
                  <a:off x="1273" y="1406"/>
                  <a:ext cx="271" cy="176"/>
                </a:xfrm>
                <a:custGeom>
                  <a:avLst/>
                  <a:gdLst>
                    <a:gd name="T0" fmla="*/ 232 w 271"/>
                    <a:gd name="T1" fmla="*/ 38 h 176"/>
                    <a:gd name="T2" fmla="*/ 235 w 271"/>
                    <a:gd name="T3" fmla="*/ 44 h 176"/>
                    <a:gd name="T4" fmla="*/ 255 w 271"/>
                    <a:gd name="T5" fmla="*/ 66 h 176"/>
                    <a:gd name="T6" fmla="*/ 258 w 271"/>
                    <a:gd name="T7" fmla="*/ 84 h 176"/>
                    <a:gd name="T8" fmla="*/ 243 w 271"/>
                    <a:gd name="T9" fmla="*/ 112 h 176"/>
                    <a:gd name="T10" fmla="*/ 235 w 271"/>
                    <a:gd name="T11" fmla="*/ 125 h 176"/>
                    <a:gd name="T12" fmla="*/ 235 w 271"/>
                    <a:gd name="T13" fmla="*/ 133 h 176"/>
                    <a:gd name="T14" fmla="*/ 222 w 271"/>
                    <a:gd name="T15" fmla="*/ 138 h 176"/>
                    <a:gd name="T16" fmla="*/ 209 w 271"/>
                    <a:gd name="T17" fmla="*/ 146 h 176"/>
                    <a:gd name="T18" fmla="*/ 204 w 271"/>
                    <a:gd name="T19" fmla="*/ 151 h 176"/>
                    <a:gd name="T20" fmla="*/ 194 w 271"/>
                    <a:gd name="T21" fmla="*/ 151 h 176"/>
                    <a:gd name="T22" fmla="*/ 179 w 271"/>
                    <a:gd name="T23" fmla="*/ 153 h 176"/>
                    <a:gd name="T24" fmla="*/ 174 w 271"/>
                    <a:gd name="T25" fmla="*/ 153 h 176"/>
                    <a:gd name="T26" fmla="*/ 153 w 271"/>
                    <a:gd name="T27" fmla="*/ 151 h 176"/>
                    <a:gd name="T28" fmla="*/ 128 w 271"/>
                    <a:gd name="T29" fmla="*/ 153 h 176"/>
                    <a:gd name="T30" fmla="*/ 117 w 271"/>
                    <a:gd name="T31" fmla="*/ 156 h 176"/>
                    <a:gd name="T32" fmla="*/ 94 w 271"/>
                    <a:gd name="T33" fmla="*/ 153 h 176"/>
                    <a:gd name="T34" fmla="*/ 61 w 271"/>
                    <a:gd name="T35" fmla="*/ 143 h 176"/>
                    <a:gd name="T36" fmla="*/ 48 w 271"/>
                    <a:gd name="T37" fmla="*/ 141 h 176"/>
                    <a:gd name="T38" fmla="*/ 36 w 271"/>
                    <a:gd name="T39" fmla="*/ 128 h 176"/>
                    <a:gd name="T40" fmla="*/ 23 w 271"/>
                    <a:gd name="T41" fmla="*/ 118 h 176"/>
                    <a:gd name="T42" fmla="*/ 18 w 271"/>
                    <a:gd name="T43" fmla="*/ 107 h 176"/>
                    <a:gd name="T44" fmla="*/ 20 w 271"/>
                    <a:gd name="T45" fmla="*/ 89 h 176"/>
                    <a:gd name="T46" fmla="*/ 18 w 271"/>
                    <a:gd name="T47" fmla="*/ 74 h 176"/>
                    <a:gd name="T48" fmla="*/ 15 w 271"/>
                    <a:gd name="T49" fmla="*/ 56 h 176"/>
                    <a:gd name="T50" fmla="*/ 33 w 271"/>
                    <a:gd name="T51" fmla="*/ 26 h 176"/>
                    <a:gd name="T52" fmla="*/ 36 w 271"/>
                    <a:gd name="T53" fmla="*/ 8 h 176"/>
                    <a:gd name="T54" fmla="*/ 33 w 271"/>
                    <a:gd name="T55" fmla="*/ 3 h 176"/>
                    <a:gd name="T56" fmla="*/ 28 w 271"/>
                    <a:gd name="T57" fmla="*/ 0 h 176"/>
                    <a:gd name="T58" fmla="*/ 23 w 271"/>
                    <a:gd name="T59" fmla="*/ 3 h 176"/>
                    <a:gd name="T60" fmla="*/ 20 w 271"/>
                    <a:gd name="T61" fmla="*/ 8 h 176"/>
                    <a:gd name="T62" fmla="*/ 20 w 271"/>
                    <a:gd name="T63" fmla="*/ 21 h 176"/>
                    <a:gd name="T64" fmla="*/ 13 w 271"/>
                    <a:gd name="T65" fmla="*/ 38 h 176"/>
                    <a:gd name="T66" fmla="*/ 2 w 271"/>
                    <a:gd name="T67" fmla="*/ 56 h 176"/>
                    <a:gd name="T68" fmla="*/ 2 w 271"/>
                    <a:gd name="T69" fmla="*/ 72 h 176"/>
                    <a:gd name="T70" fmla="*/ 7 w 271"/>
                    <a:gd name="T71" fmla="*/ 92 h 176"/>
                    <a:gd name="T72" fmla="*/ 7 w 271"/>
                    <a:gd name="T73" fmla="*/ 118 h 176"/>
                    <a:gd name="T74" fmla="*/ 7 w 271"/>
                    <a:gd name="T75" fmla="*/ 133 h 176"/>
                    <a:gd name="T76" fmla="*/ 13 w 271"/>
                    <a:gd name="T77" fmla="*/ 138 h 176"/>
                    <a:gd name="T78" fmla="*/ 23 w 271"/>
                    <a:gd name="T79" fmla="*/ 143 h 176"/>
                    <a:gd name="T80" fmla="*/ 33 w 271"/>
                    <a:gd name="T81" fmla="*/ 151 h 176"/>
                    <a:gd name="T82" fmla="*/ 38 w 271"/>
                    <a:gd name="T83" fmla="*/ 158 h 176"/>
                    <a:gd name="T84" fmla="*/ 46 w 271"/>
                    <a:gd name="T85" fmla="*/ 163 h 176"/>
                    <a:gd name="T86" fmla="*/ 61 w 271"/>
                    <a:gd name="T87" fmla="*/ 161 h 176"/>
                    <a:gd name="T88" fmla="*/ 76 w 271"/>
                    <a:gd name="T89" fmla="*/ 163 h 176"/>
                    <a:gd name="T90" fmla="*/ 94 w 271"/>
                    <a:gd name="T91" fmla="*/ 171 h 176"/>
                    <a:gd name="T92" fmla="*/ 122 w 271"/>
                    <a:gd name="T93" fmla="*/ 169 h 176"/>
                    <a:gd name="T94" fmla="*/ 138 w 271"/>
                    <a:gd name="T95" fmla="*/ 169 h 176"/>
                    <a:gd name="T96" fmla="*/ 161 w 271"/>
                    <a:gd name="T97" fmla="*/ 176 h 176"/>
                    <a:gd name="T98" fmla="*/ 194 w 271"/>
                    <a:gd name="T99" fmla="*/ 169 h 176"/>
                    <a:gd name="T100" fmla="*/ 220 w 271"/>
                    <a:gd name="T101" fmla="*/ 161 h 176"/>
                    <a:gd name="T102" fmla="*/ 232 w 271"/>
                    <a:gd name="T103" fmla="*/ 158 h 176"/>
                    <a:gd name="T104" fmla="*/ 240 w 271"/>
                    <a:gd name="T105" fmla="*/ 146 h 176"/>
                    <a:gd name="T106" fmla="*/ 268 w 271"/>
                    <a:gd name="T107" fmla="*/ 107 h 176"/>
                    <a:gd name="T108" fmla="*/ 268 w 271"/>
                    <a:gd name="T109" fmla="*/ 100 h 176"/>
                    <a:gd name="T110" fmla="*/ 268 w 271"/>
                    <a:gd name="T111" fmla="*/ 92 h 176"/>
                    <a:gd name="T112" fmla="*/ 271 w 271"/>
                    <a:gd name="T113" fmla="*/ 74 h 176"/>
                    <a:gd name="T114" fmla="*/ 268 w 271"/>
                    <a:gd name="T115" fmla="*/ 66 h 176"/>
                    <a:gd name="T116" fmla="*/ 255 w 271"/>
                    <a:gd name="T117" fmla="*/ 49 h 176"/>
                    <a:gd name="T118" fmla="*/ 248 w 271"/>
                    <a:gd name="T119" fmla="*/ 38 h 176"/>
                    <a:gd name="T120" fmla="*/ 235 w 271"/>
                    <a:gd name="T121" fmla="*/ 38 h 17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71"/>
                    <a:gd name="T184" fmla="*/ 0 h 176"/>
                    <a:gd name="T185" fmla="*/ 271 w 271"/>
                    <a:gd name="T186" fmla="*/ 176 h 17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71" h="176">
                      <a:moveTo>
                        <a:pt x="235" y="38"/>
                      </a:moveTo>
                      <a:lnTo>
                        <a:pt x="232" y="38"/>
                      </a:lnTo>
                      <a:lnTo>
                        <a:pt x="232" y="41"/>
                      </a:lnTo>
                      <a:lnTo>
                        <a:pt x="235" y="44"/>
                      </a:lnTo>
                      <a:lnTo>
                        <a:pt x="243" y="54"/>
                      </a:lnTo>
                      <a:lnTo>
                        <a:pt x="255" y="66"/>
                      </a:lnTo>
                      <a:lnTo>
                        <a:pt x="258" y="74"/>
                      </a:lnTo>
                      <a:lnTo>
                        <a:pt x="258" y="84"/>
                      </a:lnTo>
                      <a:lnTo>
                        <a:pt x="253" y="100"/>
                      </a:lnTo>
                      <a:lnTo>
                        <a:pt x="243" y="112"/>
                      </a:lnTo>
                      <a:lnTo>
                        <a:pt x="237" y="123"/>
                      </a:lnTo>
                      <a:lnTo>
                        <a:pt x="235" y="125"/>
                      </a:lnTo>
                      <a:lnTo>
                        <a:pt x="235" y="130"/>
                      </a:lnTo>
                      <a:lnTo>
                        <a:pt x="235" y="133"/>
                      </a:lnTo>
                      <a:lnTo>
                        <a:pt x="232" y="135"/>
                      </a:lnTo>
                      <a:lnTo>
                        <a:pt x="222" y="138"/>
                      </a:lnTo>
                      <a:lnTo>
                        <a:pt x="212" y="143"/>
                      </a:lnTo>
                      <a:lnTo>
                        <a:pt x="209" y="146"/>
                      </a:lnTo>
                      <a:lnTo>
                        <a:pt x="207" y="148"/>
                      </a:lnTo>
                      <a:lnTo>
                        <a:pt x="204" y="151"/>
                      </a:lnTo>
                      <a:lnTo>
                        <a:pt x="202" y="151"/>
                      </a:lnTo>
                      <a:lnTo>
                        <a:pt x="194" y="151"/>
                      </a:lnTo>
                      <a:lnTo>
                        <a:pt x="184" y="151"/>
                      </a:lnTo>
                      <a:lnTo>
                        <a:pt x="179" y="153"/>
                      </a:lnTo>
                      <a:lnTo>
                        <a:pt x="174" y="156"/>
                      </a:lnTo>
                      <a:lnTo>
                        <a:pt x="174" y="153"/>
                      </a:lnTo>
                      <a:lnTo>
                        <a:pt x="168" y="153"/>
                      </a:lnTo>
                      <a:lnTo>
                        <a:pt x="153" y="151"/>
                      </a:lnTo>
                      <a:lnTo>
                        <a:pt x="135" y="151"/>
                      </a:lnTo>
                      <a:lnTo>
                        <a:pt x="128" y="153"/>
                      </a:lnTo>
                      <a:lnTo>
                        <a:pt x="122" y="156"/>
                      </a:lnTo>
                      <a:lnTo>
                        <a:pt x="117" y="156"/>
                      </a:lnTo>
                      <a:lnTo>
                        <a:pt x="112" y="156"/>
                      </a:lnTo>
                      <a:lnTo>
                        <a:pt x="94" y="153"/>
                      </a:lnTo>
                      <a:lnTo>
                        <a:pt x="76" y="146"/>
                      </a:lnTo>
                      <a:lnTo>
                        <a:pt x="61" y="143"/>
                      </a:lnTo>
                      <a:lnTo>
                        <a:pt x="56" y="141"/>
                      </a:lnTo>
                      <a:lnTo>
                        <a:pt x="48" y="141"/>
                      </a:lnTo>
                      <a:lnTo>
                        <a:pt x="41" y="133"/>
                      </a:lnTo>
                      <a:lnTo>
                        <a:pt x="36" y="128"/>
                      </a:lnTo>
                      <a:lnTo>
                        <a:pt x="28" y="123"/>
                      </a:lnTo>
                      <a:lnTo>
                        <a:pt x="23" y="118"/>
                      </a:lnTo>
                      <a:lnTo>
                        <a:pt x="18" y="115"/>
                      </a:lnTo>
                      <a:lnTo>
                        <a:pt x="18" y="107"/>
                      </a:lnTo>
                      <a:lnTo>
                        <a:pt x="18" y="97"/>
                      </a:lnTo>
                      <a:lnTo>
                        <a:pt x="20" y="89"/>
                      </a:lnTo>
                      <a:lnTo>
                        <a:pt x="20" y="84"/>
                      </a:lnTo>
                      <a:lnTo>
                        <a:pt x="18" y="74"/>
                      </a:lnTo>
                      <a:lnTo>
                        <a:pt x="15" y="61"/>
                      </a:lnTo>
                      <a:lnTo>
                        <a:pt x="15" y="56"/>
                      </a:lnTo>
                      <a:lnTo>
                        <a:pt x="18" y="51"/>
                      </a:lnTo>
                      <a:lnTo>
                        <a:pt x="33" y="26"/>
                      </a:lnTo>
                      <a:lnTo>
                        <a:pt x="36" y="13"/>
                      </a:lnTo>
                      <a:lnTo>
                        <a:pt x="36" y="8"/>
                      </a:lnTo>
                      <a:lnTo>
                        <a:pt x="33" y="5"/>
                      </a:lnTo>
                      <a:lnTo>
                        <a:pt x="33" y="3"/>
                      </a:lnTo>
                      <a:lnTo>
                        <a:pt x="30" y="0"/>
                      </a:lnTo>
                      <a:lnTo>
                        <a:pt x="28" y="0"/>
                      </a:lnTo>
                      <a:lnTo>
                        <a:pt x="25" y="3"/>
                      </a:lnTo>
                      <a:lnTo>
                        <a:pt x="23" y="3"/>
                      </a:lnTo>
                      <a:lnTo>
                        <a:pt x="20" y="5"/>
                      </a:lnTo>
                      <a:lnTo>
                        <a:pt x="20" y="8"/>
                      </a:lnTo>
                      <a:lnTo>
                        <a:pt x="20" y="13"/>
                      </a:lnTo>
                      <a:lnTo>
                        <a:pt x="20" y="21"/>
                      </a:lnTo>
                      <a:lnTo>
                        <a:pt x="18" y="26"/>
                      </a:lnTo>
                      <a:lnTo>
                        <a:pt x="13" y="38"/>
                      </a:lnTo>
                      <a:lnTo>
                        <a:pt x="5" y="51"/>
                      </a:lnTo>
                      <a:lnTo>
                        <a:pt x="2" y="56"/>
                      </a:lnTo>
                      <a:lnTo>
                        <a:pt x="0" y="61"/>
                      </a:lnTo>
                      <a:lnTo>
                        <a:pt x="2" y="72"/>
                      </a:lnTo>
                      <a:lnTo>
                        <a:pt x="5" y="82"/>
                      </a:lnTo>
                      <a:lnTo>
                        <a:pt x="7" y="92"/>
                      </a:lnTo>
                      <a:lnTo>
                        <a:pt x="7" y="100"/>
                      </a:lnTo>
                      <a:lnTo>
                        <a:pt x="7" y="118"/>
                      </a:lnTo>
                      <a:lnTo>
                        <a:pt x="7" y="128"/>
                      </a:lnTo>
                      <a:lnTo>
                        <a:pt x="7" y="133"/>
                      </a:lnTo>
                      <a:lnTo>
                        <a:pt x="7" y="135"/>
                      </a:lnTo>
                      <a:lnTo>
                        <a:pt x="13" y="138"/>
                      </a:lnTo>
                      <a:lnTo>
                        <a:pt x="18" y="141"/>
                      </a:lnTo>
                      <a:lnTo>
                        <a:pt x="23" y="143"/>
                      </a:lnTo>
                      <a:lnTo>
                        <a:pt x="28" y="146"/>
                      </a:lnTo>
                      <a:lnTo>
                        <a:pt x="33" y="151"/>
                      </a:lnTo>
                      <a:lnTo>
                        <a:pt x="36" y="156"/>
                      </a:lnTo>
                      <a:lnTo>
                        <a:pt x="38" y="158"/>
                      </a:lnTo>
                      <a:lnTo>
                        <a:pt x="41" y="161"/>
                      </a:lnTo>
                      <a:lnTo>
                        <a:pt x="46" y="163"/>
                      </a:lnTo>
                      <a:lnTo>
                        <a:pt x="51" y="163"/>
                      </a:lnTo>
                      <a:lnTo>
                        <a:pt x="61" y="161"/>
                      </a:lnTo>
                      <a:lnTo>
                        <a:pt x="69" y="161"/>
                      </a:lnTo>
                      <a:lnTo>
                        <a:pt x="76" y="163"/>
                      </a:lnTo>
                      <a:lnTo>
                        <a:pt x="84" y="169"/>
                      </a:lnTo>
                      <a:lnTo>
                        <a:pt x="94" y="171"/>
                      </a:lnTo>
                      <a:lnTo>
                        <a:pt x="105" y="171"/>
                      </a:lnTo>
                      <a:lnTo>
                        <a:pt x="122" y="169"/>
                      </a:lnTo>
                      <a:lnTo>
                        <a:pt x="130" y="166"/>
                      </a:lnTo>
                      <a:lnTo>
                        <a:pt x="138" y="169"/>
                      </a:lnTo>
                      <a:lnTo>
                        <a:pt x="153" y="176"/>
                      </a:lnTo>
                      <a:lnTo>
                        <a:pt x="161" y="176"/>
                      </a:lnTo>
                      <a:lnTo>
                        <a:pt x="168" y="176"/>
                      </a:lnTo>
                      <a:lnTo>
                        <a:pt x="194" y="169"/>
                      </a:lnTo>
                      <a:lnTo>
                        <a:pt x="209" y="163"/>
                      </a:lnTo>
                      <a:lnTo>
                        <a:pt x="220" y="161"/>
                      </a:lnTo>
                      <a:lnTo>
                        <a:pt x="227" y="161"/>
                      </a:lnTo>
                      <a:lnTo>
                        <a:pt x="232" y="158"/>
                      </a:lnTo>
                      <a:lnTo>
                        <a:pt x="235" y="153"/>
                      </a:lnTo>
                      <a:lnTo>
                        <a:pt x="240" y="146"/>
                      </a:lnTo>
                      <a:lnTo>
                        <a:pt x="260" y="118"/>
                      </a:lnTo>
                      <a:lnTo>
                        <a:pt x="268" y="107"/>
                      </a:lnTo>
                      <a:lnTo>
                        <a:pt x="268" y="102"/>
                      </a:lnTo>
                      <a:lnTo>
                        <a:pt x="268" y="100"/>
                      </a:lnTo>
                      <a:lnTo>
                        <a:pt x="268" y="97"/>
                      </a:lnTo>
                      <a:lnTo>
                        <a:pt x="268" y="92"/>
                      </a:lnTo>
                      <a:lnTo>
                        <a:pt x="268" y="82"/>
                      </a:lnTo>
                      <a:lnTo>
                        <a:pt x="271" y="74"/>
                      </a:lnTo>
                      <a:lnTo>
                        <a:pt x="271" y="69"/>
                      </a:lnTo>
                      <a:lnTo>
                        <a:pt x="268" y="66"/>
                      </a:lnTo>
                      <a:lnTo>
                        <a:pt x="263" y="59"/>
                      </a:lnTo>
                      <a:lnTo>
                        <a:pt x="255" y="49"/>
                      </a:lnTo>
                      <a:lnTo>
                        <a:pt x="253" y="44"/>
                      </a:lnTo>
                      <a:lnTo>
                        <a:pt x="248" y="38"/>
                      </a:lnTo>
                      <a:lnTo>
                        <a:pt x="243" y="38"/>
                      </a:lnTo>
                      <a:lnTo>
                        <a:pt x="235"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3049" name="Freeform 142"/>
                <p:cNvSpPr>
                  <a:spLocks/>
                </p:cNvSpPr>
                <p:nvPr/>
              </p:nvSpPr>
              <p:spPr bwMode="auto">
                <a:xfrm>
                  <a:off x="1526" y="1370"/>
                  <a:ext cx="242" cy="220"/>
                </a:xfrm>
                <a:custGeom>
                  <a:avLst/>
                  <a:gdLst>
                    <a:gd name="T0" fmla="*/ 135 w 242"/>
                    <a:gd name="T1" fmla="*/ 8 h 220"/>
                    <a:gd name="T2" fmla="*/ 143 w 242"/>
                    <a:gd name="T3" fmla="*/ 0 h 220"/>
                    <a:gd name="T4" fmla="*/ 158 w 242"/>
                    <a:gd name="T5" fmla="*/ 3 h 220"/>
                    <a:gd name="T6" fmla="*/ 176 w 242"/>
                    <a:gd name="T7" fmla="*/ 11 h 220"/>
                    <a:gd name="T8" fmla="*/ 189 w 242"/>
                    <a:gd name="T9" fmla="*/ 13 h 220"/>
                    <a:gd name="T10" fmla="*/ 196 w 242"/>
                    <a:gd name="T11" fmla="*/ 18 h 220"/>
                    <a:gd name="T12" fmla="*/ 207 w 242"/>
                    <a:gd name="T13" fmla="*/ 21 h 220"/>
                    <a:gd name="T14" fmla="*/ 214 w 242"/>
                    <a:gd name="T15" fmla="*/ 23 h 220"/>
                    <a:gd name="T16" fmla="*/ 225 w 242"/>
                    <a:gd name="T17" fmla="*/ 36 h 220"/>
                    <a:gd name="T18" fmla="*/ 230 w 242"/>
                    <a:gd name="T19" fmla="*/ 51 h 220"/>
                    <a:gd name="T20" fmla="*/ 237 w 242"/>
                    <a:gd name="T21" fmla="*/ 62 h 220"/>
                    <a:gd name="T22" fmla="*/ 240 w 242"/>
                    <a:gd name="T23" fmla="*/ 82 h 220"/>
                    <a:gd name="T24" fmla="*/ 240 w 242"/>
                    <a:gd name="T25" fmla="*/ 118 h 220"/>
                    <a:gd name="T26" fmla="*/ 240 w 242"/>
                    <a:gd name="T27" fmla="*/ 128 h 220"/>
                    <a:gd name="T28" fmla="*/ 232 w 242"/>
                    <a:gd name="T29" fmla="*/ 146 h 220"/>
                    <a:gd name="T30" fmla="*/ 230 w 242"/>
                    <a:gd name="T31" fmla="*/ 156 h 220"/>
                    <a:gd name="T32" fmla="*/ 225 w 242"/>
                    <a:gd name="T33" fmla="*/ 169 h 220"/>
                    <a:gd name="T34" fmla="*/ 196 w 242"/>
                    <a:gd name="T35" fmla="*/ 192 h 220"/>
                    <a:gd name="T36" fmla="*/ 186 w 242"/>
                    <a:gd name="T37" fmla="*/ 205 h 220"/>
                    <a:gd name="T38" fmla="*/ 184 w 242"/>
                    <a:gd name="T39" fmla="*/ 207 h 220"/>
                    <a:gd name="T40" fmla="*/ 163 w 242"/>
                    <a:gd name="T41" fmla="*/ 212 h 220"/>
                    <a:gd name="T42" fmla="*/ 145 w 242"/>
                    <a:gd name="T43" fmla="*/ 210 h 220"/>
                    <a:gd name="T44" fmla="*/ 140 w 242"/>
                    <a:gd name="T45" fmla="*/ 215 h 220"/>
                    <a:gd name="T46" fmla="*/ 120 w 242"/>
                    <a:gd name="T47" fmla="*/ 220 h 220"/>
                    <a:gd name="T48" fmla="*/ 92 w 242"/>
                    <a:gd name="T49" fmla="*/ 217 h 220"/>
                    <a:gd name="T50" fmla="*/ 79 w 242"/>
                    <a:gd name="T51" fmla="*/ 212 h 220"/>
                    <a:gd name="T52" fmla="*/ 64 w 242"/>
                    <a:gd name="T53" fmla="*/ 212 h 220"/>
                    <a:gd name="T54" fmla="*/ 46 w 242"/>
                    <a:gd name="T55" fmla="*/ 210 h 220"/>
                    <a:gd name="T56" fmla="*/ 20 w 242"/>
                    <a:gd name="T57" fmla="*/ 189 h 220"/>
                    <a:gd name="T58" fmla="*/ 5 w 242"/>
                    <a:gd name="T59" fmla="*/ 182 h 220"/>
                    <a:gd name="T60" fmla="*/ 5 w 242"/>
                    <a:gd name="T61" fmla="*/ 177 h 220"/>
                    <a:gd name="T62" fmla="*/ 18 w 242"/>
                    <a:gd name="T63" fmla="*/ 171 h 220"/>
                    <a:gd name="T64" fmla="*/ 20 w 242"/>
                    <a:gd name="T65" fmla="*/ 174 h 220"/>
                    <a:gd name="T66" fmla="*/ 43 w 242"/>
                    <a:gd name="T67" fmla="*/ 189 h 220"/>
                    <a:gd name="T68" fmla="*/ 53 w 242"/>
                    <a:gd name="T69" fmla="*/ 192 h 220"/>
                    <a:gd name="T70" fmla="*/ 74 w 242"/>
                    <a:gd name="T71" fmla="*/ 192 h 220"/>
                    <a:gd name="T72" fmla="*/ 84 w 242"/>
                    <a:gd name="T73" fmla="*/ 197 h 220"/>
                    <a:gd name="T74" fmla="*/ 102 w 242"/>
                    <a:gd name="T75" fmla="*/ 205 h 220"/>
                    <a:gd name="T76" fmla="*/ 122 w 242"/>
                    <a:gd name="T77" fmla="*/ 202 h 220"/>
                    <a:gd name="T78" fmla="*/ 156 w 242"/>
                    <a:gd name="T79" fmla="*/ 197 h 220"/>
                    <a:gd name="T80" fmla="*/ 176 w 242"/>
                    <a:gd name="T81" fmla="*/ 194 h 220"/>
                    <a:gd name="T82" fmla="*/ 189 w 242"/>
                    <a:gd name="T83" fmla="*/ 182 h 220"/>
                    <a:gd name="T84" fmla="*/ 209 w 242"/>
                    <a:gd name="T85" fmla="*/ 166 h 220"/>
                    <a:gd name="T86" fmla="*/ 212 w 242"/>
                    <a:gd name="T87" fmla="*/ 156 h 220"/>
                    <a:gd name="T88" fmla="*/ 225 w 242"/>
                    <a:gd name="T89" fmla="*/ 123 h 220"/>
                    <a:gd name="T90" fmla="*/ 230 w 242"/>
                    <a:gd name="T91" fmla="*/ 100 h 220"/>
                    <a:gd name="T92" fmla="*/ 227 w 242"/>
                    <a:gd name="T93" fmla="*/ 77 h 220"/>
                    <a:gd name="T94" fmla="*/ 219 w 242"/>
                    <a:gd name="T95" fmla="*/ 67 h 220"/>
                    <a:gd name="T96" fmla="*/ 214 w 242"/>
                    <a:gd name="T97" fmla="*/ 54 h 220"/>
                    <a:gd name="T98" fmla="*/ 209 w 242"/>
                    <a:gd name="T99" fmla="*/ 44 h 220"/>
                    <a:gd name="T100" fmla="*/ 196 w 242"/>
                    <a:gd name="T101" fmla="*/ 34 h 220"/>
                    <a:gd name="T102" fmla="*/ 189 w 242"/>
                    <a:gd name="T103" fmla="*/ 34 h 220"/>
                    <a:gd name="T104" fmla="*/ 173 w 242"/>
                    <a:gd name="T105" fmla="*/ 21 h 220"/>
                    <a:gd name="T106" fmla="*/ 163 w 242"/>
                    <a:gd name="T107" fmla="*/ 16 h 220"/>
                    <a:gd name="T108" fmla="*/ 153 w 242"/>
                    <a:gd name="T109" fmla="*/ 11 h 220"/>
                    <a:gd name="T110" fmla="*/ 140 w 242"/>
                    <a:gd name="T111" fmla="*/ 11 h 220"/>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242"/>
                    <a:gd name="T169" fmla="*/ 0 h 220"/>
                    <a:gd name="T170" fmla="*/ 242 w 242"/>
                    <a:gd name="T171" fmla="*/ 220 h 220"/>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242" h="220">
                      <a:moveTo>
                        <a:pt x="133" y="13"/>
                      </a:moveTo>
                      <a:lnTo>
                        <a:pt x="135" y="8"/>
                      </a:lnTo>
                      <a:lnTo>
                        <a:pt x="138" y="3"/>
                      </a:lnTo>
                      <a:lnTo>
                        <a:pt x="143" y="0"/>
                      </a:lnTo>
                      <a:lnTo>
                        <a:pt x="148" y="0"/>
                      </a:lnTo>
                      <a:lnTo>
                        <a:pt x="158" y="3"/>
                      </a:lnTo>
                      <a:lnTo>
                        <a:pt x="168" y="8"/>
                      </a:lnTo>
                      <a:lnTo>
                        <a:pt x="176" y="11"/>
                      </a:lnTo>
                      <a:lnTo>
                        <a:pt x="184" y="11"/>
                      </a:lnTo>
                      <a:lnTo>
                        <a:pt x="189" y="13"/>
                      </a:lnTo>
                      <a:lnTo>
                        <a:pt x="191" y="18"/>
                      </a:lnTo>
                      <a:lnTo>
                        <a:pt x="196" y="18"/>
                      </a:lnTo>
                      <a:lnTo>
                        <a:pt x="199" y="21"/>
                      </a:lnTo>
                      <a:lnTo>
                        <a:pt x="207" y="21"/>
                      </a:lnTo>
                      <a:lnTo>
                        <a:pt x="212" y="21"/>
                      </a:lnTo>
                      <a:lnTo>
                        <a:pt x="214" y="23"/>
                      </a:lnTo>
                      <a:lnTo>
                        <a:pt x="217" y="26"/>
                      </a:lnTo>
                      <a:lnTo>
                        <a:pt x="225" y="36"/>
                      </a:lnTo>
                      <a:lnTo>
                        <a:pt x="227" y="44"/>
                      </a:lnTo>
                      <a:lnTo>
                        <a:pt x="230" y="51"/>
                      </a:lnTo>
                      <a:lnTo>
                        <a:pt x="232" y="57"/>
                      </a:lnTo>
                      <a:lnTo>
                        <a:pt x="237" y="62"/>
                      </a:lnTo>
                      <a:lnTo>
                        <a:pt x="240" y="69"/>
                      </a:lnTo>
                      <a:lnTo>
                        <a:pt x="240" y="82"/>
                      </a:lnTo>
                      <a:lnTo>
                        <a:pt x="240" y="105"/>
                      </a:lnTo>
                      <a:lnTo>
                        <a:pt x="240" y="118"/>
                      </a:lnTo>
                      <a:lnTo>
                        <a:pt x="242" y="123"/>
                      </a:lnTo>
                      <a:lnTo>
                        <a:pt x="240" y="128"/>
                      </a:lnTo>
                      <a:lnTo>
                        <a:pt x="237" y="136"/>
                      </a:lnTo>
                      <a:lnTo>
                        <a:pt x="232" y="146"/>
                      </a:lnTo>
                      <a:lnTo>
                        <a:pt x="230" y="151"/>
                      </a:lnTo>
                      <a:lnTo>
                        <a:pt x="230" y="156"/>
                      </a:lnTo>
                      <a:lnTo>
                        <a:pt x="230" y="164"/>
                      </a:lnTo>
                      <a:lnTo>
                        <a:pt x="225" y="169"/>
                      </a:lnTo>
                      <a:lnTo>
                        <a:pt x="209" y="182"/>
                      </a:lnTo>
                      <a:lnTo>
                        <a:pt x="196" y="192"/>
                      </a:lnTo>
                      <a:lnTo>
                        <a:pt x="189" y="199"/>
                      </a:lnTo>
                      <a:lnTo>
                        <a:pt x="186" y="205"/>
                      </a:lnTo>
                      <a:lnTo>
                        <a:pt x="186" y="207"/>
                      </a:lnTo>
                      <a:lnTo>
                        <a:pt x="184" y="207"/>
                      </a:lnTo>
                      <a:lnTo>
                        <a:pt x="179" y="210"/>
                      </a:lnTo>
                      <a:lnTo>
                        <a:pt x="163" y="212"/>
                      </a:lnTo>
                      <a:lnTo>
                        <a:pt x="150" y="210"/>
                      </a:lnTo>
                      <a:lnTo>
                        <a:pt x="145" y="210"/>
                      </a:lnTo>
                      <a:lnTo>
                        <a:pt x="143" y="212"/>
                      </a:lnTo>
                      <a:lnTo>
                        <a:pt x="140" y="215"/>
                      </a:lnTo>
                      <a:lnTo>
                        <a:pt x="135" y="215"/>
                      </a:lnTo>
                      <a:lnTo>
                        <a:pt x="120" y="220"/>
                      </a:lnTo>
                      <a:lnTo>
                        <a:pt x="99" y="220"/>
                      </a:lnTo>
                      <a:lnTo>
                        <a:pt x="92" y="217"/>
                      </a:lnTo>
                      <a:lnTo>
                        <a:pt x="84" y="215"/>
                      </a:lnTo>
                      <a:lnTo>
                        <a:pt x="79" y="212"/>
                      </a:lnTo>
                      <a:lnTo>
                        <a:pt x="74" y="210"/>
                      </a:lnTo>
                      <a:lnTo>
                        <a:pt x="64" y="212"/>
                      </a:lnTo>
                      <a:lnTo>
                        <a:pt x="53" y="210"/>
                      </a:lnTo>
                      <a:lnTo>
                        <a:pt x="46" y="210"/>
                      </a:lnTo>
                      <a:lnTo>
                        <a:pt x="41" y="207"/>
                      </a:lnTo>
                      <a:lnTo>
                        <a:pt x="20" y="189"/>
                      </a:lnTo>
                      <a:lnTo>
                        <a:pt x="10" y="184"/>
                      </a:lnTo>
                      <a:lnTo>
                        <a:pt x="5" y="182"/>
                      </a:lnTo>
                      <a:lnTo>
                        <a:pt x="0" y="182"/>
                      </a:lnTo>
                      <a:lnTo>
                        <a:pt x="5" y="177"/>
                      </a:lnTo>
                      <a:lnTo>
                        <a:pt x="7" y="174"/>
                      </a:lnTo>
                      <a:lnTo>
                        <a:pt x="18" y="171"/>
                      </a:lnTo>
                      <a:lnTo>
                        <a:pt x="20" y="171"/>
                      </a:lnTo>
                      <a:lnTo>
                        <a:pt x="20" y="174"/>
                      </a:lnTo>
                      <a:lnTo>
                        <a:pt x="28" y="179"/>
                      </a:lnTo>
                      <a:lnTo>
                        <a:pt x="43" y="189"/>
                      </a:lnTo>
                      <a:lnTo>
                        <a:pt x="48" y="192"/>
                      </a:lnTo>
                      <a:lnTo>
                        <a:pt x="53" y="192"/>
                      </a:lnTo>
                      <a:lnTo>
                        <a:pt x="64" y="192"/>
                      </a:lnTo>
                      <a:lnTo>
                        <a:pt x="74" y="192"/>
                      </a:lnTo>
                      <a:lnTo>
                        <a:pt x="79" y="194"/>
                      </a:lnTo>
                      <a:lnTo>
                        <a:pt x="84" y="197"/>
                      </a:lnTo>
                      <a:lnTo>
                        <a:pt x="94" y="202"/>
                      </a:lnTo>
                      <a:lnTo>
                        <a:pt x="102" y="205"/>
                      </a:lnTo>
                      <a:lnTo>
                        <a:pt x="112" y="205"/>
                      </a:lnTo>
                      <a:lnTo>
                        <a:pt x="122" y="202"/>
                      </a:lnTo>
                      <a:lnTo>
                        <a:pt x="138" y="199"/>
                      </a:lnTo>
                      <a:lnTo>
                        <a:pt x="156" y="197"/>
                      </a:lnTo>
                      <a:lnTo>
                        <a:pt x="171" y="194"/>
                      </a:lnTo>
                      <a:lnTo>
                        <a:pt x="176" y="194"/>
                      </a:lnTo>
                      <a:lnTo>
                        <a:pt x="179" y="192"/>
                      </a:lnTo>
                      <a:lnTo>
                        <a:pt x="189" y="182"/>
                      </a:lnTo>
                      <a:lnTo>
                        <a:pt x="199" y="174"/>
                      </a:lnTo>
                      <a:lnTo>
                        <a:pt x="209" y="166"/>
                      </a:lnTo>
                      <a:lnTo>
                        <a:pt x="212" y="161"/>
                      </a:lnTo>
                      <a:lnTo>
                        <a:pt x="212" y="156"/>
                      </a:lnTo>
                      <a:lnTo>
                        <a:pt x="217" y="138"/>
                      </a:lnTo>
                      <a:lnTo>
                        <a:pt x="225" y="123"/>
                      </a:lnTo>
                      <a:lnTo>
                        <a:pt x="230" y="108"/>
                      </a:lnTo>
                      <a:lnTo>
                        <a:pt x="230" y="100"/>
                      </a:lnTo>
                      <a:lnTo>
                        <a:pt x="230" y="92"/>
                      </a:lnTo>
                      <a:lnTo>
                        <a:pt x="227" y="77"/>
                      </a:lnTo>
                      <a:lnTo>
                        <a:pt x="225" y="72"/>
                      </a:lnTo>
                      <a:lnTo>
                        <a:pt x="219" y="67"/>
                      </a:lnTo>
                      <a:lnTo>
                        <a:pt x="214" y="62"/>
                      </a:lnTo>
                      <a:lnTo>
                        <a:pt x="214" y="54"/>
                      </a:lnTo>
                      <a:lnTo>
                        <a:pt x="212" y="49"/>
                      </a:lnTo>
                      <a:lnTo>
                        <a:pt x="209" y="44"/>
                      </a:lnTo>
                      <a:lnTo>
                        <a:pt x="204" y="39"/>
                      </a:lnTo>
                      <a:lnTo>
                        <a:pt x="196" y="34"/>
                      </a:lnTo>
                      <a:lnTo>
                        <a:pt x="191" y="34"/>
                      </a:lnTo>
                      <a:lnTo>
                        <a:pt x="189" y="34"/>
                      </a:lnTo>
                      <a:lnTo>
                        <a:pt x="184" y="31"/>
                      </a:lnTo>
                      <a:lnTo>
                        <a:pt x="173" y="21"/>
                      </a:lnTo>
                      <a:lnTo>
                        <a:pt x="168" y="18"/>
                      </a:lnTo>
                      <a:lnTo>
                        <a:pt x="163" y="16"/>
                      </a:lnTo>
                      <a:lnTo>
                        <a:pt x="156" y="13"/>
                      </a:lnTo>
                      <a:lnTo>
                        <a:pt x="153" y="11"/>
                      </a:lnTo>
                      <a:lnTo>
                        <a:pt x="148" y="8"/>
                      </a:lnTo>
                      <a:lnTo>
                        <a:pt x="140" y="11"/>
                      </a:lnTo>
                      <a:lnTo>
                        <a:pt x="133" y="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3050" name="Freeform 143"/>
                <p:cNvSpPr>
                  <a:spLocks/>
                </p:cNvSpPr>
                <p:nvPr/>
              </p:nvSpPr>
              <p:spPr bwMode="auto">
                <a:xfrm>
                  <a:off x="867" y="1347"/>
                  <a:ext cx="406" cy="238"/>
                </a:xfrm>
                <a:custGeom>
                  <a:avLst/>
                  <a:gdLst>
                    <a:gd name="T0" fmla="*/ 189 w 406"/>
                    <a:gd name="T1" fmla="*/ 23 h 238"/>
                    <a:gd name="T2" fmla="*/ 196 w 406"/>
                    <a:gd name="T3" fmla="*/ 29 h 238"/>
                    <a:gd name="T4" fmla="*/ 171 w 406"/>
                    <a:gd name="T5" fmla="*/ 31 h 238"/>
                    <a:gd name="T6" fmla="*/ 143 w 406"/>
                    <a:gd name="T7" fmla="*/ 16 h 238"/>
                    <a:gd name="T8" fmla="*/ 109 w 406"/>
                    <a:gd name="T9" fmla="*/ 26 h 238"/>
                    <a:gd name="T10" fmla="*/ 81 w 406"/>
                    <a:gd name="T11" fmla="*/ 34 h 238"/>
                    <a:gd name="T12" fmla="*/ 66 w 406"/>
                    <a:gd name="T13" fmla="*/ 41 h 238"/>
                    <a:gd name="T14" fmla="*/ 43 w 406"/>
                    <a:gd name="T15" fmla="*/ 54 h 238"/>
                    <a:gd name="T16" fmla="*/ 23 w 406"/>
                    <a:gd name="T17" fmla="*/ 72 h 238"/>
                    <a:gd name="T18" fmla="*/ 20 w 406"/>
                    <a:gd name="T19" fmla="*/ 105 h 238"/>
                    <a:gd name="T20" fmla="*/ 25 w 406"/>
                    <a:gd name="T21" fmla="*/ 138 h 238"/>
                    <a:gd name="T22" fmla="*/ 38 w 406"/>
                    <a:gd name="T23" fmla="*/ 161 h 238"/>
                    <a:gd name="T24" fmla="*/ 58 w 406"/>
                    <a:gd name="T25" fmla="*/ 182 h 238"/>
                    <a:gd name="T26" fmla="*/ 69 w 406"/>
                    <a:gd name="T27" fmla="*/ 194 h 238"/>
                    <a:gd name="T28" fmla="*/ 97 w 406"/>
                    <a:gd name="T29" fmla="*/ 202 h 238"/>
                    <a:gd name="T30" fmla="*/ 127 w 406"/>
                    <a:gd name="T31" fmla="*/ 210 h 238"/>
                    <a:gd name="T32" fmla="*/ 148 w 406"/>
                    <a:gd name="T33" fmla="*/ 200 h 238"/>
                    <a:gd name="T34" fmla="*/ 181 w 406"/>
                    <a:gd name="T35" fmla="*/ 200 h 238"/>
                    <a:gd name="T36" fmla="*/ 196 w 406"/>
                    <a:gd name="T37" fmla="*/ 177 h 238"/>
                    <a:gd name="T38" fmla="*/ 235 w 406"/>
                    <a:gd name="T39" fmla="*/ 164 h 238"/>
                    <a:gd name="T40" fmla="*/ 237 w 406"/>
                    <a:gd name="T41" fmla="*/ 189 h 238"/>
                    <a:gd name="T42" fmla="*/ 258 w 406"/>
                    <a:gd name="T43" fmla="*/ 207 h 238"/>
                    <a:gd name="T44" fmla="*/ 288 w 406"/>
                    <a:gd name="T45" fmla="*/ 212 h 238"/>
                    <a:gd name="T46" fmla="*/ 311 w 406"/>
                    <a:gd name="T47" fmla="*/ 220 h 238"/>
                    <a:gd name="T48" fmla="*/ 362 w 406"/>
                    <a:gd name="T49" fmla="*/ 210 h 238"/>
                    <a:gd name="T50" fmla="*/ 373 w 406"/>
                    <a:gd name="T51" fmla="*/ 212 h 238"/>
                    <a:gd name="T52" fmla="*/ 401 w 406"/>
                    <a:gd name="T53" fmla="*/ 202 h 238"/>
                    <a:gd name="T54" fmla="*/ 373 w 406"/>
                    <a:gd name="T55" fmla="*/ 230 h 238"/>
                    <a:gd name="T56" fmla="*/ 362 w 406"/>
                    <a:gd name="T57" fmla="*/ 228 h 238"/>
                    <a:gd name="T58" fmla="*/ 319 w 406"/>
                    <a:gd name="T59" fmla="*/ 238 h 238"/>
                    <a:gd name="T60" fmla="*/ 286 w 406"/>
                    <a:gd name="T61" fmla="*/ 230 h 238"/>
                    <a:gd name="T62" fmla="*/ 263 w 406"/>
                    <a:gd name="T63" fmla="*/ 230 h 238"/>
                    <a:gd name="T64" fmla="*/ 232 w 406"/>
                    <a:gd name="T65" fmla="*/ 202 h 238"/>
                    <a:gd name="T66" fmla="*/ 222 w 406"/>
                    <a:gd name="T67" fmla="*/ 182 h 238"/>
                    <a:gd name="T68" fmla="*/ 201 w 406"/>
                    <a:gd name="T69" fmla="*/ 194 h 238"/>
                    <a:gd name="T70" fmla="*/ 178 w 406"/>
                    <a:gd name="T71" fmla="*/ 215 h 238"/>
                    <a:gd name="T72" fmla="*/ 148 w 406"/>
                    <a:gd name="T73" fmla="*/ 215 h 238"/>
                    <a:gd name="T74" fmla="*/ 115 w 406"/>
                    <a:gd name="T75" fmla="*/ 225 h 238"/>
                    <a:gd name="T76" fmla="*/ 86 w 406"/>
                    <a:gd name="T77" fmla="*/ 212 h 238"/>
                    <a:gd name="T78" fmla="*/ 53 w 406"/>
                    <a:gd name="T79" fmla="*/ 202 h 238"/>
                    <a:gd name="T80" fmla="*/ 38 w 406"/>
                    <a:gd name="T81" fmla="*/ 184 h 238"/>
                    <a:gd name="T82" fmla="*/ 17 w 406"/>
                    <a:gd name="T83" fmla="*/ 164 h 238"/>
                    <a:gd name="T84" fmla="*/ 10 w 406"/>
                    <a:gd name="T85" fmla="*/ 146 h 238"/>
                    <a:gd name="T86" fmla="*/ 0 w 406"/>
                    <a:gd name="T87" fmla="*/ 118 h 238"/>
                    <a:gd name="T88" fmla="*/ 5 w 406"/>
                    <a:gd name="T89" fmla="*/ 103 h 238"/>
                    <a:gd name="T90" fmla="*/ 5 w 406"/>
                    <a:gd name="T91" fmla="*/ 74 h 238"/>
                    <a:gd name="T92" fmla="*/ 23 w 406"/>
                    <a:gd name="T93" fmla="*/ 54 h 238"/>
                    <a:gd name="T94" fmla="*/ 48 w 406"/>
                    <a:gd name="T95" fmla="*/ 29 h 238"/>
                    <a:gd name="T96" fmla="*/ 71 w 406"/>
                    <a:gd name="T97" fmla="*/ 21 h 238"/>
                    <a:gd name="T98" fmla="*/ 89 w 406"/>
                    <a:gd name="T99" fmla="*/ 16 h 238"/>
                    <a:gd name="T100" fmla="*/ 115 w 406"/>
                    <a:gd name="T101" fmla="*/ 6 h 238"/>
                    <a:gd name="T102" fmla="*/ 130 w 406"/>
                    <a:gd name="T103" fmla="*/ 6 h 238"/>
                    <a:gd name="T104" fmla="*/ 153 w 406"/>
                    <a:gd name="T105" fmla="*/ 6 h 238"/>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406"/>
                    <a:gd name="T160" fmla="*/ 0 h 238"/>
                    <a:gd name="T161" fmla="*/ 406 w 406"/>
                    <a:gd name="T162" fmla="*/ 238 h 238"/>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406" h="238">
                      <a:moveTo>
                        <a:pt x="161" y="11"/>
                      </a:moveTo>
                      <a:lnTo>
                        <a:pt x="171" y="13"/>
                      </a:lnTo>
                      <a:lnTo>
                        <a:pt x="178" y="18"/>
                      </a:lnTo>
                      <a:lnTo>
                        <a:pt x="189" y="23"/>
                      </a:lnTo>
                      <a:lnTo>
                        <a:pt x="191" y="26"/>
                      </a:lnTo>
                      <a:lnTo>
                        <a:pt x="194" y="26"/>
                      </a:lnTo>
                      <a:lnTo>
                        <a:pt x="196" y="26"/>
                      </a:lnTo>
                      <a:lnTo>
                        <a:pt x="196" y="29"/>
                      </a:lnTo>
                      <a:lnTo>
                        <a:pt x="194" y="29"/>
                      </a:lnTo>
                      <a:lnTo>
                        <a:pt x="189" y="31"/>
                      </a:lnTo>
                      <a:lnTo>
                        <a:pt x="178" y="34"/>
                      </a:lnTo>
                      <a:lnTo>
                        <a:pt x="171" y="31"/>
                      </a:lnTo>
                      <a:lnTo>
                        <a:pt x="163" y="26"/>
                      </a:lnTo>
                      <a:lnTo>
                        <a:pt x="150" y="18"/>
                      </a:lnTo>
                      <a:lnTo>
                        <a:pt x="148" y="16"/>
                      </a:lnTo>
                      <a:lnTo>
                        <a:pt x="143" y="16"/>
                      </a:lnTo>
                      <a:lnTo>
                        <a:pt x="132" y="18"/>
                      </a:lnTo>
                      <a:lnTo>
                        <a:pt x="125" y="23"/>
                      </a:lnTo>
                      <a:lnTo>
                        <a:pt x="117" y="26"/>
                      </a:lnTo>
                      <a:lnTo>
                        <a:pt x="109" y="26"/>
                      </a:lnTo>
                      <a:lnTo>
                        <a:pt x="97" y="26"/>
                      </a:lnTo>
                      <a:lnTo>
                        <a:pt x="86" y="31"/>
                      </a:lnTo>
                      <a:lnTo>
                        <a:pt x="84" y="34"/>
                      </a:lnTo>
                      <a:lnTo>
                        <a:pt x="81" y="34"/>
                      </a:lnTo>
                      <a:lnTo>
                        <a:pt x="81" y="36"/>
                      </a:lnTo>
                      <a:lnTo>
                        <a:pt x="81" y="39"/>
                      </a:lnTo>
                      <a:lnTo>
                        <a:pt x="76" y="39"/>
                      </a:lnTo>
                      <a:lnTo>
                        <a:pt x="66" y="41"/>
                      </a:lnTo>
                      <a:lnTo>
                        <a:pt x="51" y="46"/>
                      </a:lnTo>
                      <a:lnTo>
                        <a:pt x="46" y="49"/>
                      </a:lnTo>
                      <a:lnTo>
                        <a:pt x="43" y="51"/>
                      </a:lnTo>
                      <a:lnTo>
                        <a:pt x="43" y="54"/>
                      </a:lnTo>
                      <a:lnTo>
                        <a:pt x="38" y="57"/>
                      </a:lnTo>
                      <a:lnTo>
                        <a:pt x="33" y="62"/>
                      </a:lnTo>
                      <a:lnTo>
                        <a:pt x="25" y="69"/>
                      </a:lnTo>
                      <a:lnTo>
                        <a:pt x="23" y="72"/>
                      </a:lnTo>
                      <a:lnTo>
                        <a:pt x="23" y="77"/>
                      </a:lnTo>
                      <a:lnTo>
                        <a:pt x="23" y="82"/>
                      </a:lnTo>
                      <a:lnTo>
                        <a:pt x="23" y="90"/>
                      </a:lnTo>
                      <a:lnTo>
                        <a:pt x="20" y="105"/>
                      </a:lnTo>
                      <a:lnTo>
                        <a:pt x="15" y="118"/>
                      </a:lnTo>
                      <a:lnTo>
                        <a:pt x="17" y="125"/>
                      </a:lnTo>
                      <a:lnTo>
                        <a:pt x="17" y="131"/>
                      </a:lnTo>
                      <a:lnTo>
                        <a:pt x="25" y="138"/>
                      </a:lnTo>
                      <a:lnTo>
                        <a:pt x="30" y="146"/>
                      </a:lnTo>
                      <a:lnTo>
                        <a:pt x="38" y="154"/>
                      </a:lnTo>
                      <a:lnTo>
                        <a:pt x="38" y="156"/>
                      </a:lnTo>
                      <a:lnTo>
                        <a:pt x="38" y="161"/>
                      </a:lnTo>
                      <a:lnTo>
                        <a:pt x="40" y="164"/>
                      </a:lnTo>
                      <a:lnTo>
                        <a:pt x="43" y="166"/>
                      </a:lnTo>
                      <a:lnTo>
                        <a:pt x="51" y="174"/>
                      </a:lnTo>
                      <a:lnTo>
                        <a:pt x="58" y="182"/>
                      </a:lnTo>
                      <a:lnTo>
                        <a:pt x="61" y="184"/>
                      </a:lnTo>
                      <a:lnTo>
                        <a:pt x="63" y="189"/>
                      </a:lnTo>
                      <a:lnTo>
                        <a:pt x="66" y="192"/>
                      </a:lnTo>
                      <a:lnTo>
                        <a:pt x="69" y="194"/>
                      </a:lnTo>
                      <a:lnTo>
                        <a:pt x="79" y="197"/>
                      </a:lnTo>
                      <a:lnTo>
                        <a:pt x="89" y="197"/>
                      </a:lnTo>
                      <a:lnTo>
                        <a:pt x="94" y="200"/>
                      </a:lnTo>
                      <a:lnTo>
                        <a:pt x="97" y="202"/>
                      </a:lnTo>
                      <a:lnTo>
                        <a:pt x="99" y="205"/>
                      </a:lnTo>
                      <a:lnTo>
                        <a:pt x="104" y="205"/>
                      </a:lnTo>
                      <a:lnTo>
                        <a:pt x="115" y="210"/>
                      </a:lnTo>
                      <a:lnTo>
                        <a:pt x="127" y="210"/>
                      </a:lnTo>
                      <a:lnTo>
                        <a:pt x="132" y="207"/>
                      </a:lnTo>
                      <a:lnTo>
                        <a:pt x="138" y="205"/>
                      </a:lnTo>
                      <a:lnTo>
                        <a:pt x="143" y="202"/>
                      </a:lnTo>
                      <a:lnTo>
                        <a:pt x="148" y="200"/>
                      </a:lnTo>
                      <a:lnTo>
                        <a:pt x="161" y="200"/>
                      </a:lnTo>
                      <a:lnTo>
                        <a:pt x="173" y="202"/>
                      </a:lnTo>
                      <a:lnTo>
                        <a:pt x="178" y="202"/>
                      </a:lnTo>
                      <a:lnTo>
                        <a:pt x="181" y="200"/>
                      </a:lnTo>
                      <a:lnTo>
                        <a:pt x="186" y="192"/>
                      </a:lnTo>
                      <a:lnTo>
                        <a:pt x="189" y="187"/>
                      </a:lnTo>
                      <a:lnTo>
                        <a:pt x="191" y="182"/>
                      </a:lnTo>
                      <a:lnTo>
                        <a:pt x="196" y="177"/>
                      </a:lnTo>
                      <a:lnTo>
                        <a:pt x="227" y="154"/>
                      </a:lnTo>
                      <a:lnTo>
                        <a:pt x="232" y="156"/>
                      </a:lnTo>
                      <a:lnTo>
                        <a:pt x="235" y="159"/>
                      </a:lnTo>
                      <a:lnTo>
                        <a:pt x="235" y="164"/>
                      </a:lnTo>
                      <a:lnTo>
                        <a:pt x="235" y="169"/>
                      </a:lnTo>
                      <a:lnTo>
                        <a:pt x="235" y="179"/>
                      </a:lnTo>
                      <a:lnTo>
                        <a:pt x="235" y="184"/>
                      </a:lnTo>
                      <a:lnTo>
                        <a:pt x="237" y="189"/>
                      </a:lnTo>
                      <a:lnTo>
                        <a:pt x="242" y="194"/>
                      </a:lnTo>
                      <a:lnTo>
                        <a:pt x="247" y="197"/>
                      </a:lnTo>
                      <a:lnTo>
                        <a:pt x="252" y="200"/>
                      </a:lnTo>
                      <a:lnTo>
                        <a:pt x="258" y="207"/>
                      </a:lnTo>
                      <a:lnTo>
                        <a:pt x="263" y="210"/>
                      </a:lnTo>
                      <a:lnTo>
                        <a:pt x="268" y="212"/>
                      </a:lnTo>
                      <a:lnTo>
                        <a:pt x="278" y="215"/>
                      </a:lnTo>
                      <a:lnTo>
                        <a:pt x="288" y="212"/>
                      </a:lnTo>
                      <a:lnTo>
                        <a:pt x="293" y="212"/>
                      </a:lnTo>
                      <a:lnTo>
                        <a:pt x="296" y="215"/>
                      </a:lnTo>
                      <a:lnTo>
                        <a:pt x="304" y="217"/>
                      </a:lnTo>
                      <a:lnTo>
                        <a:pt x="311" y="220"/>
                      </a:lnTo>
                      <a:lnTo>
                        <a:pt x="332" y="220"/>
                      </a:lnTo>
                      <a:lnTo>
                        <a:pt x="344" y="217"/>
                      </a:lnTo>
                      <a:lnTo>
                        <a:pt x="355" y="215"/>
                      </a:lnTo>
                      <a:lnTo>
                        <a:pt x="362" y="210"/>
                      </a:lnTo>
                      <a:lnTo>
                        <a:pt x="365" y="210"/>
                      </a:lnTo>
                      <a:lnTo>
                        <a:pt x="367" y="212"/>
                      </a:lnTo>
                      <a:lnTo>
                        <a:pt x="370" y="212"/>
                      </a:lnTo>
                      <a:lnTo>
                        <a:pt x="373" y="212"/>
                      </a:lnTo>
                      <a:lnTo>
                        <a:pt x="383" y="205"/>
                      </a:lnTo>
                      <a:lnTo>
                        <a:pt x="393" y="197"/>
                      </a:lnTo>
                      <a:lnTo>
                        <a:pt x="406" y="192"/>
                      </a:lnTo>
                      <a:lnTo>
                        <a:pt x="401" y="202"/>
                      </a:lnTo>
                      <a:lnTo>
                        <a:pt x="396" y="212"/>
                      </a:lnTo>
                      <a:lnTo>
                        <a:pt x="390" y="217"/>
                      </a:lnTo>
                      <a:lnTo>
                        <a:pt x="383" y="222"/>
                      </a:lnTo>
                      <a:lnTo>
                        <a:pt x="373" y="230"/>
                      </a:lnTo>
                      <a:lnTo>
                        <a:pt x="367" y="230"/>
                      </a:lnTo>
                      <a:lnTo>
                        <a:pt x="365" y="230"/>
                      </a:lnTo>
                      <a:lnTo>
                        <a:pt x="365" y="228"/>
                      </a:lnTo>
                      <a:lnTo>
                        <a:pt x="362" y="228"/>
                      </a:lnTo>
                      <a:lnTo>
                        <a:pt x="355" y="228"/>
                      </a:lnTo>
                      <a:lnTo>
                        <a:pt x="339" y="230"/>
                      </a:lnTo>
                      <a:lnTo>
                        <a:pt x="324" y="235"/>
                      </a:lnTo>
                      <a:lnTo>
                        <a:pt x="319" y="238"/>
                      </a:lnTo>
                      <a:lnTo>
                        <a:pt x="314" y="238"/>
                      </a:lnTo>
                      <a:lnTo>
                        <a:pt x="298" y="230"/>
                      </a:lnTo>
                      <a:lnTo>
                        <a:pt x="291" y="230"/>
                      </a:lnTo>
                      <a:lnTo>
                        <a:pt x="286" y="230"/>
                      </a:lnTo>
                      <a:lnTo>
                        <a:pt x="281" y="233"/>
                      </a:lnTo>
                      <a:lnTo>
                        <a:pt x="275" y="233"/>
                      </a:lnTo>
                      <a:lnTo>
                        <a:pt x="268" y="233"/>
                      </a:lnTo>
                      <a:lnTo>
                        <a:pt x="263" y="230"/>
                      </a:lnTo>
                      <a:lnTo>
                        <a:pt x="255" y="228"/>
                      </a:lnTo>
                      <a:lnTo>
                        <a:pt x="245" y="217"/>
                      </a:lnTo>
                      <a:lnTo>
                        <a:pt x="237" y="210"/>
                      </a:lnTo>
                      <a:lnTo>
                        <a:pt x="232" y="202"/>
                      </a:lnTo>
                      <a:lnTo>
                        <a:pt x="227" y="197"/>
                      </a:lnTo>
                      <a:lnTo>
                        <a:pt x="224" y="194"/>
                      </a:lnTo>
                      <a:lnTo>
                        <a:pt x="224" y="189"/>
                      </a:lnTo>
                      <a:lnTo>
                        <a:pt x="222" y="182"/>
                      </a:lnTo>
                      <a:lnTo>
                        <a:pt x="222" y="174"/>
                      </a:lnTo>
                      <a:lnTo>
                        <a:pt x="212" y="179"/>
                      </a:lnTo>
                      <a:lnTo>
                        <a:pt x="207" y="187"/>
                      </a:lnTo>
                      <a:lnTo>
                        <a:pt x="201" y="194"/>
                      </a:lnTo>
                      <a:lnTo>
                        <a:pt x="196" y="207"/>
                      </a:lnTo>
                      <a:lnTo>
                        <a:pt x="191" y="210"/>
                      </a:lnTo>
                      <a:lnTo>
                        <a:pt x="189" y="212"/>
                      </a:lnTo>
                      <a:lnTo>
                        <a:pt x="178" y="215"/>
                      </a:lnTo>
                      <a:lnTo>
                        <a:pt x="171" y="217"/>
                      </a:lnTo>
                      <a:lnTo>
                        <a:pt x="163" y="217"/>
                      </a:lnTo>
                      <a:lnTo>
                        <a:pt x="155" y="215"/>
                      </a:lnTo>
                      <a:lnTo>
                        <a:pt x="148" y="215"/>
                      </a:lnTo>
                      <a:lnTo>
                        <a:pt x="143" y="217"/>
                      </a:lnTo>
                      <a:lnTo>
                        <a:pt x="138" y="220"/>
                      </a:lnTo>
                      <a:lnTo>
                        <a:pt x="127" y="225"/>
                      </a:lnTo>
                      <a:lnTo>
                        <a:pt x="115" y="225"/>
                      </a:lnTo>
                      <a:lnTo>
                        <a:pt x="102" y="222"/>
                      </a:lnTo>
                      <a:lnTo>
                        <a:pt x="97" y="220"/>
                      </a:lnTo>
                      <a:lnTo>
                        <a:pt x="92" y="217"/>
                      </a:lnTo>
                      <a:lnTo>
                        <a:pt x="86" y="212"/>
                      </a:lnTo>
                      <a:lnTo>
                        <a:pt x="79" y="207"/>
                      </a:lnTo>
                      <a:lnTo>
                        <a:pt x="69" y="205"/>
                      </a:lnTo>
                      <a:lnTo>
                        <a:pt x="58" y="205"/>
                      </a:lnTo>
                      <a:lnTo>
                        <a:pt x="53" y="202"/>
                      </a:lnTo>
                      <a:lnTo>
                        <a:pt x="51" y="202"/>
                      </a:lnTo>
                      <a:lnTo>
                        <a:pt x="48" y="200"/>
                      </a:lnTo>
                      <a:lnTo>
                        <a:pt x="46" y="194"/>
                      </a:lnTo>
                      <a:lnTo>
                        <a:pt x="38" y="184"/>
                      </a:lnTo>
                      <a:lnTo>
                        <a:pt x="35" y="179"/>
                      </a:lnTo>
                      <a:lnTo>
                        <a:pt x="33" y="177"/>
                      </a:lnTo>
                      <a:lnTo>
                        <a:pt x="25" y="169"/>
                      </a:lnTo>
                      <a:lnTo>
                        <a:pt x="17" y="164"/>
                      </a:lnTo>
                      <a:lnTo>
                        <a:pt x="15" y="161"/>
                      </a:lnTo>
                      <a:lnTo>
                        <a:pt x="12" y="159"/>
                      </a:lnTo>
                      <a:lnTo>
                        <a:pt x="10" y="154"/>
                      </a:lnTo>
                      <a:lnTo>
                        <a:pt x="10" y="146"/>
                      </a:lnTo>
                      <a:lnTo>
                        <a:pt x="10" y="141"/>
                      </a:lnTo>
                      <a:lnTo>
                        <a:pt x="5" y="131"/>
                      </a:lnTo>
                      <a:lnTo>
                        <a:pt x="2" y="123"/>
                      </a:lnTo>
                      <a:lnTo>
                        <a:pt x="0" y="118"/>
                      </a:lnTo>
                      <a:lnTo>
                        <a:pt x="2" y="115"/>
                      </a:lnTo>
                      <a:lnTo>
                        <a:pt x="2" y="110"/>
                      </a:lnTo>
                      <a:lnTo>
                        <a:pt x="5" y="105"/>
                      </a:lnTo>
                      <a:lnTo>
                        <a:pt x="5" y="103"/>
                      </a:lnTo>
                      <a:lnTo>
                        <a:pt x="5" y="100"/>
                      </a:lnTo>
                      <a:lnTo>
                        <a:pt x="5" y="95"/>
                      </a:lnTo>
                      <a:lnTo>
                        <a:pt x="5" y="90"/>
                      </a:lnTo>
                      <a:lnTo>
                        <a:pt x="5" y="74"/>
                      </a:lnTo>
                      <a:lnTo>
                        <a:pt x="12" y="62"/>
                      </a:lnTo>
                      <a:lnTo>
                        <a:pt x="15" y="59"/>
                      </a:lnTo>
                      <a:lnTo>
                        <a:pt x="17" y="57"/>
                      </a:lnTo>
                      <a:lnTo>
                        <a:pt x="23" y="54"/>
                      </a:lnTo>
                      <a:lnTo>
                        <a:pt x="28" y="49"/>
                      </a:lnTo>
                      <a:lnTo>
                        <a:pt x="35" y="39"/>
                      </a:lnTo>
                      <a:lnTo>
                        <a:pt x="43" y="31"/>
                      </a:lnTo>
                      <a:lnTo>
                        <a:pt x="48" y="29"/>
                      </a:lnTo>
                      <a:lnTo>
                        <a:pt x="53" y="29"/>
                      </a:lnTo>
                      <a:lnTo>
                        <a:pt x="58" y="29"/>
                      </a:lnTo>
                      <a:lnTo>
                        <a:pt x="63" y="26"/>
                      </a:lnTo>
                      <a:lnTo>
                        <a:pt x="71" y="21"/>
                      </a:lnTo>
                      <a:lnTo>
                        <a:pt x="79" y="16"/>
                      </a:lnTo>
                      <a:lnTo>
                        <a:pt x="81" y="16"/>
                      </a:lnTo>
                      <a:lnTo>
                        <a:pt x="84" y="16"/>
                      </a:lnTo>
                      <a:lnTo>
                        <a:pt x="89" y="16"/>
                      </a:lnTo>
                      <a:lnTo>
                        <a:pt x="92" y="16"/>
                      </a:lnTo>
                      <a:lnTo>
                        <a:pt x="102" y="11"/>
                      </a:lnTo>
                      <a:lnTo>
                        <a:pt x="109" y="6"/>
                      </a:lnTo>
                      <a:lnTo>
                        <a:pt x="115" y="6"/>
                      </a:lnTo>
                      <a:lnTo>
                        <a:pt x="117" y="8"/>
                      </a:lnTo>
                      <a:lnTo>
                        <a:pt x="120" y="8"/>
                      </a:lnTo>
                      <a:lnTo>
                        <a:pt x="125" y="8"/>
                      </a:lnTo>
                      <a:lnTo>
                        <a:pt x="130" y="6"/>
                      </a:lnTo>
                      <a:lnTo>
                        <a:pt x="138" y="0"/>
                      </a:lnTo>
                      <a:lnTo>
                        <a:pt x="140" y="0"/>
                      </a:lnTo>
                      <a:lnTo>
                        <a:pt x="143" y="0"/>
                      </a:lnTo>
                      <a:lnTo>
                        <a:pt x="153" y="6"/>
                      </a:lnTo>
                      <a:lnTo>
                        <a:pt x="158" y="8"/>
                      </a:lnTo>
                      <a:lnTo>
                        <a:pt x="161"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sp>
            <p:nvSpPr>
              <p:cNvPr id="43021" name="Text Box 148"/>
              <p:cNvSpPr txBox="1">
                <a:spLocks noChangeArrowheads="1"/>
              </p:cNvSpPr>
              <p:nvPr/>
            </p:nvSpPr>
            <p:spPr bwMode="auto">
              <a:xfrm>
                <a:off x="6440488" y="1447800"/>
                <a:ext cx="2038350" cy="64135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800" b="1" dirty="0">
                    <a:latin typeface="Gill Sans" charset="0"/>
                  </a:rPr>
                  <a:t>(0) requirement</a:t>
                </a:r>
              </a:p>
              <a:p>
                <a:pPr algn="ctr"/>
                <a:r>
                  <a:rPr lang="en-GB" altLang="x-none" sz="1800" b="1" dirty="0">
                    <a:latin typeface="Gill Sans" charset="0"/>
                  </a:rPr>
                  <a:t>analysis</a:t>
                </a:r>
              </a:p>
            </p:txBody>
          </p:sp>
        </p:grpSp>
        <p:grpSp>
          <p:nvGrpSpPr>
            <p:cNvPr id="43029" name="Group 156"/>
            <p:cNvGrpSpPr>
              <a:grpSpLocks/>
            </p:cNvGrpSpPr>
            <p:nvPr/>
          </p:nvGrpSpPr>
          <p:grpSpPr bwMode="auto">
            <a:xfrm>
              <a:off x="2689225" y="1479550"/>
              <a:ext cx="1281113" cy="863600"/>
              <a:chOff x="1743" y="932"/>
              <a:chExt cx="874" cy="544"/>
            </a:xfrm>
          </p:grpSpPr>
          <p:sp>
            <p:nvSpPr>
              <p:cNvPr id="54429" name="Freeform 157"/>
              <p:cNvSpPr>
                <a:spLocks/>
              </p:cNvSpPr>
              <p:nvPr/>
            </p:nvSpPr>
            <p:spPr bwMode="auto">
              <a:xfrm>
                <a:off x="1743" y="932"/>
                <a:ext cx="769" cy="536"/>
              </a:xfrm>
              <a:custGeom>
                <a:avLst/>
                <a:gdLst/>
                <a:ahLst/>
                <a:cxnLst>
                  <a:cxn ang="0">
                    <a:pos x="746" y="194"/>
                  </a:cxn>
                  <a:cxn ang="0">
                    <a:pos x="769" y="135"/>
                  </a:cxn>
                  <a:cxn ang="0">
                    <a:pos x="759" y="97"/>
                  </a:cxn>
                  <a:cxn ang="0">
                    <a:pos x="741" y="43"/>
                  </a:cxn>
                  <a:cxn ang="0">
                    <a:pos x="713" y="18"/>
                  </a:cxn>
                  <a:cxn ang="0">
                    <a:pos x="690" y="10"/>
                  </a:cxn>
                  <a:cxn ang="0">
                    <a:pos x="662" y="10"/>
                  </a:cxn>
                  <a:cxn ang="0">
                    <a:pos x="593" y="5"/>
                  </a:cxn>
                  <a:cxn ang="0">
                    <a:pos x="567" y="31"/>
                  </a:cxn>
                  <a:cxn ang="0">
                    <a:pos x="524" y="69"/>
                  </a:cxn>
                  <a:cxn ang="0">
                    <a:pos x="508" y="128"/>
                  </a:cxn>
                  <a:cxn ang="0">
                    <a:pos x="534" y="184"/>
                  </a:cxn>
                  <a:cxn ang="0">
                    <a:pos x="496" y="130"/>
                  </a:cxn>
                  <a:cxn ang="0">
                    <a:pos x="475" y="105"/>
                  </a:cxn>
                  <a:cxn ang="0">
                    <a:pos x="444" y="82"/>
                  </a:cxn>
                  <a:cxn ang="0">
                    <a:pos x="401" y="79"/>
                  </a:cxn>
                  <a:cxn ang="0">
                    <a:pos x="347" y="97"/>
                  </a:cxn>
                  <a:cxn ang="0">
                    <a:pos x="317" y="117"/>
                  </a:cxn>
                  <a:cxn ang="0">
                    <a:pos x="304" y="174"/>
                  </a:cxn>
                  <a:cxn ang="0">
                    <a:pos x="337" y="235"/>
                  </a:cxn>
                  <a:cxn ang="0">
                    <a:pos x="312" y="232"/>
                  </a:cxn>
                  <a:cxn ang="0">
                    <a:pos x="294" y="227"/>
                  </a:cxn>
                  <a:cxn ang="0">
                    <a:pos x="273" y="209"/>
                  </a:cxn>
                  <a:cxn ang="0">
                    <a:pos x="232" y="207"/>
                  </a:cxn>
                  <a:cxn ang="0">
                    <a:pos x="207" y="212"/>
                  </a:cxn>
                  <a:cxn ang="0">
                    <a:pos x="181" y="227"/>
                  </a:cxn>
                  <a:cxn ang="0">
                    <a:pos x="158" y="258"/>
                  </a:cxn>
                  <a:cxn ang="0">
                    <a:pos x="151" y="273"/>
                  </a:cxn>
                  <a:cxn ang="0">
                    <a:pos x="158" y="322"/>
                  </a:cxn>
                  <a:cxn ang="0">
                    <a:pos x="143" y="329"/>
                  </a:cxn>
                  <a:cxn ang="0">
                    <a:pos x="110" y="339"/>
                  </a:cxn>
                  <a:cxn ang="0">
                    <a:pos x="66" y="350"/>
                  </a:cxn>
                  <a:cxn ang="0">
                    <a:pos x="31" y="365"/>
                  </a:cxn>
                  <a:cxn ang="0">
                    <a:pos x="8" y="388"/>
                  </a:cxn>
                  <a:cxn ang="0">
                    <a:pos x="2" y="441"/>
                  </a:cxn>
                  <a:cxn ang="0">
                    <a:pos x="23" y="477"/>
                  </a:cxn>
                  <a:cxn ang="0">
                    <a:pos x="48" y="505"/>
                  </a:cxn>
                  <a:cxn ang="0">
                    <a:pos x="82" y="518"/>
                  </a:cxn>
                  <a:cxn ang="0">
                    <a:pos x="123" y="521"/>
                  </a:cxn>
                  <a:cxn ang="0">
                    <a:pos x="166" y="516"/>
                  </a:cxn>
                  <a:cxn ang="0">
                    <a:pos x="217" y="472"/>
                  </a:cxn>
                  <a:cxn ang="0">
                    <a:pos x="222" y="505"/>
                  </a:cxn>
                  <a:cxn ang="0">
                    <a:pos x="253" y="528"/>
                  </a:cxn>
                  <a:cxn ang="0">
                    <a:pos x="296" y="536"/>
                  </a:cxn>
                  <a:cxn ang="0">
                    <a:pos x="352" y="528"/>
                  </a:cxn>
                  <a:cxn ang="0">
                    <a:pos x="398" y="510"/>
                  </a:cxn>
                  <a:cxn ang="0">
                    <a:pos x="396" y="457"/>
                  </a:cxn>
                  <a:cxn ang="0">
                    <a:pos x="409" y="401"/>
                  </a:cxn>
                  <a:cxn ang="0">
                    <a:pos x="416" y="378"/>
                  </a:cxn>
                  <a:cxn ang="0">
                    <a:pos x="432" y="360"/>
                  </a:cxn>
                  <a:cxn ang="0">
                    <a:pos x="485" y="332"/>
                  </a:cxn>
                  <a:cxn ang="0">
                    <a:pos x="542" y="283"/>
                  </a:cxn>
                  <a:cxn ang="0">
                    <a:pos x="580" y="273"/>
                  </a:cxn>
                  <a:cxn ang="0">
                    <a:pos x="616" y="271"/>
                  </a:cxn>
                  <a:cxn ang="0">
                    <a:pos x="639" y="273"/>
                  </a:cxn>
                  <a:cxn ang="0">
                    <a:pos x="679" y="306"/>
                  </a:cxn>
                  <a:cxn ang="0">
                    <a:pos x="674" y="258"/>
                  </a:cxn>
                  <a:cxn ang="0">
                    <a:pos x="697" y="230"/>
                  </a:cxn>
                  <a:cxn ang="0">
                    <a:pos x="725" y="214"/>
                  </a:cxn>
                </a:cxnLst>
                <a:rect l="0" t="0" r="r" b="b"/>
                <a:pathLst>
                  <a:path w="769" h="536">
                    <a:moveTo>
                      <a:pt x="725" y="214"/>
                    </a:moveTo>
                    <a:lnTo>
                      <a:pt x="725" y="209"/>
                    </a:lnTo>
                    <a:lnTo>
                      <a:pt x="728" y="207"/>
                    </a:lnTo>
                    <a:lnTo>
                      <a:pt x="736" y="202"/>
                    </a:lnTo>
                    <a:lnTo>
                      <a:pt x="743" y="196"/>
                    </a:lnTo>
                    <a:lnTo>
                      <a:pt x="746" y="194"/>
                    </a:lnTo>
                    <a:lnTo>
                      <a:pt x="748" y="189"/>
                    </a:lnTo>
                    <a:lnTo>
                      <a:pt x="756" y="176"/>
                    </a:lnTo>
                    <a:lnTo>
                      <a:pt x="764" y="168"/>
                    </a:lnTo>
                    <a:lnTo>
                      <a:pt x="766" y="161"/>
                    </a:lnTo>
                    <a:lnTo>
                      <a:pt x="769" y="156"/>
                    </a:lnTo>
                    <a:lnTo>
                      <a:pt x="769" y="135"/>
                    </a:lnTo>
                    <a:lnTo>
                      <a:pt x="766" y="117"/>
                    </a:lnTo>
                    <a:lnTo>
                      <a:pt x="766" y="112"/>
                    </a:lnTo>
                    <a:lnTo>
                      <a:pt x="764" y="110"/>
                    </a:lnTo>
                    <a:lnTo>
                      <a:pt x="761" y="110"/>
                    </a:lnTo>
                    <a:lnTo>
                      <a:pt x="761" y="107"/>
                    </a:lnTo>
                    <a:lnTo>
                      <a:pt x="759" y="97"/>
                    </a:lnTo>
                    <a:lnTo>
                      <a:pt x="756" y="82"/>
                    </a:lnTo>
                    <a:lnTo>
                      <a:pt x="754" y="74"/>
                    </a:lnTo>
                    <a:lnTo>
                      <a:pt x="751" y="64"/>
                    </a:lnTo>
                    <a:lnTo>
                      <a:pt x="746" y="54"/>
                    </a:lnTo>
                    <a:lnTo>
                      <a:pt x="743" y="46"/>
                    </a:lnTo>
                    <a:lnTo>
                      <a:pt x="741" y="43"/>
                    </a:lnTo>
                    <a:lnTo>
                      <a:pt x="736" y="38"/>
                    </a:lnTo>
                    <a:lnTo>
                      <a:pt x="728" y="33"/>
                    </a:lnTo>
                    <a:lnTo>
                      <a:pt x="725" y="31"/>
                    </a:lnTo>
                    <a:lnTo>
                      <a:pt x="720" y="25"/>
                    </a:lnTo>
                    <a:lnTo>
                      <a:pt x="718" y="20"/>
                    </a:lnTo>
                    <a:lnTo>
                      <a:pt x="713" y="18"/>
                    </a:lnTo>
                    <a:lnTo>
                      <a:pt x="710" y="18"/>
                    </a:lnTo>
                    <a:lnTo>
                      <a:pt x="708" y="18"/>
                    </a:lnTo>
                    <a:lnTo>
                      <a:pt x="705" y="18"/>
                    </a:lnTo>
                    <a:lnTo>
                      <a:pt x="700" y="18"/>
                    </a:lnTo>
                    <a:lnTo>
                      <a:pt x="697" y="15"/>
                    </a:lnTo>
                    <a:lnTo>
                      <a:pt x="690" y="10"/>
                    </a:lnTo>
                    <a:lnTo>
                      <a:pt x="685" y="5"/>
                    </a:lnTo>
                    <a:lnTo>
                      <a:pt x="682" y="5"/>
                    </a:lnTo>
                    <a:lnTo>
                      <a:pt x="677" y="5"/>
                    </a:lnTo>
                    <a:lnTo>
                      <a:pt x="672" y="8"/>
                    </a:lnTo>
                    <a:lnTo>
                      <a:pt x="667" y="8"/>
                    </a:lnTo>
                    <a:lnTo>
                      <a:pt x="662" y="10"/>
                    </a:lnTo>
                    <a:lnTo>
                      <a:pt x="654" y="8"/>
                    </a:lnTo>
                    <a:lnTo>
                      <a:pt x="646" y="5"/>
                    </a:lnTo>
                    <a:lnTo>
                      <a:pt x="639" y="0"/>
                    </a:lnTo>
                    <a:lnTo>
                      <a:pt x="628" y="0"/>
                    </a:lnTo>
                    <a:lnTo>
                      <a:pt x="605" y="3"/>
                    </a:lnTo>
                    <a:lnTo>
                      <a:pt x="593" y="5"/>
                    </a:lnTo>
                    <a:lnTo>
                      <a:pt x="585" y="10"/>
                    </a:lnTo>
                    <a:lnTo>
                      <a:pt x="577" y="13"/>
                    </a:lnTo>
                    <a:lnTo>
                      <a:pt x="575" y="18"/>
                    </a:lnTo>
                    <a:lnTo>
                      <a:pt x="572" y="20"/>
                    </a:lnTo>
                    <a:lnTo>
                      <a:pt x="570" y="25"/>
                    </a:lnTo>
                    <a:lnTo>
                      <a:pt x="567" y="31"/>
                    </a:lnTo>
                    <a:lnTo>
                      <a:pt x="554" y="38"/>
                    </a:lnTo>
                    <a:lnTo>
                      <a:pt x="542" y="43"/>
                    </a:lnTo>
                    <a:lnTo>
                      <a:pt x="536" y="46"/>
                    </a:lnTo>
                    <a:lnTo>
                      <a:pt x="531" y="51"/>
                    </a:lnTo>
                    <a:lnTo>
                      <a:pt x="526" y="59"/>
                    </a:lnTo>
                    <a:lnTo>
                      <a:pt x="524" y="69"/>
                    </a:lnTo>
                    <a:lnTo>
                      <a:pt x="521" y="77"/>
                    </a:lnTo>
                    <a:lnTo>
                      <a:pt x="516" y="87"/>
                    </a:lnTo>
                    <a:lnTo>
                      <a:pt x="513" y="92"/>
                    </a:lnTo>
                    <a:lnTo>
                      <a:pt x="511" y="97"/>
                    </a:lnTo>
                    <a:lnTo>
                      <a:pt x="508" y="112"/>
                    </a:lnTo>
                    <a:lnTo>
                      <a:pt x="508" y="128"/>
                    </a:lnTo>
                    <a:lnTo>
                      <a:pt x="511" y="140"/>
                    </a:lnTo>
                    <a:lnTo>
                      <a:pt x="519" y="151"/>
                    </a:lnTo>
                    <a:lnTo>
                      <a:pt x="529" y="163"/>
                    </a:lnTo>
                    <a:lnTo>
                      <a:pt x="534" y="174"/>
                    </a:lnTo>
                    <a:lnTo>
                      <a:pt x="536" y="179"/>
                    </a:lnTo>
                    <a:lnTo>
                      <a:pt x="534" y="184"/>
                    </a:lnTo>
                    <a:lnTo>
                      <a:pt x="521" y="181"/>
                    </a:lnTo>
                    <a:lnTo>
                      <a:pt x="516" y="179"/>
                    </a:lnTo>
                    <a:lnTo>
                      <a:pt x="511" y="176"/>
                    </a:lnTo>
                    <a:lnTo>
                      <a:pt x="503" y="163"/>
                    </a:lnTo>
                    <a:lnTo>
                      <a:pt x="501" y="151"/>
                    </a:lnTo>
                    <a:lnTo>
                      <a:pt x="496" y="130"/>
                    </a:lnTo>
                    <a:lnTo>
                      <a:pt x="496" y="120"/>
                    </a:lnTo>
                    <a:lnTo>
                      <a:pt x="493" y="115"/>
                    </a:lnTo>
                    <a:lnTo>
                      <a:pt x="490" y="112"/>
                    </a:lnTo>
                    <a:lnTo>
                      <a:pt x="488" y="110"/>
                    </a:lnTo>
                    <a:lnTo>
                      <a:pt x="478" y="107"/>
                    </a:lnTo>
                    <a:lnTo>
                      <a:pt x="475" y="105"/>
                    </a:lnTo>
                    <a:lnTo>
                      <a:pt x="473" y="102"/>
                    </a:lnTo>
                    <a:lnTo>
                      <a:pt x="467" y="97"/>
                    </a:lnTo>
                    <a:lnTo>
                      <a:pt x="462" y="89"/>
                    </a:lnTo>
                    <a:lnTo>
                      <a:pt x="460" y="87"/>
                    </a:lnTo>
                    <a:lnTo>
                      <a:pt x="455" y="87"/>
                    </a:lnTo>
                    <a:lnTo>
                      <a:pt x="444" y="82"/>
                    </a:lnTo>
                    <a:lnTo>
                      <a:pt x="434" y="77"/>
                    </a:lnTo>
                    <a:lnTo>
                      <a:pt x="424" y="71"/>
                    </a:lnTo>
                    <a:lnTo>
                      <a:pt x="419" y="71"/>
                    </a:lnTo>
                    <a:lnTo>
                      <a:pt x="414" y="71"/>
                    </a:lnTo>
                    <a:lnTo>
                      <a:pt x="406" y="74"/>
                    </a:lnTo>
                    <a:lnTo>
                      <a:pt x="401" y="79"/>
                    </a:lnTo>
                    <a:lnTo>
                      <a:pt x="393" y="82"/>
                    </a:lnTo>
                    <a:lnTo>
                      <a:pt x="381" y="84"/>
                    </a:lnTo>
                    <a:lnTo>
                      <a:pt x="368" y="84"/>
                    </a:lnTo>
                    <a:lnTo>
                      <a:pt x="360" y="87"/>
                    </a:lnTo>
                    <a:lnTo>
                      <a:pt x="352" y="89"/>
                    </a:lnTo>
                    <a:lnTo>
                      <a:pt x="347" y="97"/>
                    </a:lnTo>
                    <a:lnTo>
                      <a:pt x="345" y="100"/>
                    </a:lnTo>
                    <a:lnTo>
                      <a:pt x="342" y="102"/>
                    </a:lnTo>
                    <a:lnTo>
                      <a:pt x="332" y="105"/>
                    </a:lnTo>
                    <a:lnTo>
                      <a:pt x="322" y="110"/>
                    </a:lnTo>
                    <a:lnTo>
                      <a:pt x="319" y="112"/>
                    </a:lnTo>
                    <a:lnTo>
                      <a:pt x="317" y="117"/>
                    </a:lnTo>
                    <a:lnTo>
                      <a:pt x="317" y="125"/>
                    </a:lnTo>
                    <a:lnTo>
                      <a:pt x="317" y="130"/>
                    </a:lnTo>
                    <a:lnTo>
                      <a:pt x="317" y="138"/>
                    </a:lnTo>
                    <a:lnTo>
                      <a:pt x="312" y="148"/>
                    </a:lnTo>
                    <a:lnTo>
                      <a:pt x="306" y="161"/>
                    </a:lnTo>
                    <a:lnTo>
                      <a:pt x="304" y="174"/>
                    </a:lnTo>
                    <a:lnTo>
                      <a:pt x="304" y="189"/>
                    </a:lnTo>
                    <a:lnTo>
                      <a:pt x="304" y="199"/>
                    </a:lnTo>
                    <a:lnTo>
                      <a:pt x="314" y="212"/>
                    </a:lnTo>
                    <a:lnTo>
                      <a:pt x="324" y="222"/>
                    </a:lnTo>
                    <a:lnTo>
                      <a:pt x="332" y="230"/>
                    </a:lnTo>
                    <a:lnTo>
                      <a:pt x="337" y="235"/>
                    </a:lnTo>
                    <a:lnTo>
                      <a:pt x="337" y="237"/>
                    </a:lnTo>
                    <a:lnTo>
                      <a:pt x="335" y="237"/>
                    </a:lnTo>
                    <a:lnTo>
                      <a:pt x="332" y="240"/>
                    </a:lnTo>
                    <a:lnTo>
                      <a:pt x="324" y="240"/>
                    </a:lnTo>
                    <a:lnTo>
                      <a:pt x="314" y="235"/>
                    </a:lnTo>
                    <a:lnTo>
                      <a:pt x="312" y="232"/>
                    </a:lnTo>
                    <a:lnTo>
                      <a:pt x="306" y="227"/>
                    </a:lnTo>
                    <a:lnTo>
                      <a:pt x="296" y="225"/>
                    </a:lnTo>
                    <a:lnTo>
                      <a:pt x="299" y="225"/>
                    </a:lnTo>
                    <a:lnTo>
                      <a:pt x="299" y="227"/>
                    </a:lnTo>
                    <a:lnTo>
                      <a:pt x="296" y="227"/>
                    </a:lnTo>
                    <a:lnTo>
                      <a:pt x="294" y="227"/>
                    </a:lnTo>
                    <a:lnTo>
                      <a:pt x="291" y="227"/>
                    </a:lnTo>
                    <a:lnTo>
                      <a:pt x="286" y="227"/>
                    </a:lnTo>
                    <a:lnTo>
                      <a:pt x="283" y="225"/>
                    </a:lnTo>
                    <a:lnTo>
                      <a:pt x="278" y="222"/>
                    </a:lnTo>
                    <a:lnTo>
                      <a:pt x="276" y="219"/>
                    </a:lnTo>
                    <a:lnTo>
                      <a:pt x="273" y="209"/>
                    </a:lnTo>
                    <a:lnTo>
                      <a:pt x="266" y="204"/>
                    </a:lnTo>
                    <a:lnTo>
                      <a:pt x="260" y="202"/>
                    </a:lnTo>
                    <a:lnTo>
                      <a:pt x="253" y="202"/>
                    </a:lnTo>
                    <a:lnTo>
                      <a:pt x="248" y="202"/>
                    </a:lnTo>
                    <a:lnTo>
                      <a:pt x="240" y="204"/>
                    </a:lnTo>
                    <a:lnTo>
                      <a:pt x="232" y="207"/>
                    </a:lnTo>
                    <a:lnTo>
                      <a:pt x="230" y="204"/>
                    </a:lnTo>
                    <a:lnTo>
                      <a:pt x="225" y="204"/>
                    </a:lnTo>
                    <a:lnTo>
                      <a:pt x="222" y="204"/>
                    </a:lnTo>
                    <a:lnTo>
                      <a:pt x="220" y="204"/>
                    </a:lnTo>
                    <a:lnTo>
                      <a:pt x="212" y="209"/>
                    </a:lnTo>
                    <a:lnTo>
                      <a:pt x="207" y="212"/>
                    </a:lnTo>
                    <a:lnTo>
                      <a:pt x="202" y="214"/>
                    </a:lnTo>
                    <a:lnTo>
                      <a:pt x="197" y="214"/>
                    </a:lnTo>
                    <a:lnTo>
                      <a:pt x="194" y="214"/>
                    </a:lnTo>
                    <a:lnTo>
                      <a:pt x="192" y="214"/>
                    </a:lnTo>
                    <a:lnTo>
                      <a:pt x="186" y="222"/>
                    </a:lnTo>
                    <a:lnTo>
                      <a:pt x="181" y="227"/>
                    </a:lnTo>
                    <a:lnTo>
                      <a:pt x="179" y="232"/>
                    </a:lnTo>
                    <a:lnTo>
                      <a:pt x="174" y="235"/>
                    </a:lnTo>
                    <a:lnTo>
                      <a:pt x="171" y="237"/>
                    </a:lnTo>
                    <a:lnTo>
                      <a:pt x="166" y="240"/>
                    </a:lnTo>
                    <a:lnTo>
                      <a:pt x="163" y="248"/>
                    </a:lnTo>
                    <a:lnTo>
                      <a:pt x="158" y="258"/>
                    </a:lnTo>
                    <a:lnTo>
                      <a:pt x="156" y="260"/>
                    </a:lnTo>
                    <a:lnTo>
                      <a:pt x="153" y="263"/>
                    </a:lnTo>
                    <a:lnTo>
                      <a:pt x="151" y="263"/>
                    </a:lnTo>
                    <a:lnTo>
                      <a:pt x="151" y="265"/>
                    </a:lnTo>
                    <a:lnTo>
                      <a:pt x="151" y="271"/>
                    </a:lnTo>
                    <a:lnTo>
                      <a:pt x="151" y="273"/>
                    </a:lnTo>
                    <a:lnTo>
                      <a:pt x="153" y="281"/>
                    </a:lnTo>
                    <a:lnTo>
                      <a:pt x="158" y="286"/>
                    </a:lnTo>
                    <a:lnTo>
                      <a:pt x="148" y="306"/>
                    </a:lnTo>
                    <a:lnTo>
                      <a:pt x="153" y="309"/>
                    </a:lnTo>
                    <a:lnTo>
                      <a:pt x="156" y="311"/>
                    </a:lnTo>
                    <a:lnTo>
                      <a:pt x="158" y="322"/>
                    </a:lnTo>
                    <a:lnTo>
                      <a:pt x="161" y="327"/>
                    </a:lnTo>
                    <a:lnTo>
                      <a:pt x="163" y="329"/>
                    </a:lnTo>
                    <a:lnTo>
                      <a:pt x="166" y="332"/>
                    </a:lnTo>
                    <a:lnTo>
                      <a:pt x="161" y="329"/>
                    </a:lnTo>
                    <a:lnTo>
                      <a:pt x="151" y="329"/>
                    </a:lnTo>
                    <a:lnTo>
                      <a:pt x="143" y="329"/>
                    </a:lnTo>
                    <a:lnTo>
                      <a:pt x="138" y="332"/>
                    </a:lnTo>
                    <a:lnTo>
                      <a:pt x="135" y="334"/>
                    </a:lnTo>
                    <a:lnTo>
                      <a:pt x="133" y="332"/>
                    </a:lnTo>
                    <a:lnTo>
                      <a:pt x="128" y="332"/>
                    </a:lnTo>
                    <a:lnTo>
                      <a:pt x="117" y="334"/>
                    </a:lnTo>
                    <a:lnTo>
                      <a:pt x="110" y="339"/>
                    </a:lnTo>
                    <a:lnTo>
                      <a:pt x="102" y="342"/>
                    </a:lnTo>
                    <a:lnTo>
                      <a:pt x="94" y="342"/>
                    </a:lnTo>
                    <a:lnTo>
                      <a:pt x="82" y="342"/>
                    </a:lnTo>
                    <a:lnTo>
                      <a:pt x="71" y="347"/>
                    </a:lnTo>
                    <a:lnTo>
                      <a:pt x="69" y="350"/>
                    </a:lnTo>
                    <a:lnTo>
                      <a:pt x="66" y="350"/>
                    </a:lnTo>
                    <a:lnTo>
                      <a:pt x="66" y="352"/>
                    </a:lnTo>
                    <a:lnTo>
                      <a:pt x="66" y="355"/>
                    </a:lnTo>
                    <a:lnTo>
                      <a:pt x="61" y="355"/>
                    </a:lnTo>
                    <a:lnTo>
                      <a:pt x="51" y="357"/>
                    </a:lnTo>
                    <a:lnTo>
                      <a:pt x="36" y="362"/>
                    </a:lnTo>
                    <a:lnTo>
                      <a:pt x="31" y="365"/>
                    </a:lnTo>
                    <a:lnTo>
                      <a:pt x="28" y="367"/>
                    </a:lnTo>
                    <a:lnTo>
                      <a:pt x="28" y="370"/>
                    </a:lnTo>
                    <a:lnTo>
                      <a:pt x="23" y="373"/>
                    </a:lnTo>
                    <a:lnTo>
                      <a:pt x="18" y="378"/>
                    </a:lnTo>
                    <a:lnTo>
                      <a:pt x="10" y="385"/>
                    </a:lnTo>
                    <a:lnTo>
                      <a:pt x="8" y="388"/>
                    </a:lnTo>
                    <a:lnTo>
                      <a:pt x="8" y="393"/>
                    </a:lnTo>
                    <a:lnTo>
                      <a:pt x="8" y="398"/>
                    </a:lnTo>
                    <a:lnTo>
                      <a:pt x="8" y="406"/>
                    </a:lnTo>
                    <a:lnTo>
                      <a:pt x="5" y="421"/>
                    </a:lnTo>
                    <a:lnTo>
                      <a:pt x="0" y="434"/>
                    </a:lnTo>
                    <a:lnTo>
                      <a:pt x="2" y="441"/>
                    </a:lnTo>
                    <a:lnTo>
                      <a:pt x="2" y="447"/>
                    </a:lnTo>
                    <a:lnTo>
                      <a:pt x="10" y="454"/>
                    </a:lnTo>
                    <a:lnTo>
                      <a:pt x="15" y="462"/>
                    </a:lnTo>
                    <a:lnTo>
                      <a:pt x="23" y="470"/>
                    </a:lnTo>
                    <a:lnTo>
                      <a:pt x="23" y="472"/>
                    </a:lnTo>
                    <a:lnTo>
                      <a:pt x="23" y="477"/>
                    </a:lnTo>
                    <a:lnTo>
                      <a:pt x="25" y="480"/>
                    </a:lnTo>
                    <a:lnTo>
                      <a:pt x="28" y="482"/>
                    </a:lnTo>
                    <a:lnTo>
                      <a:pt x="36" y="490"/>
                    </a:lnTo>
                    <a:lnTo>
                      <a:pt x="43" y="498"/>
                    </a:lnTo>
                    <a:lnTo>
                      <a:pt x="46" y="500"/>
                    </a:lnTo>
                    <a:lnTo>
                      <a:pt x="48" y="505"/>
                    </a:lnTo>
                    <a:lnTo>
                      <a:pt x="51" y="508"/>
                    </a:lnTo>
                    <a:lnTo>
                      <a:pt x="54" y="510"/>
                    </a:lnTo>
                    <a:lnTo>
                      <a:pt x="64" y="513"/>
                    </a:lnTo>
                    <a:lnTo>
                      <a:pt x="74" y="513"/>
                    </a:lnTo>
                    <a:lnTo>
                      <a:pt x="79" y="516"/>
                    </a:lnTo>
                    <a:lnTo>
                      <a:pt x="82" y="518"/>
                    </a:lnTo>
                    <a:lnTo>
                      <a:pt x="84" y="521"/>
                    </a:lnTo>
                    <a:lnTo>
                      <a:pt x="89" y="521"/>
                    </a:lnTo>
                    <a:lnTo>
                      <a:pt x="100" y="526"/>
                    </a:lnTo>
                    <a:lnTo>
                      <a:pt x="112" y="526"/>
                    </a:lnTo>
                    <a:lnTo>
                      <a:pt x="117" y="523"/>
                    </a:lnTo>
                    <a:lnTo>
                      <a:pt x="123" y="521"/>
                    </a:lnTo>
                    <a:lnTo>
                      <a:pt x="128" y="518"/>
                    </a:lnTo>
                    <a:lnTo>
                      <a:pt x="133" y="516"/>
                    </a:lnTo>
                    <a:lnTo>
                      <a:pt x="146" y="516"/>
                    </a:lnTo>
                    <a:lnTo>
                      <a:pt x="158" y="518"/>
                    </a:lnTo>
                    <a:lnTo>
                      <a:pt x="163" y="518"/>
                    </a:lnTo>
                    <a:lnTo>
                      <a:pt x="166" y="516"/>
                    </a:lnTo>
                    <a:lnTo>
                      <a:pt x="171" y="508"/>
                    </a:lnTo>
                    <a:lnTo>
                      <a:pt x="174" y="503"/>
                    </a:lnTo>
                    <a:lnTo>
                      <a:pt x="176" y="498"/>
                    </a:lnTo>
                    <a:lnTo>
                      <a:pt x="181" y="493"/>
                    </a:lnTo>
                    <a:lnTo>
                      <a:pt x="212" y="470"/>
                    </a:lnTo>
                    <a:lnTo>
                      <a:pt x="217" y="472"/>
                    </a:lnTo>
                    <a:lnTo>
                      <a:pt x="220" y="475"/>
                    </a:lnTo>
                    <a:lnTo>
                      <a:pt x="220" y="480"/>
                    </a:lnTo>
                    <a:lnTo>
                      <a:pt x="220" y="485"/>
                    </a:lnTo>
                    <a:lnTo>
                      <a:pt x="220" y="495"/>
                    </a:lnTo>
                    <a:lnTo>
                      <a:pt x="220" y="500"/>
                    </a:lnTo>
                    <a:lnTo>
                      <a:pt x="222" y="505"/>
                    </a:lnTo>
                    <a:lnTo>
                      <a:pt x="227" y="510"/>
                    </a:lnTo>
                    <a:lnTo>
                      <a:pt x="232" y="513"/>
                    </a:lnTo>
                    <a:lnTo>
                      <a:pt x="237" y="516"/>
                    </a:lnTo>
                    <a:lnTo>
                      <a:pt x="243" y="523"/>
                    </a:lnTo>
                    <a:lnTo>
                      <a:pt x="248" y="526"/>
                    </a:lnTo>
                    <a:lnTo>
                      <a:pt x="253" y="528"/>
                    </a:lnTo>
                    <a:lnTo>
                      <a:pt x="263" y="531"/>
                    </a:lnTo>
                    <a:lnTo>
                      <a:pt x="273" y="528"/>
                    </a:lnTo>
                    <a:lnTo>
                      <a:pt x="278" y="528"/>
                    </a:lnTo>
                    <a:lnTo>
                      <a:pt x="281" y="531"/>
                    </a:lnTo>
                    <a:lnTo>
                      <a:pt x="289" y="533"/>
                    </a:lnTo>
                    <a:lnTo>
                      <a:pt x="296" y="536"/>
                    </a:lnTo>
                    <a:lnTo>
                      <a:pt x="317" y="536"/>
                    </a:lnTo>
                    <a:lnTo>
                      <a:pt x="329" y="533"/>
                    </a:lnTo>
                    <a:lnTo>
                      <a:pt x="340" y="531"/>
                    </a:lnTo>
                    <a:lnTo>
                      <a:pt x="347" y="526"/>
                    </a:lnTo>
                    <a:lnTo>
                      <a:pt x="350" y="526"/>
                    </a:lnTo>
                    <a:lnTo>
                      <a:pt x="352" y="528"/>
                    </a:lnTo>
                    <a:lnTo>
                      <a:pt x="355" y="528"/>
                    </a:lnTo>
                    <a:lnTo>
                      <a:pt x="358" y="528"/>
                    </a:lnTo>
                    <a:lnTo>
                      <a:pt x="368" y="521"/>
                    </a:lnTo>
                    <a:lnTo>
                      <a:pt x="378" y="513"/>
                    </a:lnTo>
                    <a:lnTo>
                      <a:pt x="391" y="508"/>
                    </a:lnTo>
                    <a:lnTo>
                      <a:pt x="398" y="510"/>
                    </a:lnTo>
                    <a:lnTo>
                      <a:pt x="398" y="508"/>
                    </a:lnTo>
                    <a:lnTo>
                      <a:pt x="398" y="503"/>
                    </a:lnTo>
                    <a:lnTo>
                      <a:pt x="398" y="493"/>
                    </a:lnTo>
                    <a:lnTo>
                      <a:pt x="398" y="475"/>
                    </a:lnTo>
                    <a:lnTo>
                      <a:pt x="398" y="467"/>
                    </a:lnTo>
                    <a:lnTo>
                      <a:pt x="396" y="457"/>
                    </a:lnTo>
                    <a:lnTo>
                      <a:pt x="393" y="447"/>
                    </a:lnTo>
                    <a:lnTo>
                      <a:pt x="391" y="436"/>
                    </a:lnTo>
                    <a:lnTo>
                      <a:pt x="393" y="431"/>
                    </a:lnTo>
                    <a:lnTo>
                      <a:pt x="396" y="426"/>
                    </a:lnTo>
                    <a:lnTo>
                      <a:pt x="404" y="413"/>
                    </a:lnTo>
                    <a:lnTo>
                      <a:pt x="409" y="401"/>
                    </a:lnTo>
                    <a:lnTo>
                      <a:pt x="411" y="396"/>
                    </a:lnTo>
                    <a:lnTo>
                      <a:pt x="411" y="388"/>
                    </a:lnTo>
                    <a:lnTo>
                      <a:pt x="411" y="383"/>
                    </a:lnTo>
                    <a:lnTo>
                      <a:pt x="411" y="380"/>
                    </a:lnTo>
                    <a:lnTo>
                      <a:pt x="414" y="378"/>
                    </a:lnTo>
                    <a:lnTo>
                      <a:pt x="416" y="378"/>
                    </a:lnTo>
                    <a:lnTo>
                      <a:pt x="419" y="375"/>
                    </a:lnTo>
                    <a:lnTo>
                      <a:pt x="421" y="375"/>
                    </a:lnTo>
                    <a:lnTo>
                      <a:pt x="424" y="378"/>
                    </a:lnTo>
                    <a:lnTo>
                      <a:pt x="424" y="380"/>
                    </a:lnTo>
                    <a:lnTo>
                      <a:pt x="429" y="367"/>
                    </a:lnTo>
                    <a:lnTo>
                      <a:pt x="432" y="360"/>
                    </a:lnTo>
                    <a:lnTo>
                      <a:pt x="437" y="357"/>
                    </a:lnTo>
                    <a:lnTo>
                      <a:pt x="444" y="355"/>
                    </a:lnTo>
                    <a:lnTo>
                      <a:pt x="470" y="345"/>
                    </a:lnTo>
                    <a:lnTo>
                      <a:pt x="480" y="337"/>
                    </a:lnTo>
                    <a:lnTo>
                      <a:pt x="483" y="334"/>
                    </a:lnTo>
                    <a:lnTo>
                      <a:pt x="485" y="332"/>
                    </a:lnTo>
                    <a:lnTo>
                      <a:pt x="496" y="314"/>
                    </a:lnTo>
                    <a:lnTo>
                      <a:pt x="511" y="299"/>
                    </a:lnTo>
                    <a:lnTo>
                      <a:pt x="526" y="288"/>
                    </a:lnTo>
                    <a:lnTo>
                      <a:pt x="531" y="286"/>
                    </a:lnTo>
                    <a:lnTo>
                      <a:pt x="536" y="286"/>
                    </a:lnTo>
                    <a:lnTo>
                      <a:pt x="542" y="283"/>
                    </a:lnTo>
                    <a:lnTo>
                      <a:pt x="544" y="283"/>
                    </a:lnTo>
                    <a:lnTo>
                      <a:pt x="552" y="276"/>
                    </a:lnTo>
                    <a:lnTo>
                      <a:pt x="557" y="273"/>
                    </a:lnTo>
                    <a:lnTo>
                      <a:pt x="565" y="271"/>
                    </a:lnTo>
                    <a:lnTo>
                      <a:pt x="572" y="271"/>
                    </a:lnTo>
                    <a:lnTo>
                      <a:pt x="580" y="273"/>
                    </a:lnTo>
                    <a:lnTo>
                      <a:pt x="588" y="273"/>
                    </a:lnTo>
                    <a:lnTo>
                      <a:pt x="590" y="273"/>
                    </a:lnTo>
                    <a:lnTo>
                      <a:pt x="600" y="271"/>
                    </a:lnTo>
                    <a:lnTo>
                      <a:pt x="608" y="268"/>
                    </a:lnTo>
                    <a:lnTo>
                      <a:pt x="611" y="268"/>
                    </a:lnTo>
                    <a:lnTo>
                      <a:pt x="616" y="271"/>
                    </a:lnTo>
                    <a:lnTo>
                      <a:pt x="618" y="271"/>
                    </a:lnTo>
                    <a:lnTo>
                      <a:pt x="621" y="271"/>
                    </a:lnTo>
                    <a:lnTo>
                      <a:pt x="628" y="268"/>
                    </a:lnTo>
                    <a:lnTo>
                      <a:pt x="631" y="268"/>
                    </a:lnTo>
                    <a:lnTo>
                      <a:pt x="636" y="271"/>
                    </a:lnTo>
                    <a:lnTo>
                      <a:pt x="639" y="273"/>
                    </a:lnTo>
                    <a:lnTo>
                      <a:pt x="641" y="281"/>
                    </a:lnTo>
                    <a:lnTo>
                      <a:pt x="646" y="286"/>
                    </a:lnTo>
                    <a:lnTo>
                      <a:pt x="649" y="291"/>
                    </a:lnTo>
                    <a:lnTo>
                      <a:pt x="659" y="296"/>
                    </a:lnTo>
                    <a:lnTo>
                      <a:pt x="669" y="299"/>
                    </a:lnTo>
                    <a:lnTo>
                      <a:pt x="679" y="306"/>
                    </a:lnTo>
                    <a:lnTo>
                      <a:pt x="677" y="304"/>
                    </a:lnTo>
                    <a:lnTo>
                      <a:pt x="674" y="301"/>
                    </a:lnTo>
                    <a:lnTo>
                      <a:pt x="672" y="293"/>
                    </a:lnTo>
                    <a:lnTo>
                      <a:pt x="672" y="281"/>
                    </a:lnTo>
                    <a:lnTo>
                      <a:pt x="672" y="271"/>
                    </a:lnTo>
                    <a:lnTo>
                      <a:pt x="674" y="258"/>
                    </a:lnTo>
                    <a:lnTo>
                      <a:pt x="677" y="248"/>
                    </a:lnTo>
                    <a:lnTo>
                      <a:pt x="682" y="240"/>
                    </a:lnTo>
                    <a:lnTo>
                      <a:pt x="685" y="237"/>
                    </a:lnTo>
                    <a:lnTo>
                      <a:pt x="687" y="237"/>
                    </a:lnTo>
                    <a:lnTo>
                      <a:pt x="692" y="235"/>
                    </a:lnTo>
                    <a:lnTo>
                      <a:pt x="697" y="230"/>
                    </a:lnTo>
                    <a:lnTo>
                      <a:pt x="705" y="219"/>
                    </a:lnTo>
                    <a:lnTo>
                      <a:pt x="708" y="214"/>
                    </a:lnTo>
                    <a:lnTo>
                      <a:pt x="713" y="212"/>
                    </a:lnTo>
                    <a:lnTo>
                      <a:pt x="715" y="209"/>
                    </a:lnTo>
                    <a:lnTo>
                      <a:pt x="718" y="209"/>
                    </a:lnTo>
                    <a:lnTo>
                      <a:pt x="725" y="214"/>
                    </a:lnTo>
                    <a:close/>
                  </a:path>
                </a:pathLst>
              </a:custGeom>
              <a:gradFill rotWithShape="0">
                <a:gsLst>
                  <a:gs pos="0">
                    <a:schemeClr val="accent1"/>
                  </a:gs>
                  <a:gs pos="100000">
                    <a:schemeClr val="accent1">
                      <a:gamma/>
                      <a:shade val="46275"/>
                      <a:invGamma/>
                    </a:schemeClr>
                  </a:gs>
                </a:gsLst>
                <a:path path="rect">
                  <a:fillToRect l="50000" t="50000" r="50000" b="50000"/>
                </a:path>
              </a:gradFill>
              <a:ln w="9525">
                <a:noFill/>
                <a:round/>
                <a:headEnd/>
                <a:tailEnd/>
              </a:ln>
            </p:spPr>
            <p:txBody>
              <a:bodyPr/>
              <a:lstStyle/>
              <a:p>
                <a:pPr>
                  <a:defRPr/>
                </a:pPr>
                <a:endParaRPr lang="en-US">
                  <a:ea typeface="+mn-ea"/>
                </a:endParaRPr>
              </a:p>
            </p:txBody>
          </p:sp>
          <p:sp>
            <p:nvSpPr>
              <p:cNvPr id="54430" name="Freeform 158"/>
              <p:cNvSpPr>
                <a:spLocks/>
              </p:cNvSpPr>
              <p:nvPr/>
            </p:nvSpPr>
            <p:spPr bwMode="auto">
              <a:xfrm>
                <a:off x="2149" y="1141"/>
                <a:ext cx="468" cy="335"/>
              </a:xfrm>
              <a:custGeom>
                <a:avLst/>
                <a:gdLst/>
                <a:ahLst/>
                <a:cxnLst>
                  <a:cxn ang="0">
                    <a:pos x="21" y="179"/>
                  </a:cxn>
                  <a:cxn ang="0">
                    <a:pos x="0" y="222"/>
                  </a:cxn>
                  <a:cxn ang="0">
                    <a:pos x="5" y="250"/>
                  </a:cxn>
                  <a:cxn ang="0">
                    <a:pos x="3" y="273"/>
                  </a:cxn>
                  <a:cxn ang="0">
                    <a:pos x="13" y="289"/>
                  </a:cxn>
                  <a:cxn ang="0">
                    <a:pos x="33" y="307"/>
                  </a:cxn>
                  <a:cxn ang="0">
                    <a:pos x="61" y="312"/>
                  </a:cxn>
                  <a:cxn ang="0">
                    <a:pos x="102" y="322"/>
                  </a:cxn>
                  <a:cxn ang="0">
                    <a:pos x="120" y="317"/>
                  </a:cxn>
                  <a:cxn ang="0">
                    <a:pos x="159" y="319"/>
                  </a:cxn>
                  <a:cxn ang="0">
                    <a:pos x="169" y="317"/>
                  </a:cxn>
                  <a:cxn ang="0">
                    <a:pos x="189" y="317"/>
                  </a:cxn>
                  <a:cxn ang="0">
                    <a:pos x="197" y="309"/>
                  </a:cxn>
                  <a:cxn ang="0">
                    <a:pos x="220" y="299"/>
                  </a:cxn>
                  <a:cxn ang="0">
                    <a:pos x="222" y="301"/>
                  </a:cxn>
                  <a:cxn ang="0">
                    <a:pos x="238" y="312"/>
                  </a:cxn>
                  <a:cxn ang="0">
                    <a:pos x="256" y="301"/>
                  </a:cxn>
                  <a:cxn ang="0">
                    <a:pos x="266" y="309"/>
                  </a:cxn>
                  <a:cxn ang="0">
                    <a:pos x="291" y="322"/>
                  </a:cxn>
                  <a:cxn ang="0">
                    <a:pos x="317" y="324"/>
                  </a:cxn>
                  <a:cxn ang="0">
                    <a:pos x="340" y="335"/>
                  </a:cxn>
                  <a:cxn ang="0">
                    <a:pos x="376" y="329"/>
                  </a:cxn>
                  <a:cxn ang="0">
                    <a:pos x="414" y="324"/>
                  </a:cxn>
                  <a:cxn ang="0">
                    <a:pos x="437" y="304"/>
                  </a:cxn>
                  <a:cxn ang="0">
                    <a:pos x="450" y="286"/>
                  </a:cxn>
                  <a:cxn ang="0">
                    <a:pos x="468" y="238"/>
                  </a:cxn>
                  <a:cxn ang="0">
                    <a:pos x="465" y="207"/>
                  </a:cxn>
                  <a:cxn ang="0">
                    <a:pos x="452" y="192"/>
                  </a:cxn>
                  <a:cxn ang="0">
                    <a:pos x="447" y="174"/>
                  </a:cxn>
                  <a:cxn ang="0">
                    <a:pos x="429" y="164"/>
                  </a:cxn>
                  <a:cxn ang="0">
                    <a:pos x="429" y="148"/>
                  </a:cxn>
                  <a:cxn ang="0">
                    <a:pos x="414" y="141"/>
                  </a:cxn>
                  <a:cxn ang="0">
                    <a:pos x="437" y="120"/>
                  </a:cxn>
                  <a:cxn ang="0">
                    <a:pos x="437" y="79"/>
                  </a:cxn>
                  <a:cxn ang="0">
                    <a:pos x="432" y="59"/>
                  </a:cxn>
                  <a:cxn ang="0">
                    <a:pos x="427" y="33"/>
                  </a:cxn>
                  <a:cxn ang="0">
                    <a:pos x="409" y="16"/>
                  </a:cxn>
                  <a:cxn ang="0">
                    <a:pos x="399" y="3"/>
                  </a:cxn>
                  <a:cxn ang="0">
                    <a:pos x="360" y="5"/>
                  </a:cxn>
                  <a:cxn ang="0">
                    <a:pos x="335" y="8"/>
                  </a:cxn>
                  <a:cxn ang="0">
                    <a:pos x="309" y="0"/>
                  </a:cxn>
                  <a:cxn ang="0">
                    <a:pos x="299" y="10"/>
                  </a:cxn>
                  <a:cxn ang="0">
                    <a:pos x="281" y="28"/>
                  </a:cxn>
                  <a:cxn ang="0">
                    <a:pos x="271" y="39"/>
                  </a:cxn>
                  <a:cxn ang="0">
                    <a:pos x="266" y="72"/>
                  </a:cxn>
                  <a:cxn ang="0">
                    <a:pos x="271" y="95"/>
                  </a:cxn>
                  <a:cxn ang="0">
                    <a:pos x="253" y="87"/>
                  </a:cxn>
                  <a:cxn ang="0">
                    <a:pos x="235" y="72"/>
                  </a:cxn>
                  <a:cxn ang="0">
                    <a:pos x="225" y="59"/>
                  </a:cxn>
                  <a:cxn ang="0">
                    <a:pos x="212" y="62"/>
                  </a:cxn>
                  <a:cxn ang="0">
                    <a:pos x="202" y="59"/>
                  </a:cxn>
                  <a:cxn ang="0">
                    <a:pos x="182" y="64"/>
                  </a:cxn>
                  <a:cxn ang="0">
                    <a:pos x="159" y="62"/>
                  </a:cxn>
                  <a:cxn ang="0">
                    <a:pos x="138" y="74"/>
                  </a:cxn>
                  <a:cxn ang="0">
                    <a:pos x="125" y="77"/>
                  </a:cxn>
                  <a:cxn ang="0">
                    <a:pos x="90" y="105"/>
                  </a:cxn>
                  <a:cxn ang="0">
                    <a:pos x="74" y="128"/>
                  </a:cxn>
                  <a:cxn ang="0">
                    <a:pos x="31" y="148"/>
                  </a:cxn>
                  <a:cxn ang="0">
                    <a:pos x="18" y="171"/>
                  </a:cxn>
                </a:cxnLst>
                <a:rect l="0" t="0" r="r" b="b"/>
                <a:pathLst>
                  <a:path w="468" h="335">
                    <a:moveTo>
                      <a:pt x="18" y="171"/>
                    </a:moveTo>
                    <a:lnTo>
                      <a:pt x="21" y="174"/>
                    </a:lnTo>
                    <a:lnTo>
                      <a:pt x="21" y="179"/>
                    </a:lnTo>
                    <a:lnTo>
                      <a:pt x="18" y="192"/>
                    </a:lnTo>
                    <a:lnTo>
                      <a:pt x="3" y="217"/>
                    </a:lnTo>
                    <a:lnTo>
                      <a:pt x="0" y="222"/>
                    </a:lnTo>
                    <a:lnTo>
                      <a:pt x="0" y="227"/>
                    </a:lnTo>
                    <a:lnTo>
                      <a:pt x="3" y="240"/>
                    </a:lnTo>
                    <a:lnTo>
                      <a:pt x="5" y="250"/>
                    </a:lnTo>
                    <a:lnTo>
                      <a:pt x="5" y="255"/>
                    </a:lnTo>
                    <a:lnTo>
                      <a:pt x="3" y="263"/>
                    </a:lnTo>
                    <a:lnTo>
                      <a:pt x="3" y="273"/>
                    </a:lnTo>
                    <a:lnTo>
                      <a:pt x="3" y="281"/>
                    </a:lnTo>
                    <a:lnTo>
                      <a:pt x="8" y="284"/>
                    </a:lnTo>
                    <a:lnTo>
                      <a:pt x="13" y="289"/>
                    </a:lnTo>
                    <a:lnTo>
                      <a:pt x="21" y="294"/>
                    </a:lnTo>
                    <a:lnTo>
                      <a:pt x="26" y="299"/>
                    </a:lnTo>
                    <a:lnTo>
                      <a:pt x="33" y="307"/>
                    </a:lnTo>
                    <a:lnTo>
                      <a:pt x="41" y="307"/>
                    </a:lnTo>
                    <a:lnTo>
                      <a:pt x="46" y="309"/>
                    </a:lnTo>
                    <a:lnTo>
                      <a:pt x="61" y="312"/>
                    </a:lnTo>
                    <a:lnTo>
                      <a:pt x="79" y="319"/>
                    </a:lnTo>
                    <a:lnTo>
                      <a:pt x="97" y="322"/>
                    </a:lnTo>
                    <a:lnTo>
                      <a:pt x="102" y="322"/>
                    </a:lnTo>
                    <a:lnTo>
                      <a:pt x="107" y="322"/>
                    </a:lnTo>
                    <a:lnTo>
                      <a:pt x="113" y="319"/>
                    </a:lnTo>
                    <a:lnTo>
                      <a:pt x="120" y="317"/>
                    </a:lnTo>
                    <a:lnTo>
                      <a:pt x="138" y="317"/>
                    </a:lnTo>
                    <a:lnTo>
                      <a:pt x="153" y="319"/>
                    </a:lnTo>
                    <a:lnTo>
                      <a:pt x="159" y="319"/>
                    </a:lnTo>
                    <a:lnTo>
                      <a:pt x="159" y="322"/>
                    </a:lnTo>
                    <a:lnTo>
                      <a:pt x="164" y="319"/>
                    </a:lnTo>
                    <a:lnTo>
                      <a:pt x="169" y="317"/>
                    </a:lnTo>
                    <a:lnTo>
                      <a:pt x="179" y="317"/>
                    </a:lnTo>
                    <a:lnTo>
                      <a:pt x="187" y="317"/>
                    </a:lnTo>
                    <a:lnTo>
                      <a:pt x="189" y="317"/>
                    </a:lnTo>
                    <a:lnTo>
                      <a:pt x="192" y="314"/>
                    </a:lnTo>
                    <a:lnTo>
                      <a:pt x="194" y="312"/>
                    </a:lnTo>
                    <a:lnTo>
                      <a:pt x="197" y="309"/>
                    </a:lnTo>
                    <a:lnTo>
                      <a:pt x="207" y="304"/>
                    </a:lnTo>
                    <a:lnTo>
                      <a:pt x="217" y="301"/>
                    </a:lnTo>
                    <a:lnTo>
                      <a:pt x="220" y="299"/>
                    </a:lnTo>
                    <a:lnTo>
                      <a:pt x="220" y="296"/>
                    </a:lnTo>
                    <a:lnTo>
                      <a:pt x="220" y="299"/>
                    </a:lnTo>
                    <a:lnTo>
                      <a:pt x="222" y="301"/>
                    </a:lnTo>
                    <a:lnTo>
                      <a:pt x="225" y="307"/>
                    </a:lnTo>
                    <a:lnTo>
                      <a:pt x="235" y="309"/>
                    </a:lnTo>
                    <a:lnTo>
                      <a:pt x="238" y="312"/>
                    </a:lnTo>
                    <a:lnTo>
                      <a:pt x="243" y="307"/>
                    </a:lnTo>
                    <a:lnTo>
                      <a:pt x="245" y="304"/>
                    </a:lnTo>
                    <a:lnTo>
                      <a:pt x="256" y="301"/>
                    </a:lnTo>
                    <a:lnTo>
                      <a:pt x="258" y="301"/>
                    </a:lnTo>
                    <a:lnTo>
                      <a:pt x="258" y="304"/>
                    </a:lnTo>
                    <a:lnTo>
                      <a:pt x="266" y="309"/>
                    </a:lnTo>
                    <a:lnTo>
                      <a:pt x="281" y="319"/>
                    </a:lnTo>
                    <a:lnTo>
                      <a:pt x="286" y="322"/>
                    </a:lnTo>
                    <a:lnTo>
                      <a:pt x="291" y="322"/>
                    </a:lnTo>
                    <a:lnTo>
                      <a:pt x="302" y="322"/>
                    </a:lnTo>
                    <a:lnTo>
                      <a:pt x="312" y="322"/>
                    </a:lnTo>
                    <a:lnTo>
                      <a:pt x="317" y="324"/>
                    </a:lnTo>
                    <a:lnTo>
                      <a:pt x="322" y="327"/>
                    </a:lnTo>
                    <a:lnTo>
                      <a:pt x="332" y="332"/>
                    </a:lnTo>
                    <a:lnTo>
                      <a:pt x="340" y="335"/>
                    </a:lnTo>
                    <a:lnTo>
                      <a:pt x="350" y="335"/>
                    </a:lnTo>
                    <a:lnTo>
                      <a:pt x="360" y="332"/>
                    </a:lnTo>
                    <a:lnTo>
                      <a:pt x="376" y="329"/>
                    </a:lnTo>
                    <a:lnTo>
                      <a:pt x="394" y="327"/>
                    </a:lnTo>
                    <a:lnTo>
                      <a:pt x="409" y="324"/>
                    </a:lnTo>
                    <a:lnTo>
                      <a:pt x="414" y="324"/>
                    </a:lnTo>
                    <a:lnTo>
                      <a:pt x="417" y="322"/>
                    </a:lnTo>
                    <a:lnTo>
                      <a:pt x="427" y="312"/>
                    </a:lnTo>
                    <a:lnTo>
                      <a:pt x="437" y="304"/>
                    </a:lnTo>
                    <a:lnTo>
                      <a:pt x="447" y="296"/>
                    </a:lnTo>
                    <a:lnTo>
                      <a:pt x="450" y="291"/>
                    </a:lnTo>
                    <a:lnTo>
                      <a:pt x="450" y="286"/>
                    </a:lnTo>
                    <a:lnTo>
                      <a:pt x="455" y="268"/>
                    </a:lnTo>
                    <a:lnTo>
                      <a:pt x="463" y="253"/>
                    </a:lnTo>
                    <a:lnTo>
                      <a:pt x="468" y="238"/>
                    </a:lnTo>
                    <a:lnTo>
                      <a:pt x="468" y="230"/>
                    </a:lnTo>
                    <a:lnTo>
                      <a:pt x="468" y="222"/>
                    </a:lnTo>
                    <a:lnTo>
                      <a:pt x="465" y="207"/>
                    </a:lnTo>
                    <a:lnTo>
                      <a:pt x="463" y="202"/>
                    </a:lnTo>
                    <a:lnTo>
                      <a:pt x="457" y="197"/>
                    </a:lnTo>
                    <a:lnTo>
                      <a:pt x="452" y="192"/>
                    </a:lnTo>
                    <a:lnTo>
                      <a:pt x="452" y="184"/>
                    </a:lnTo>
                    <a:lnTo>
                      <a:pt x="450" y="179"/>
                    </a:lnTo>
                    <a:lnTo>
                      <a:pt x="447" y="174"/>
                    </a:lnTo>
                    <a:lnTo>
                      <a:pt x="442" y="169"/>
                    </a:lnTo>
                    <a:lnTo>
                      <a:pt x="434" y="164"/>
                    </a:lnTo>
                    <a:lnTo>
                      <a:pt x="429" y="164"/>
                    </a:lnTo>
                    <a:lnTo>
                      <a:pt x="427" y="164"/>
                    </a:lnTo>
                    <a:lnTo>
                      <a:pt x="422" y="161"/>
                    </a:lnTo>
                    <a:lnTo>
                      <a:pt x="429" y="148"/>
                    </a:lnTo>
                    <a:lnTo>
                      <a:pt x="427" y="143"/>
                    </a:lnTo>
                    <a:lnTo>
                      <a:pt x="422" y="141"/>
                    </a:lnTo>
                    <a:lnTo>
                      <a:pt x="414" y="141"/>
                    </a:lnTo>
                    <a:lnTo>
                      <a:pt x="406" y="138"/>
                    </a:lnTo>
                    <a:lnTo>
                      <a:pt x="417" y="133"/>
                    </a:lnTo>
                    <a:lnTo>
                      <a:pt x="437" y="120"/>
                    </a:lnTo>
                    <a:lnTo>
                      <a:pt x="432" y="97"/>
                    </a:lnTo>
                    <a:lnTo>
                      <a:pt x="437" y="87"/>
                    </a:lnTo>
                    <a:lnTo>
                      <a:pt x="437" y="79"/>
                    </a:lnTo>
                    <a:lnTo>
                      <a:pt x="437" y="72"/>
                    </a:lnTo>
                    <a:lnTo>
                      <a:pt x="432" y="67"/>
                    </a:lnTo>
                    <a:lnTo>
                      <a:pt x="432" y="59"/>
                    </a:lnTo>
                    <a:lnTo>
                      <a:pt x="432" y="51"/>
                    </a:lnTo>
                    <a:lnTo>
                      <a:pt x="432" y="44"/>
                    </a:lnTo>
                    <a:lnTo>
                      <a:pt x="427" y="33"/>
                    </a:lnTo>
                    <a:lnTo>
                      <a:pt x="419" y="23"/>
                    </a:lnTo>
                    <a:lnTo>
                      <a:pt x="414" y="21"/>
                    </a:lnTo>
                    <a:lnTo>
                      <a:pt x="409" y="16"/>
                    </a:lnTo>
                    <a:lnTo>
                      <a:pt x="404" y="10"/>
                    </a:lnTo>
                    <a:lnTo>
                      <a:pt x="401" y="5"/>
                    </a:lnTo>
                    <a:lnTo>
                      <a:pt x="399" y="3"/>
                    </a:lnTo>
                    <a:lnTo>
                      <a:pt x="394" y="0"/>
                    </a:lnTo>
                    <a:lnTo>
                      <a:pt x="388" y="0"/>
                    </a:lnTo>
                    <a:lnTo>
                      <a:pt x="360" y="5"/>
                    </a:lnTo>
                    <a:lnTo>
                      <a:pt x="350" y="8"/>
                    </a:lnTo>
                    <a:lnTo>
                      <a:pt x="342" y="10"/>
                    </a:lnTo>
                    <a:lnTo>
                      <a:pt x="335" y="8"/>
                    </a:lnTo>
                    <a:lnTo>
                      <a:pt x="319" y="5"/>
                    </a:lnTo>
                    <a:lnTo>
                      <a:pt x="312" y="0"/>
                    </a:lnTo>
                    <a:lnTo>
                      <a:pt x="309" y="0"/>
                    </a:lnTo>
                    <a:lnTo>
                      <a:pt x="307" y="3"/>
                    </a:lnTo>
                    <a:lnTo>
                      <a:pt x="302" y="5"/>
                    </a:lnTo>
                    <a:lnTo>
                      <a:pt x="299" y="10"/>
                    </a:lnTo>
                    <a:lnTo>
                      <a:pt x="291" y="21"/>
                    </a:lnTo>
                    <a:lnTo>
                      <a:pt x="286" y="26"/>
                    </a:lnTo>
                    <a:lnTo>
                      <a:pt x="281" y="28"/>
                    </a:lnTo>
                    <a:lnTo>
                      <a:pt x="279" y="28"/>
                    </a:lnTo>
                    <a:lnTo>
                      <a:pt x="276" y="31"/>
                    </a:lnTo>
                    <a:lnTo>
                      <a:pt x="271" y="39"/>
                    </a:lnTo>
                    <a:lnTo>
                      <a:pt x="268" y="49"/>
                    </a:lnTo>
                    <a:lnTo>
                      <a:pt x="266" y="62"/>
                    </a:lnTo>
                    <a:lnTo>
                      <a:pt x="266" y="72"/>
                    </a:lnTo>
                    <a:lnTo>
                      <a:pt x="266" y="84"/>
                    </a:lnTo>
                    <a:lnTo>
                      <a:pt x="268" y="92"/>
                    </a:lnTo>
                    <a:lnTo>
                      <a:pt x="271" y="95"/>
                    </a:lnTo>
                    <a:lnTo>
                      <a:pt x="273" y="97"/>
                    </a:lnTo>
                    <a:lnTo>
                      <a:pt x="263" y="90"/>
                    </a:lnTo>
                    <a:lnTo>
                      <a:pt x="253" y="87"/>
                    </a:lnTo>
                    <a:lnTo>
                      <a:pt x="243" y="82"/>
                    </a:lnTo>
                    <a:lnTo>
                      <a:pt x="240" y="77"/>
                    </a:lnTo>
                    <a:lnTo>
                      <a:pt x="235" y="72"/>
                    </a:lnTo>
                    <a:lnTo>
                      <a:pt x="233" y="64"/>
                    </a:lnTo>
                    <a:lnTo>
                      <a:pt x="230" y="62"/>
                    </a:lnTo>
                    <a:lnTo>
                      <a:pt x="225" y="59"/>
                    </a:lnTo>
                    <a:lnTo>
                      <a:pt x="222" y="59"/>
                    </a:lnTo>
                    <a:lnTo>
                      <a:pt x="215" y="62"/>
                    </a:lnTo>
                    <a:lnTo>
                      <a:pt x="212" y="62"/>
                    </a:lnTo>
                    <a:lnTo>
                      <a:pt x="210" y="62"/>
                    </a:lnTo>
                    <a:lnTo>
                      <a:pt x="205" y="59"/>
                    </a:lnTo>
                    <a:lnTo>
                      <a:pt x="202" y="59"/>
                    </a:lnTo>
                    <a:lnTo>
                      <a:pt x="194" y="62"/>
                    </a:lnTo>
                    <a:lnTo>
                      <a:pt x="184" y="64"/>
                    </a:lnTo>
                    <a:lnTo>
                      <a:pt x="182" y="64"/>
                    </a:lnTo>
                    <a:lnTo>
                      <a:pt x="174" y="64"/>
                    </a:lnTo>
                    <a:lnTo>
                      <a:pt x="166" y="62"/>
                    </a:lnTo>
                    <a:lnTo>
                      <a:pt x="159" y="62"/>
                    </a:lnTo>
                    <a:lnTo>
                      <a:pt x="151" y="64"/>
                    </a:lnTo>
                    <a:lnTo>
                      <a:pt x="146" y="67"/>
                    </a:lnTo>
                    <a:lnTo>
                      <a:pt x="138" y="74"/>
                    </a:lnTo>
                    <a:lnTo>
                      <a:pt x="136" y="74"/>
                    </a:lnTo>
                    <a:lnTo>
                      <a:pt x="130" y="77"/>
                    </a:lnTo>
                    <a:lnTo>
                      <a:pt x="125" y="77"/>
                    </a:lnTo>
                    <a:lnTo>
                      <a:pt x="120" y="79"/>
                    </a:lnTo>
                    <a:lnTo>
                      <a:pt x="105" y="90"/>
                    </a:lnTo>
                    <a:lnTo>
                      <a:pt x="90" y="105"/>
                    </a:lnTo>
                    <a:lnTo>
                      <a:pt x="79" y="123"/>
                    </a:lnTo>
                    <a:lnTo>
                      <a:pt x="77" y="125"/>
                    </a:lnTo>
                    <a:lnTo>
                      <a:pt x="74" y="128"/>
                    </a:lnTo>
                    <a:lnTo>
                      <a:pt x="64" y="136"/>
                    </a:lnTo>
                    <a:lnTo>
                      <a:pt x="38" y="146"/>
                    </a:lnTo>
                    <a:lnTo>
                      <a:pt x="31" y="148"/>
                    </a:lnTo>
                    <a:lnTo>
                      <a:pt x="26" y="151"/>
                    </a:lnTo>
                    <a:lnTo>
                      <a:pt x="23" y="158"/>
                    </a:lnTo>
                    <a:lnTo>
                      <a:pt x="18" y="171"/>
                    </a:lnTo>
                    <a:close/>
                  </a:path>
                </a:pathLst>
              </a:custGeom>
              <a:gradFill rotWithShape="0">
                <a:gsLst>
                  <a:gs pos="0">
                    <a:schemeClr val="accent1"/>
                  </a:gs>
                  <a:gs pos="100000">
                    <a:schemeClr val="accent1">
                      <a:gamma/>
                      <a:shade val="46275"/>
                      <a:invGamma/>
                    </a:schemeClr>
                  </a:gs>
                </a:gsLst>
                <a:path path="rect">
                  <a:fillToRect l="50000" t="50000" r="50000" b="50000"/>
                </a:path>
              </a:gradFill>
              <a:ln w="9525">
                <a:noFill/>
                <a:round/>
                <a:headEnd/>
                <a:tailEnd/>
              </a:ln>
            </p:spPr>
            <p:txBody>
              <a:bodyPr/>
              <a:lstStyle/>
              <a:p>
                <a:pPr>
                  <a:defRPr/>
                </a:pPr>
                <a:endParaRPr lang="en-US">
                  <a:ea typeface="+mn-ea"/>
                </a:endParaRPr>
              </a:p>
            </p:txBody>
          </p:sp>
          <p:sp>
            <p:nvSpPr>
              <p:cNvPr id="54431" name="Freeform 159"/>
              <p:cNvSpPr>
                <a:spLocks/>
              </p:cNvSpPr>
              <p:nvPr/>
            </p:nvSpPr>
            <p:spPr bwMode="auto">
              <a:xfrm>
                <a:off x="2543" y="1317"/>
                <a:ext cx="35" cy="56"/>
              </a:xfrm>
              <a:custGeom>
                <a:avLst/>
                <a:gdLst/>
                <a:ahLst/>
                <a:cxnLst>
                  <a:cxn ang="0">
                    <a:pos x="7" y="0"/>
                  </a:cxn>
                  <a:cxn ang="0">
                    <a:pos x="2" y="0"/>
                  </a:cxn>
                  <a:cxn ang="0">
                    <a:pos x="0" y="3"/>
                  </a:cxn>
                  <a:cxn ang="0">
                    <a:pos x="0" y="5"/>
                  </a:cxn>
                  <a:cxn ang="0">
                    <a:pos x="0" y="11"/>
                  </a:cxn>
                  <a:cxn ang="0">
                    <a:pos x="10" y="13"/>
                  </a:cxn>
                  <a:cxn ang="0">
                    <a:pos x="17" y="18"/>
                  </a:cxn>
                  <a:cxn ang="0">
                    <a:pos x="23" y="23"/>
                  </a:cxn>
                  <a:cxn ang="0">
                    <a:pos x="23" y="26"/>
                  </a:cxn>
                  <a:cxn ang="0">
                    <a:pos x="23" y="28"/>
                  </a:cxn>
                  <a:cxn ang="0">
                    <a:pos x="23" y="39"/>
                  </a:cxn>
                  <a:cxn ang="0">
                    <a:pos x="25" y="44"/>
                  </a:cxn>
                  <a:cxn ang="0">
                    <a:pos x="23" y="49"/>
                  </a:cxn>
                  <a:cxn ang="0">
                    <a:pos x="23" y="51"/>
                  </a:cxn>
                  <a:cxn ang="0">
                    <a:pos x="23" y="56"/>
                  </a:cxn>
                  <a:cxn ang="0">
                    <a:pos x="28" y="54"/>
                  </a:cxn>
                  <a:cxn ang="0">
                    <a:pos x="33" y="49"/>
                  </a:cxn>
                  <a:cxn ang="0">
                    <a:pos x="35" y="46"/>
                  </a:cxn>
                  <a:cxn ang="0">
                    <a:pos x="35" y="44"/>
                  </a:cxn>
                  <a:cxn ang="0">
                    <a:pos x="35" y="36"/>
                  </a:cxn>
                  <a:cxn ang="0">
                    <a:pos x="35" y="28"/>
                  </a:cxn>
                  <a:cxn ang="0">
                    <a:pos x="33" y="23"/>
                  </a:cxn>
                  <a:cxn ang="0">
                    <a:pos x="30" y="18"/>
                  </a:cxn>
                  <a:cxn ang="0">
                    <a:pos x="28" y="13"/>
                  </a:cxn>
                  <a:cxn ang="0">
                    <a:pos x="28" y="8"/>
                  </a:cxn>
                  <a:cxn ang="0">
                    <a:pos x="25" y="5"/>
                  </a:cxn>
                  <a:cxn ang="0">
                    <a:pos x="20" y="3"/>
                  </a:cxn>
                  <a:cxn ang="0">
                    <a:pos x="12" y="0"/>
                  </a:cxn>
                  <a:cxn ang="0">
                    <a:pos x="7" y="0"/>
                  </a:cxn>
                </a:cxnLst>
                <a:rect l="0" t="0" r="r" b="b"/>
                <a:pathLst>
                  <a:path w="35" h="56">
                    <a:moveTo>
                      <a:pt x="7" y="0"/>
                    </a:moveTo>
                    <a:lnTo>
                      <a:pt x="2" y="0"/>
                    </a:lnTo>
                    <a:lnTo>
                      <a:pt x="0" y="3"/>
                    </a:lnTo>
                    <a:lnTo>
                      <a:pt x="0" y="5"/>
                    </a:lnTo>
                    <a:lnTo>
                      <a:pt x="0" y="11"/>
                    </a:lnTo>
                    <a:lnTo>
                      <a:pt x="10" y="13"/>
                    </a:lnTo>
                    <a:lnTo>
                      <a:pt x="17" y="18"/>
                    </a:lnTo>
                    <a:lnTo>
                      <a:pt x="23" y="23"/>
                    </a:lnTo>
                    <a:lnTo>
                      <a:pt x="23" y="26"/>
                    </a:lnTo>
                    <a:lnTo>
                      <a:pt x="23" y="28"/>
                    </a:lnTo>
                    <a:lnTo>
                      <a:pt x="23" y="39"/>
                    </a:lnTo>
                    <a:lnTo>
                      <a:pt x="25" y="44"/>
                    </a:lnTo>
                    <a:lnTo>
                      <a:pt x="23" y="49"/>
                    </a:lnTo>
                    <a:lnTo>
                      <a:pt x="23" y="51"/>
                    </a:lnTo>
                    <a:lnTo>
                      <a:pt x="23" y="56"/>
                    </a:lnTo>
                    <a:lnTo>
                      <a:pt x="28" y="54"/>
                    </a:lnTo>
                    <a:lnTo>
                      <a:pt x="33" y="49"/>
                    </a:lnTo>
                    <a:lnTo>
                      <a:pt x="35" y="46"/>
                    </a:lnTo>
                    <a:lnTo>
                      <a:pt x="35" y="44"/>
                    </a:lnTo>
                    <a:lnTo>
                      <a:pt x="35" y="36"/>
                    </a:lnTo>
                    <a:lnTo>
                      <a:pt x="35" y="28"/>
                    </a:lnTo>
                    <a:lnTo>
                      <a:pt x="33" y="23"/>
                    </a:lnTo>
                    <a:lnTo>
                      <a:pt x="30" y="18"/>
                    </a:lnTo>
                    <a:lnTo>
                      <a:pt x="28" y="13"/>
                    </a:lnTo>
                    <a:lnTo>
                      <a:pt x="28" y="8"/>
                    </a:lnTo>
                    <a:lnTo>
                      <a:pt x="25" y="5"/>
                    </a:lnTo>
                    <a:lnTo>
                      <a:pt x="20" y="3"/>
                    </a:lnTo>
                    <a:lnTo>
                      <a:pt x="12" y="0"/>
                    </a:lnTo>
                    <a:lnTo>
                      <a:pt x="7" y="0"/>
                    </a:lnTo>
                    <a:close/>
                  </a:path>
                </a:pathLst>
              </a:custGeom>
              <a:gradFill rotWithShape="0">
                <a:gsLst>
                  <a:gs pos="0">
                    <a:schemeClr val="accent1"/>
                  </a:gs>
                  <a:gs pos="100000">
                    <a:schemeClr val="accent1">
                      <a:gamma/>
                      <a:shade val="46275"/>
                      <a:invGamma/>
                    </a:schemeClr>
                  </a:gs>
                </a:gsLst>
                <a:path path="rect">
                  <a:fillToRect l="50000" t="50000" r="50000" b="50000"/>
                </a:path>
              </a:gradFill>
              <a:ln w="9525">
                <a:noFill/>
                <a:round/>
                <a:headEnd/>
                <a:tailEnd/>
              </a:ln>
            </p:spPr>
            <p:txBody>
              <a:bodyPr/>
              <a:lstStyle/>
              <a:p>
                <a:pPr>
                  <a:defRPr/>
                </a:pPr>
                <a:endParaRPr lang="en-US">
                  <a:ea typeface="+mn-ea"/>
                </a:endParaRPr>
              </a:p>
            </p:txBody>
          </p:sp>
          <p:sp>
            <p:nvSpPr>
              <p:cNvPr id="54432" name="Freeform 160"/>
              <p:cNvSpPr>
                <a:spLocks/>
              </p:cNvSpPr>
              <p:nvPr/>
            </p:nvSpPr>
            <p:spPr bwMode="auto">
              <a:xfrm>
                <a:off x="2514" y="1371"/>
                <a:ext cx="75" cy="79"/>
              </a:xfrm>
              <a:custGeom>
                <a:avLst/>
                <a:gdLst/>
                <a:ahLst/>
                <a:cxnLst>
                  <a:cxn ang="0">
                    <a:pos x="69" y="2"/>
                  </a:cxn>
                  <a:cxn ang="0">
                    <a:pos x="72" y="5"/>
                  </a:cxn>
                  <a:cxn ang="0">
                    <a:pos x="75" y="10"/>
                  </a:cxn>
                  <a:cxn ang="0">
                    <a:pos x="72" y="15"/>
                  </a:cxn>
                  <a:cxn ang="0">
                    <a:pos x="69" y="23"/>
                  </a:cxn>
                  <a:cxn ang="0">
                    <a:pos x="67" y="33"/>
                  </a:cxn>
                  <a:cxn ang="0">
                    <a:pos x="67" y="43"/>
                  </a:cxn>
                  <a:cxn ang="0">
                    <a:pos x="64" y="51"/>
                  </a:cxn>
                  <a:cxn ang="0">
                    <a:pos x="59" y="59"/>
                  </a:cxn>
                  <a:cxn ang="0">
                    <a:pos x="52" y="66"/>
                  </a:cxn>
                  <a:cxn ang="0">
                    <a:pos x="21" y="77"/>
                  </a:cxn>
                  <a:cxn ang="0">
                    <a:pos x="11" y="79"/>
                  </a:cxn>
                  <a:cxn ang="0">
                    <a:pos x="6" y="79"/>
                  </a:cxn>
                  <a:cxn ang="0">
                    <a:pos x="6" y="77"/>
                  </a:cxn>
                  <a:cxn ang="0">
                    <a:pos x="3" y="77"/>
                  </a:cxn>
                  <a:cxn ang="0">
                    <a:pos x="0" y="71"/>
                  </a:cxn>
                  <a:cxn ang="0">
                    <a:pos x="0" y="66"/>
                  </a:cxn>
                  <a:cxn ang="0">
                    <a:pos x="3" y="66"/>
                  </a:cxn>
                  <a:cxn ang="0">
                    <a:pos x="8" y="66"/>
                  </a:cxn>
                  <a:cxn ang="0">
                    <a:pos x="16" y="66"/>
                  </a:cxn>
                  <a:cxn ang="0">
                    <a:pos x="21" y="66"/>
                  </a:cxn>
                  <a:cxn ang="0">
                    <a:pos x="29" y="64"/>
                  </a:cxn>
                  <a:cxn ang="0">
                    <a:pos x="34" y="61"/>
                  </a:cxn>
                  <a:cxn ang="0">
                    <a:pos x="41" y="56"/>
                  </a:cxn>
                  <a:cxn ang="0">
                    <a:pos x="44" y="54"/>
                  </a:cxn>
                  <a:cxn ang="0">
                    <a:pos x="52" y="38"/>
                  </a:cxn>
                  <a:cxn ang="0">
                    <a:pos x="54" y="33"/>
                  </a:cxn>
                  <a:cxn ang="0">
                    <a:pos x="57" y="31"/>
                  </a:cxn>
                  <a:cxn ang="0">
                    <a:pos x="62" y="25"/>
                  </a:cxn>
                  <a:cxn ang="0">
                    <a:pos x="62" y="15"/>
                  </a:cxn>
                  <a:cxn ang="0">
                    <a:pos x="62" y="8"/>
                  </a:cxn>
                  <a:cxn ang="0">
                    <a:pos x="64" y="2"/>
                  </a:cxn>
                  <a:cxn ang="0">
                    <a:pos x="67" y="0"/>
                  </a:cxn>
                  <a:cxn ang="0">
                    <a:pos x="69" y="0"/>
                  </a:cxn>
                  <a:cxn ang="0">
                    <a:pos x="69" y="2"/>
                  </a:cxn>
                </a:cxnLst>
                <a:rect l="0" t="0" r="r" b="b"/>
                <a:pathLst>
                  <a:path w="75" h="79">
                    <a:moveTo>
                      <a:pt x="69" y="2"/>
                    </a:moveTo>
                    <a:lnTo>
                      <a:pt x="72" y="5"/>
                    </a:lnTo>
                    <a:lnTo>
                      <a:pt x="75" y="10"/>
                    </a:lnTo>
                    <a:lnTo>
                      <a:pt x="72" y="15"/>
                    </a:lnTo>
                    <a:lnTo>
                      <a:pt x="69" y="23"/>
                    </a:lnTo>
                    <a:lnTo>
                      <a:pt x="67" y="33"/>
                    </a:lnTo>
                    <a:lnTo>
                      <a:pt x="67" y="43"/>
                    </a:lnTo>
                    <a:lnTo>
                      <a:pt x="64" y="51"/>
                    </a:lnTo>
                    <a:lnTo>
                      <a:pt x="59" y="59"/>
                    </a:lnTo>
                    <a:lnTo>
                      <a:pt x="52" y="66"/>
                    </a:lnTo>
                    <a:lnTo>
                      <a:pt x="21" y="77"/>
                    </a:lnTo>
                    <a:lnTo>
                      <a:pt x="11" y="79"/>
                    </a:lnTo>
                    <a:lnTo>
                      <a:pt x="6" y="79"/>
                    </a:lnTo>
                    <a:lnTo>
                      <a:pt x="6" y="77"/>
                    </a:lnTo>
                    <a:lnTo>
                      <a:pt x="3" y="77"/>
                    </a:lnTo>
                    <a:lnTo>
                      <a:pt x="0" y="71"/>
                    </a:lnTo>
                    <a:lnTo>
                      <a:pt x="0" y="66"/>
                    </a:lnTo>
                    <a:lnTo>
                      <a:pt x="3" y="66"/>
                    </a:lnTo>
                    <a:lnTo>
                      <a:pt x="8" y="66"/>
                    </a:lnTo>
                    <a:lnTo>
                      <a:pt x="16" y="66"/>
                    </a:lnTo>
                    <a:lnTo>
                      <a:pt x="21" y="66"/>
                    </a:lnTo>
                    <a:lnTo>
                      <a:pt x="29" y="64"/>
                    </a:lnTo>
                    <a:lnTo>
                      <a:pt x="34" y="61"/>
                    </a:lnTo>
                    <a:lnTo>
                      <a:pt x="41" y="56"/>
                    </a:lnTo>
                    <a:lnTo>
                      <a:pt x="44" y="54"/>
                    </a:lnTo>
                    <a:lnTo>
                      <a:pt x="52" y="38"/>
                    </a:lnTo>
                    <a:lnTo>
                      <a:pt x="54" y="33"/>
                    </a:lnTo>
                    <a:lnTo>
                      <a:pt x="57" y="31"/>
                    </a:lnTo>
                    <a:lnTo>
                      <a:pt x="62" y="25"/>
                    </a:lnTo>
                    <a:lnTo>
                      <a:pt x="62" y="15"/>
                    </a:lnTo>
                    <a:lnTo>
                      <a:pt x="62" y="8"/>
                    </a:lnTo>
                    <a:lnTo>
                      <a:pt x="64" y="2"/>
                    </a:lnTo>
                    <a:lnTo>
                      <a:pt x="67" y="0"/>
                    </a:lnTo>
                    <a:lnTo>
                      <a:pt x="69" y="0"/>
                    </a:lnTo>
                    <a:lnTo>
                      <a:pt x="69" y="2"/>
                    </a:lnTo>
                    <a:close/>
                  </a:path>
                </a:pathLst>
              </a:custGeom>
              <a:gradFill rotWithShape="0">
                <a:gsLst>
                  <a:gs pos="0">
                    <a:schemeClr val="accent1"/>
                  </a:gs>
                  <a:gs pos="100000">
                    <a:schemeClr val="accent1">
                      <a:gamma/>
                      <a:shade val="46275"/>
                      <a:invGamma/>
                    </a:schemeClr>
                  </a:gs>
                </a:gsLst>
                <a:path path="rect">
                  <a:fillToRect l="50000" t="50000" r="50000" b="50000"/>
                </a:path>
              </a:gradFill>
              <a:ln w="9525">
                <a:noFill/>
                <a:round/>
                <a:headEnd/>
                <a:tailEnd/>
              </a:ln>
            </p:spPr>
            <p:txBody>
              <a:bodyPr/>
              <a:lstStyle/>
              <a:p>
                <a:pPr>
                  <a:defRPr/>
                </a:pPr>
                <a:endParaRPr lang="en-US">
                  <a:ea typeface="+mn-ea"/>
                </a:endParaRPr>
              </a:p>
            </p:txBody>
          </p:sp>
          <p:sp>
            <p:nvSpPr>
              <p:cNvPr id="54433" name="Freeform 161"/>
              <p:cNvSpPr>
                <a:spLocks/>
              </p:cNvSpPr>
              <p:nvPr/>
            </p:nvSpPr>
            <p:spPr bwMode="auto">
              <a:xfrm>
                <a:off x="2277" y="960"/>
                <a:ext cx="82" cy="92"/>
              </a:xfrm>
              <a:custGeom>
                <a:avLst/>
                <a:gdLst/>
                <a:ahLst/>
                <a:cxnLst>
                  <a:cxn ang="0">
                    <a:pos x="82" y="5"/>
                  </a:cxn>
                  <a:cxn ang="0">
                    <a:pos x="66" y="13"/>
                  </a:cxn>
                  <a:cxn ang="0">
                    <a:pos x="51" y="26"/>
                  </a:cxn>
                  <a:cxn ang="0">
                    <a:pos x="46" y="31"/>
                  </a:cxn>
                  <a:cxn ang="0">
                    <a:pos x="38" y="33"/>
                  </a:cxn>
                  <a:cxn ang="0">
                    <a:pos x="33" y="36"/>
                  </a:cxn>
                  <a:cxn ang="0">
                    <a:pos x="31" y="38"/>
                  </a:cxn>
                  <a:cxn ang="0">
                    <a:pos x="31" y="41"/>
                  </a:cxn>
                  <a:cxn ang="0">
                    <a:pos x="28" y="54"/>
                  </a:cxn>
                  <a:cxn ang="0">
                    <a:pos x="23" y="61"/>
                  </a:cxn>
                  <a:cxn ang="0">
                    <a:pos x="18" y="66"/>
                  </a:cxn>
                  <a:cxn ang="0">
                    <a:pos x="18" y="69"/>
                  </a:cxn>
                  <a:cxn ang="0">
                    <a:pos x="15" y="72"/>
                  </a:cxn>
                  <a:cxn ang="0">
                    <a:pos x="18" y="77"/>
                  </a:cxn>
                  <a:cxn ang="0">
                    <a:pos x="18" y="82"/>
                  </a:cxn>
                  <a:cxn ang="0">
                    <a:pos x="15" y="87"/>
                  </a:cxn>
                  <a:cxn ang="0">
                    <a:pos x="13" y="89"/>
                  </a:cxn>
                  <a:cxn ang="0">
                    <a:pos x="8" y="92"/>
                  </a:cxn>
                  <a:cxn ang="0">
                    <a:pos x="8" y="89"/>
                  </a:cxn>
                  <a:cxn ang="0">
                    <a:pos x="5" y="89"/>
                  </a:cxn>
                  <a:cxn ang="0">
                    <a:pos x="2" y="87"/>
                  </a:cxn>
                  <a:cxn ang="0">
                    <a:pos x="0" y="82"/>
                  </a:cxn>
                  <a:cxn ang="0">
                    <a:pos x="0" y="77"/>
                  </a:cxn>
                  <a:cxn ang="0">
                    <a:pos x="2" y="72"/>
                  </a:cxn>
                  <a:cxn ang="0">
                    <a:pos x="8" y="61"/>
                  </a:cxn>
                  <a:cxn ang="0">
                    <a:pos x="13" y="51"/>
                  </a:cxn>
                  <a:cxn ang="0">
                    <a:pos x="13" y="46"/>
                  </a:cxn>
                  <a:cxn ang="0">
                    <a:pos x="13" y="43"/>
                  </a:cxn>
                  <a:cxn ang="0">
                    <a:pos x="13" y="41"/>
                  </a:cxn>
                  <a:cxn ang="0">
                    <a:pos x="15" y="36"/>
                  </a:cxn>
                  <a:cxn ang="0">
                    <a:pos x="20" y="31"/>
                  </a:cxn>
                  <a:cxn ang="0">
                    <a:pos x="28" y="23"/>
                  </a:cxn>
                  <a:cxn ang="0">
                    <a:pos x="36" y="20"/>
                  </a:cxn>
                  <a:cxn ang="0">
                    <a:pos x="41" y="18"/>
                  </a:cxn>
                  <a:cxn ang="0">
                    <a:pos x="46" y="13"/>
                  </a:cxn>
                  <a:cxn ang="0">
                    <a:pos x="56" y="5"/>
                  </a:cxn>
                  <a:cxn ang="0">
                    <a:pos x="61" y="3"/>
                  </a:cxn>
                  <a:cxn ang="0">
                    <a:pos x="66" y="0"/>
                  </a:cxn>
                  <a:cxn ang="0">
                    <a:pos x="74" y="0"/>
                  </a:cxn>
                  <a:cxn ang="0">
                    <a:pos x="82" y="5"/>
                  </a:cxn>
                </a:cxnLst>
                <a:rect l="0" t="0" r="r" b="b"/>
                <a:pathLst>
                  <a:path w="82" h="92">
                    <a:moveTo>
                      <a:pt x="82" y="5"/>
                    </a:moveTo>
                    <a:lnTo>
                      <a:pt x="66" y="13"/>
                    </a:lnTo>
                    <a:lnTo>
                      <a:pt x="51" y="26"/>
                    </a:lnTo>
                    <a:lnTo>
                      <a:pt x="46" y="31"/>
                    </a:lnTo>
                    <a:lnTo>
                      <a:pt x="38" y="33"/>
                    </a:lnTo>
                    <a:lnTo>
                      <a:pt x="33" y="36"/>
                    </a:lnTo>
                    <a:lnTo>
                      <a:pt x="31" y="38"/>
                    </a:lnTo>
                    <a:lnTo>
                      <a:pt x="31" y="41"/>
                    </a:lnTo>
                    <a:lnTo>
                      <a:pt x="28" y="54"/>
                    </a:lnTo>
                    <a:lnTo>
                      <a:pt x="23" y="61"/>
                    </a:lnTo>
                    <a:lnTo>
                      <a:pt x="18" y="66"/>
                    </a:lnTo>
                    <a:lnTo>
                      <a:pt x="18" y="69"/>
                    </a:lnTo>
                    <a:lnTo>
                      <a:pt x="15" y="72"/>
                    </a:lnTo>
                    <a:lnTo>
                      <a:pt x="18" y="77"/>
                    </a:lnTo>
                    <a:lnTo>
                      <a:pt x="18" y="82"/>
                    </a:lnTo>
                    <a:lnTo>
                      <a:pt x="15" y="87"/>
                    </a:lnTo>
                    <a:lnTo>
                      <a:pt x="13" y="89"/>
                    </a:lnTo>
                    <a:lnTo>
                      <a:pt x="8" y="92"/>
                    </a:lnTo>
                    <a:lnTo>
                      <a:pt x="8" y="89"/>
                    </a:lnTo>
                    <a:lnTo>
                      <a:pt x="5" y="89"/>
                    </a:lnTo>
                    <a:lnTo>
                      <a:pt x="2" y="87"/>
                    </a:lnTo>
                    <a:lnTo>
                      <a:pt x="0" y="82"/>
                    </a:lnTo>
                    <a:lnTo>
                      <a:pt x="0" y="77"/>
                    </a:lnTo>
                    <a:lnTo>
                      <a:pt x="2" y="72"/>
                    </a:lnTo>
                    <a:lnTo>
                      <a:pt x="8" y="61"/>
                    </a:lnTo>
                    <a:lnTo>
                      <a:pt x="13" y="51"/>
                    </a:lnTo>
                    <a:lnTo>
                      <a:pt x="13" y="46"/>
                    </a:lnTo>
                    <a:lnTo>
                      <a:pt x="13" y="43"/>
                    </a:lnTo>
                    <a:lnTo>
                      <a:pt x="13" y="41"/>
                    </a:lnTo>
                    <a:lnTo>
                      <a:pt x="15" y="36"/>
                    </a:lnTo>
                    <a:lnTo>
                      <a:pt x="20" y="31"/>
                    </a:lnTo>
                    <a:lnTo>
                      <a:pt x="28" y="23"/>
                    </a:lnTo>
                    <a:lnTo>
                      <a:pt x="36" y="20"/>
                    </a:lnTo>
                    <a:lnTo>
                      <a:pt x="41" y="18"/>
                    </a:lnTo>
                    <a:lnTo>
                      <a:pt x="46" y="13"/>
                    </a:lnTo>
                    <a:lnTo>
                      <a:pt x="56" y="5"/>
                    </a:lnTo>
                    <a:lnTo>
                      <a:pt x="61" y="3"/>
                    </a:lnTo>
                    <a:lnTo>
                      <a:pt x="66" y="0"/>
                    </a:lnTo>
                    <a:lnTo>
                      <a:pt x="74" y="0"/>
                    </a:lnTo>
                    <a:lnTo>
                      <a:pt x="82" y="5"/>
                    </a:lnTo>
                    <a:close/>
                  </a:path>
                </a:pathLst>
              </a:custGeom>
              <a:gradFill rotWithShape="0">
                <a:gsLst>
                  <a:gs pos="0">
                    <a:schemeClr val="accent1"/>
                  </a:gs>
                  <a:gs pos="100000">
                    <a:schemeClr val="accent1">
                      <a:gamma/>
                      <a:shade val="46275"/>
                      <a:invGamma/>
                    </a:schemeClr>
                  </a:gs>
                </a:gsLst>
                <a:path path="rect">
                  <a:fillToRect l="50000" t="50000" r="50000" b="50000"/>
                </a:path>
              </a:gradFill>
              <a:ln w="9525">
                <a:noFill/>
                <a:round/>
                <a:headEnd/>
                <a:tailEnd/>
              </a:ln>
            </p:spPr>
            <p:txBody>
              <a:bodyPr/>
              <a:lstStyle/>
              <a:p>
                <a:pPr>
                  <a:defRPr/>
                </a:pPr>
                <a:endParaRPr lang="en-US">
                  <a:ea typeface="+mn-ea"/>
                </a:endParaRPr>
              </a:p>
            </p:txBody>
          </p:sp>
          <p:sp>
            <p:nvSpPr>
              <p:cNvPr id="54434" name="Freeform 162"/>
              <p:cNvSpPr>
                <a:spLocks/>
              </p:cNvSpPr>
              <p:nvPr/>
            </p:nvSpPr>
            <p:spPr bwMode="auto">
              <a:xfrm>
                <a:off x="1771" y="1297"/>
                <a:ext cx="56" cy="74"/>
              </a:xfrm>
              <a:custGeom>
                <a:avLst/>
                <a:gdLst/>
                <a:ahLst/>
                <a:cxnLst>
                  <a:cxn ang="0">
                    <a:pos x="56" y="8"/>
                  </a:cxn>
                  <a:cxn ang="0">
                    <a:pos x="54" y="8"/>
                  </a:cxn>
                  <a:cxn ang="0">
                    <a:pos x="49" y="10"/>
                  </a:cxn>
                  <a:cxn ang="0">
                    <a:pos x="46" y="10"/>
                  </a:cxn>
                  <a:cxn ang="0">
                    <a:pos x="38" y="15"/>
                  </a:cxn>
                  <a:cxn ang="0">
                    <a:pos x="31" y="20"/>
                  </a:cxn>
                  <a:cxn ang="0">
                    <a:pos x="28" y="25"/>
                  </a:cxn>
                  <a:cxn ang="0">
                    <a:pos x="28" y="28"/>
                  </a:cxn>
                  <a:cxn ang="0">
                    <a:pos x="23" y="33"/>
                  </a:cxn>
                  <a:cxn ang="0">
                    <a:pos x="15" y="41"/>
                  </a:cxn>
                  <a:cxn ang="0">
                    <a:pos x="13" y="43"/>
                  </a:cxn>
                  <a:cxn ang="0">
                    <a:pos x="13" y="48"/>
                  </a:cxn>
                  <a:cxn ang="0">
                    <a:pos x="13" y="54"/>
                  </a:cxn>
                  <a:cxn ang="0">
                    <a:pos x="13" y="59"/>
                  </a:cxn>
                  <a:cxn ang="0">
                    <a:pos x="13" y="61"/>
                  </a:cxn>
                  <a:cxn ang="0">
                    <a:pos x="10" y="64"/>
                  </a:cxn>
                  <a:cxn ang="0">
                    <a:pos x="8" y="69"/>
                  </a:cxn>
                  <a:cxn ang="0">
                    <a:pos x="3" y="74"/>
                  </a:cxn>
                  <a:cxn ang="0">
                    <a:pos x="0" y="59"/>
                  </a:cxn>
                  <a:cxn ang="0">
                    <a:pos x="0" y="48"/>
                  </a:cxn>
                  <a:cxn ang="0">
                    <a:pos x="3" y="41"/>
                  </a:cxn>
                  <a:cxn ang="0">
                    <a:pos x="10" y="28"/>
                  </a:cxn>
                  <a:cxn ang="0">
                    <a:pos x="15" y="23"/>
                  </a:cxn>
                  <a:cxn ang="0">
                    <a:pos x="15" y="20"/>
                  </a:cxn>
                  <a:cxn ang="0">
                    <a:pos x="18" y="15"/>
                  </a:cxn>
                  <a:cxn ang="0">
                    <a:pos x="23" y="10"/>
                  </a:cxn>
                  <a:cxn ang="0">
                    <a:pos x="26" y="5"/>
                  </a:cxn>
                  <a:cxn ang="0">
                    <a:pos x="31" y="5"/>
                  </a:cxn>
                  <a:cxn ang="0">
                    <a:pos x="38" y="2"/>
                  </a:cxn>
                  <a:cxn ang="0">
                    <a:pos x="43" y="0"/>
                  </a:cxn>
                  <a:cxn ang="0">
                    <a:pos x="49" y="0"/>
                  </a:cxn>
                  <a:cxn ang="0">
                    <a:pos x="51" y="2"/>
                  </a:cxn>
                  <a:cxn ang="0">
                    <a:pos x="54" y="2"/>
                  </a:cxn>
                  <a:cxn ang="0">
                    <a:pos x="56" y="8"/>
                  </a:cxn>
                </a:cxnLst>
                <a:rect l="0" t="0" r="r" b="b"/>
                <a:pathLst>
                  <a:path w="56" h="74">
                    <a:moveTo>
                      <a:pt x="56" y="8"/>
                    </a:moveTo>
                    <a:lnTo>
                      <a:pt x="54" y="8"/>
                    </a:lnTo>
                    <a:lnTo>
                      <a:pt x="49" y="10"/>
                    </a:lnTo>
                    <a:lnTo>
                      <a:pt x="46" y="10"/>
                    </a:lnTo>
                    <a:lnTo>
                      <a:pt x="38" y="15"/>
                    </a:lnTo>
                    <a:lnTo>
                      <a:pt x="31" y="20"/>
                    </a:lnTo>
                    <a:lnTo>
                      <a:pt x="28" y="25"/>
                    </a:lnTo>
                    <a:lnTo>
                      <a:pt x="28" y="28"/>
                    </a:lnTo>
                    <a:lnTo>
                      <a:pt x="23" y="33"/>
                    </a:lnTo>
                    <a:lnTo>
                      <a:pt x="15" y="41"/>
                    </a:lnTo>
                    <a:lnTo>
                      <a:pt x="13" y="43"/>
                    </a:lnTo>
                    <a:lnTo>
                      <a:pt x="13" y="48"/>
                    </a:lnTo>
                    <a:lnTo>
                      <a:pt x="13" y="54"/>
                    </a:lnTo>
                    <a:lnTo>
                      <a:pt x="13" y="59"/>
                    </a:lnTo>
                    <a:lnTo>
                      <a:pt x="13" y="61"/>
                    </a:lnTo>
                    <a:lnTo>
                      <a:pt x="10" y="64"/>
                    </a:lnTo>
                    <a:lnTo>
                      <a:pt x="8" y="69"/>
                    </a:lnTo>
                    <a:lnTo>
                      <a:pt x="3" y="74"/>
                    </a:lnTo>
                    <a:lnTo>
                      <a:pt x="0" y="59"/>
                    </a:lnTo>
                    <a:lnTo>
                      <a:pt x="0" y="48"/>
                    </a:lnTo>
                    <a:lnTo>
                      <a:pt x="3" y="41"/>
                    </a:lnTo>
                    <a:lnTo>
                      <a:pt x="10" y="28"/>
                    </a:lnTo>
                    <a:lnTo>
                      <a:pt x="15" y="23"/>
                    </a:lnTo>
                    <a:lnTo>
                      <a:pt x="15" y="20"/>
                    </a:lnTo>
                    <a:lnTo>
                      <a:pt x="18" y="15"/>
                    </a:lnTo>
                    <a:lnTo>
                      <a:pt x="23" y="10"/>
                    </a:lnTo>
                    <a:lnTo>
                      <a:pt x="26" y="5"/>
                    </a:lnTo>
                    <a:lnTo>
                      <a:pt x="31" y="5"/>
                    </a:lnTo>
                    <a:lnTo>
                      <a:pt x="38" y="2"/>
                    </a:lnTo>
                    <a:lnTo>
                      <a:pt x="43" y="0"/>
                    </a:lnTo>
                    <a:lnTo>
                      <a:pt x="49" y="0"/>
                    </a:lnTo>
                    <a:lnTo>
                      <a:pt x="51" y="2"/>
                    </a:lnTo>
                    <a:lnTo>
                      <a:pt x="54" y="2"/>
                    </a:lnTo>
                    <a:lnTo>
                      <a:pt x="56" y="8"/>
                    </a:lnTo>
                    <a:close/>
                  </a:path>
                </a:pathLst>
              </a:custGeom>
              <a:gradFill rotWithShape="0">
                <a:gsLst>
                  <a:gs pos="0">
                    <a:schemeClr val="accent1"/>
                  </a:gs>
                  <a:gs pos="100000">
                    <a:schemeClr val="accent1">
                      <a:gamma/>
                      <a:shade val="46275"/>
                      <a:invGamma/>
                    </a:schemeClr>
                  </a:gs>
                </a:gsLst>
                <a:path path="rect">
                  <a:fillToRect l="50000" t="50000" r="50000" b="50000"/>
                </a:path>
              </a:gradFill>
              <a:ln w="9525">
                <a:noFill/>
                <a:round/>
                <a:headEnd/>
                <a:tailEnd/>
              </a:ln>
            </p:spPr>
            <p:txBody>
              <a:bodyPr/>
              <a:lstStyle/>
              <a:p>
                <a:pPr>
                  <a:defRPr/>
                </a:pPr>
                <a:endParaRPr lang="en-US">
                  <a:ea typeface="+mn-ea"/>
                </a:endParaRPr>
              </a:p>
            </p:txBody>
          </p:sp>
          <p:sp>
            <p:nvSpPr>
              <p:cNvPr id="54435" name="Freeform 163"/>
              <p:cNvSpPr>
                <a:spLocks/>
              </p:cNvSpPr>
              <p:nvPr/>
            </p:nvSpPr>
            <p:spPr bwMode="auto">
              <a:xfrm>
                <a:off x="1775" y="1371"/>
                <a:ext cx="26" cy="36"/>
              </a:xfrm>
              <a:custGeom>
                <a:avLst/>
                <a:gdLst/>
                <a:ahLst/>
                <a:cxnLst>
                  <a:cxn ang="0">
                    <a:pos x="0" y="8"/>
                  </a:cxn>
                  <a:cxn ang="0">
                    <a:pos x="3" y="15"/>
                  </a:cxn>
                  <a:cxn ang="0">
                    <a:pos x="5" y="18"/>
                  </a:cxn>
                  <a:cxn ang="0">
                    <a:pos x="8" y="23"/>
                  </a:cxn>
                  <a:cxn ang="0">
                    <a:pos x="10" y="28"/>
                  </a:cxn>
                  <a:cxn ang="0">
                    <a:pos x="13" y="31"/>
                  </a:cxn>
                  <a:cxn ang="0">
                    <a:pos x="13" y="33"/>
                  </a:cxn>
                  <a:cxn ang="0">
                    <a:pos x="18" y="36"/>
                  </a:cxn>
                  <a:cxn ang="0">
                    <a:pos x="21" y="36"/>
                  </a:cxn>
                  <a:cxn ang="0">
                    <a:pos x="23" y="36"/>
                  </a:cxn>
                  <a:cxn ang="0">
                    <a:pos x="26" y="33"/>
                  </a:cxn>
                  <a:cxn ang="0">
                    <a:pos x="26" y="31"/>
                  </a:cxn>
                  <a:cxn ang="0">
                    <a:pos x="23" y="31"/>
                  </a:cxn>
                  <a:cxn ang="0">
                    <a:pos x="23" y="28"/>
                  </a:cxn>
                  <a:cxn ang="0">
                    <a:pos x="21" y="28"/>
                  </a:cxn>
                  <a:cxn ang="0">
                    <a:pos x="18" y="23"/>
                  </a:cxn>
                  <a:cxn ang="0">
                    <a:pos x="15" y="18"/>
                  </a:cxn>
                  <a:cxn ang="0">
                    <a:pos x="15" y="15"/>
                  </a:cxn>
                  <a:cxn ang="0">
                    <a:pos x="13" y="15"/>
                  </a:cxn>
                  <a:cxn ang="0">
                    <a:pos x="10" y="13"/>
                  </a:cxn>
                  <a:cxn ang="0">
                    <a:pos x="10" y="10"/>
                  </a:cxn>
                  <a:cxn ang="0">
                    <a:pos x="8" y="5"/>
                  </a:cxn>
                  <a:cxn ang="0">
                    <a:pos x="10" y="0"/>
                  </a:cxn>
                  <a:cxn ang="0">
                    <a:pos x="8" y="0"/>
                  </a:cxn>
                  <a:cxn ang="0">
                    <a:pos x="5" y="0"/>
                  </a:cxn>
                  <a:cxn ang="0">
                    <a:pos x="3" y="2"/>
                  </a:cxn>
                  <a:cxn ang="0">
                    <a:pos x="0" y="8"/>
                  </a:cxn>
                </a:cxnLst>
                <a:rect l="0" t="0" r="r" b="b"/>
                <a:pathLst>
                  <a:path w="26" h="36">
                    <a:moveTo>
                      <a:pt x="0" y="8"/>
                    </a:moveTo>
                    <a:lnTo>
                      <a:pt x="3" y="15"/>
                    </a:lnTo>
                    <a:lnTo>
                      <a:pt x="5" y="18"/>
                    </a:lnTo>
                    <a:lnTo>
                      <a:pt x="8" y="23"/>
                    </a:lnTo>
                    <a:lnTo>
                      <a:pt x="10" y="28"/>
                    </a:lnTo>
                    <a:lnTo>
                      <a:pt x="13" y="31"/>
                    </a:lnTo>
                    <a:lnTo>
                      <a:pt x="13" y="33"/>
                    </a:lnTo>
                    <a:lnTo>
                      <a:pt x="18" y="36"/>
                    </a:lnTo>
                    <a:lnTo>
                      <a:pt x="21" y="36"/>
                    </a:lnTo>
                    <a:lnTo>
                      <a:pt x="23" y="36"/>
                    </a:lnTo>
                    <a:lnTo>
                      <a:pt x="26" y="33"/>
                    </a:lnTo>
                    <a:lnTo>
                      <a:pt x="26" y="31"/>
                    </a:lnTo>
                    <a:lnTo>
                      <a:pt x="23" y="31"/>
                    </a:lnTo>
                    <a:lnTo>
                      <a:pt x="23" y="28"/>
                    </a:lnTo>
                    <a:lnTo>
                      <a:pt x="21" y="28"/>
                    </a:lnTo>
                    <a:lnTo>
                      <a:pt x="18" y="23"/>
                    </a:lnTo>
                    <a:lnTo>
                      <a:pt x="15" y="18"/>
                    </a:lnTo>
                    <a:lnTo>
                      <a:pt x="15" y="15"/>
                    </a:lnTo>
                    <a:lnTo>
                      <a:pt x="13" y="15"/>
                    </a:lnTo>
                    <a:lnTo>
                      <a:pt x="10" y="13"/>
                    </a:lnTo>
                    <a:lnTo>
                      <a:pt x="10" y="10"/>
                    </a:lnTo>
                    <a:lnTo>
                      <a:pt x="8" y="5"/>
                    </a:lnTo>
                    <a:lnTo>
                      <a:pt x="10" y="0"/>
                    </a:lnTo>
                    <a:lnTo>
                      <a:pt x="8" y="0"/>
                    </a:lnTo>
                    <a:lnTo>
                      <a:pt x="5" y="0"/>
                    </a:lnTo>
                    <a:lnTo>
                      <a:pt x="3" y="2"/>
                    </a:lnTo>
                    <a:lnTo>
                      <a:pt x="0" y="8"/>
                    </a:lnTo>
                    <a:close/>
                  </a:path>
                </a:pathLst>
              </a:custGeom>
              <a:gradFill rotWithShape="0">
                <a:gsLst>
                  <a:gs pos="0">
                    <a:schemeClr val="accent1"/>
                  </a:gs>
                  <a:gs pos="100000">
                    <a:schemeClr val="accent1">
                      <a:gamma/>
                      <a:shade val="46275"/>
                      <a:invGamma/>
                    </a:schemeClr>
                  </a:gs>
                </a:gsLst>
                <a:path path="rect">
                  <a:fillToRect l="50000" t="50000" r="50000" b="50000"/>
                </a:path>
              </a:gradFill>
              <a:ln w="9525">
                <a:noFill/>
                <a:round/>
                <a:headEnd/>
                <a:tailEnd/>
              </a:ln>
            </p:spPr>
            <p:txBody>
              <a:bodyPr/>
              <a:lstStyle/>
              <a:p>
                <a:pPr>
                  <a:defRPr/>
                </a:pPr>
                <a:endParaRPr lang="en-US">
                  <a:ea typeface="+mn-ea"/>
                </a:endParaRPr>
              </a:p>
            </p:txBody>
          </p:sp>
        </p:grpSp>
      </p:grpSp>
      <p:grpSp>
        <p:nvGrpSpPr>
          <p:cNvPr id="14" name="Group 13">
            <a:extLst>
              <a:ext uri="{FF2B5EF4-FFF2-40B4-BE49-F238E27FC236}">
                <a16:creationId xmlns:a16="http://schemas.microsoft.com/office/drawing/2014/main" id="{9F5DFAE0-86A6-C2F6-DA39-839AB3C0C46B}"/>
              </a:ext>
            </a:extLst>
          </p:cNvPr>
          <p:cNvGrpSpPr/>
          <p:nvPr/>
        </p:nvGrpSpPr>
        <p:grpSpPr>
          <a:xfrm>
            <a:off x="6043613" y="2514600"/>
            <a:ext cx="2506353" cy="2092248"/>
            <a:chOff x="6043613" y="2514600"/>
            <a:chExt cx="2506353" cy="2092248"/>
          </a:xfrm>
        </p:grpSpPr>
        <p:grpSp>
          <p:nvGrpSpPr>
            <p:cNvPr id="43015" name="Group 121"/>
            <p:cNvGrpSpPr>
              <a:grpSpLocks/>
            </p:cNvGrpSpPr>
            <p:nvPr/>
          </p:nvGrpSpPr>
          <p:grpSpPr bwMode="auto">
            <a:xfrm>
              <a:off x="6043613" y="2743200"/>
              <a:ext cx="1328737" cy="1439863"/>
              <a:chOff x="4224" y="1536"/>
              <a:chExt cx="1248" cy="1056"/>
            </a:xfrm>
          </p:grpSpPr>
          <p:sp>
            <p:nvSpPr>
              <p:cNvPr id="43051" name="Rectangle 122"/>
              <p:cNvSpPr>
                <a:spLocks noChangeArrowheads="1"/>
              </p:cNvSpPr>
              <p:nvPr/>
            </p:nvSpPr>
            <p:spPr bwMode="auto">
              <a:xfrm>
                <a:off x="4608" y="1536"/>
                <a:ext cx="480" cy="240"/>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43052" name="Rectangle 123"/>
              <p:cNvSpPr>
                <a:spLocks noChangeArrowheads="1"/>
              </p:cNvSpPr>
              <p:nvPr/>
            </p:nvSpPr>
            <p:spPr bwMode="auto">
              <a:xfrm>
                <a:off x="4224" y="1968"/>
                <a:ext cx="480" cy="240"/>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43053" name="Rectangle 124"/>
              <p:cNvSpPr>
                <a:spLocks noChangeArrowheads="1"/>
              </p:cNvSpPr>
              <p:nvPr/>
            </p:nvSpPr>
            <p:spPr bwMode="auto">
              <a:xfrm>
                <a:off x="4992" y="1968"/>
                <a:ext cx="480" cy="240"/>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dirty="0"/>
              </a:p>
            </p:txBody>
          </p:sp>
          <p:sp>
            <p:nvSpPr>
              <p:cNvPr id="43054" name="Rectangle 125"/>
              <p:cNvSpPr>
                <a:spLocks noChangeArrowheads="1"/>
              </p:cNvSpPr>
              <p:nvPr/>
            </p:nvSpPr>
            <p:spPr bwMode="auto">
              <a:xfrm>
                <a:off x="4608" y="2352"/>
                <a:ext cx="480" cy="240"/>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43055" name="Line 126"/>
              <p:cNvSpPr>
                <a:spLocks noChangeShapeType="1"/>
              </p:cNvSpPr>
              <p:nvPr/>
            </p:nvSpPr>
            <p:spPr bwMode="auto">
              <a:xfrm flipV="1">
                <a:off x="4464" y="1776"/>
                <a:ext cx="336" cy="19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3056" name="Line 127"/>
              <p:cNvSpPr>
                <a:spLocks noChangeShapeType="1"/>
              </p:cNvSpPr>
              <p:nvPr/>
            </p:nvSpPr>
            <p:spPr bwMode="auto">
              <a:xfrm flipH="1" flipV="1">
                <a:off x="4944" y="1776"/>
                <a:ext cx="336" cy="19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3057" name="Line 128"/>
              <p:cNvSpPr>
                <a:spLocks noChangeShapeType="1"/>
              </p:cNvSpPr>
              <p:nvPr/>
            </p:nvSpPr>
            <p:spPr bwMode="auto">
              <a:xfrm flipV="1">
                <a:off x="4848" y="2208"/>
                <a:ext cx="432" cy="14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sp>
          <p:nvSpPr>
            <p:cNvPr id="43024" name="Text Box 151"/>
            <p:cNvSpPr txBox="1">
              <a:spLocks noChangeArrowheads="1"/>
            </p:cNvSpPr>
            <p:nvPr/>
          </p:nvSpPr>
          <p:spPr bwMode="auto">
            <a:xfrm>
              <a:off x="6962775" y="2514600"/>
              <a:ext cx="1546225" cy="64135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800" b="1" dirty="0">
                  <a:latin typeface="Gill Sans" charset="0"/>
                </a:rPr>
                <a:t>(3) problem</a:t>
              </a:r>
            </a:p>
            <a:p>
              <a:pPr algn="ctr"/>
              <a:r>
                <a:rPr lang="en-GB" altLang="x-none" sz="1800" b="1" dirty="0">
                  <a:latin typeface="Gill Sans" charset="0"/>
                </a:rPr>
                <a:t>resolution</a:t>
              </a:r>
            </a:p>
          </p:txBody>
        </p:sp>
        <p:grpSp>
          <p:nvGrpSpPr>
            <p:cNvPr id="9" name="Group 8">
              <a:extLst>
                <a:ext uri="{FF2B5EF4-FFF2-40B4-BE49-F238E27FC236}">
                  <a16:creationId xmlns:a16="http://schemas.microsoft.com/office/drawing/2014/main" id="{6C08EF5C-96E3-6ED7-19D0-FE952DDBD7F3}"/>
                </a:ext>
              </a:extLst>
            </p:cNvPr>
            <p:cNvGrpSpPr/>
            <p:nvPr/>
          </p:nvGrpSpPr>
          <p:grpSpPr>
            <a:xfrm>
              <a:off x="7343818" y="3350457"/>
              <a:ext cx="1206148" cy="1256391"/>
              <a:chOff x="7343818" y="3350457"/>
              <a:chExt cx="1206148" cy="1256391"/>
            </a:xfrm>
          </p:grpSpPr>
          <p:sp>
            <p:nvSpPr>
              <p:cNvPr id="2" name="Rectangle 124">
                <a:extLst>
                  <a:ext uri="{FF2B5EF4-FFF2-40B4-BE49-F238E27FC236}">
                    <a16:creationId xmlns:a16="http://schemas.microsoft.com/office/drawing/2014/main" id="{05B880D6-F280-279C-BA4E-F7AFA54C78C1}"/>
                  </a:ext>
                </a:extLst>
              </p:cNvPr>
              <p:cNvSpPr>
                <a:spLocks noChangeArrowheads="1"/>
              </p:cNvSpPr>
              <p:nvPr/>
            </p:nvSpPr>
            <p:spPr bwMode="auto">
              <a:xfrm>
                <a:off x="7576771" y="3350457"/>
                <a:ext cx="511053" cy="327242"/>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dirty="0"/>
              </a:p>
            </p:txBody>
          </p:sp>
          <p:sp>
            <p:nvSpPr>
              <p:cNvPr id="3" name="Line 128">
                <a:extLst>
                  <a:ext uri="{FF2B5EF4-FFF2-40B4-BE49-F238E27FC236}">
                    <a16:creationId xmlns:a16="http://schemas.microsoft.com/office/drawing/2014/main" id="{DE15CFF5-4B7C-9726-89ED-8790C77E764B}"/>
                  </a:ext>
                </a:extLst>
              </p:cNvPr>
              <p:cNvSpPr>
                <a:spLocks noChangeShapeType="1"/>
              </p:cNvSpPr>
              <p:nvPr/>
            </p:nvSpPr>
            <p:spPr bwMode="auto">
              <a:xfrm flipH="1" flipV="1">
                <a:off x="7343818" y="3503568"/>
                <a:ext cx="232408" cy="1762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nvGrpSpPr>
              <p:cNvPr id="8" name="Group 7">
                <a:extLst>
                  <a:ext uri="{FF2B5EF4-FFF2-40B4-BE49-F238E27FC236}">
                    <a16:creationId xmlns:a16="http://schemas.microsoft.com/office/drawing/2014/main" id="{2A8924BC-4600-9694-4710-74070EA0F090}"/>
                  </a:ext>
                </a:extLst>
              </p:cNvPr>
              <p:cNvGrpSpPr/>
              <p:nvPr/>
            </p:nvGrpSpPr>
            <p:grpSpPr>
              <a:xfrm>
                <a:off x="7447381" y="3657606"/>
                <a:ext cx="1102585" cy="949242"/>
                <a:chOff x="7447381" y="3657606"/>
                <a:chExt cx="1102585" cy="949242"/>
              </a:xfrm>
            </p:grpSpPr>
            <p:grpSp>
              <p:nvGrpSpPr>
                <p:cNvPr id="6" name="Group 5">
                  <a:extLst>
                    <a:ext uri="{FF2B5EF4-FFF2-40B4-BE49-F238E27FC236}">
                      <a16:creationId xmlns:a16="http://schemas.microsoft.com/office/drawing/2014/main" id="{0CE43A97-C855-BA9B-0BFE-53907AA62CED}"/>
                    </a:ext>
                  </a:extLst>
                </p:cNvPr>
                <p:cNvGrpSpPr/>
                <p:nvPr/>
              </p:nvGrpSpPr>
              <p:grpSpPr>
                <a:xfrm>
                  <a:off x="7447381" y="3876590"/>
                  <a:ext cx="1102585" cy="730258"/>
                  <a:chOff x="7463560" y="3848350"/>
                  <a:chExt cx="1102585" cy="730258"/>
                </a:xfrm>
              </p:grpSpPr>
              <p:sp>
                <p:nvSpPr>
                  <p:cNvPr id="4" name="Explosion 2 3">
                    <a:extLst>
                      <a:ext uri="{FF2B5EF4-FFF2-40B4-BE49-F238E27FC236}">
                        <a16:creationId xmlns:a16="http://schemas.microsoft.com/office/drawing/2014/main" id="{D2DD3282-37BB-2A20-EC4E-E98F570584D8}"/>
                      </a:ext>
                    </a:extLst>
                  </p:cNvPr>
                  <p:cNvSpPr/>
                  <p:nvPr/>
                </p:nvSpPr>
                <p:spPr bwMode="auto">
                  <a:xfrm rot="1030715">
                    <a:off x="7463560" y="3848350"/>
                    <a:ext cx="1102585" cy="730258"/>
                  </a:xfrm>
                  <a:prstGeom prst="irregularSeal2">
                    <a:avLst/>
                  </a:prstGeom>
                  <a:solidFill>
                    <a:srgbClr val="C0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BE" sz="2400" b="0" i="0" u="none" strike="noStrike" cap="none" normalizeH="0" baseline="0">
                      <a:ln>
                        <a:noFill/>
                      </a:ln>
                      <a:solidFill>
                        <a:schemeClr val="tx1"/>
                      </a:solidFill>
                      <a:effectLst/>
                      <a:latin typeface="Times New Roman" charset="0"/>
                    </a:endParaRPr>
                  </a:p>
                </p:txBody>
              </p:sp>
              <p:sp>
                <p:nvSpPr>
                  <p:cNvPr id="5" name="TextBox 4">
                    <a:extLst>
                      <a:ext uri="{FF2B5EF4-FFF2-40B4-BE49-F238E27FC236}">
                        <a16:creationId xmlns:a16="http://schemas.microsoft.com/office/drawing/2014/main" id="{8ADB83CE-D2D8-2645-4CF4-B00AF8BFB4EC}"/>
                      </a:ext>
                    </a:extLst>
                  </p:cNvPr>
                  <p:cNvSpPr txBox="1"/>
                  <p:nvPr/>
                </p:nvSpPr>
                <p:spPr>
                  <a:xfrm>
                    <a:off x="7631814" y="3933056"/>
                    <a:ext cx="684602" cy="461665"/>
                  </a:xfrm>
                  <a:prstGeom prst="rect">
                    <a:avLst/>
                  </a:prstGeom>
                  <a:noFill/>
                </p:spPr>
                <p:txBody>
                  <a:bodyPr wrap="square" rtlCol="0">
                    <a:spAutoFit/>
                  </a:bodyPr>
                  <a:lstStyle/>
                  <a:p>
                    <a:pPr algn="ctr"/>
                    <a:r>
                      <a:rPr lang="en-BE" sz="1200" dirty="0">
                        <a:solidFill>
                          <a:schemeClr val="accent3"/>
                        </a:solidFill>
                      </a:rPr>
                      <a:t>New Feature</a:t>
                    </a:r>
                  </a:p>
                </p:txBody>
              </p:sp>
            </p:grpSp>
            <p:sp>
              <p:nvSpPr>
                <p:cNvPr id="7" name="Line 128">
                  <a:extLst>
                    <a:ext uri="{FF2B5EF4-FFF2-40B4-BE49-F238E27FC236}">
                      <a16:creationId xmlns:a16="http://schemas.microsoft.com/office/drawing/2014/main" id="{E2DAD1A3-27AF-176A-C730-6DF20448CD65}"/>
                    </a:ext>
                  </a:extLst>
                </p:cNvPr>
                <p:cNvSpPr>
                  <a:spLocks noChangeShapeType="1"/>
                </p:cNvSpPr>
                <p:nvPr/>
              </p:nvSpPr>
              <p:spPr bwMode="auto">
                <a:xfrm flipH="1" flipV="1">
                  <a:off x="7833850" y="3657606"/>
                  <a:ext cx="111658" cy="38099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grpSp>
      </p:gr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30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30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023" grpId="0" animBg="1"/>
      <p:bldP spid="4302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Date Placeholder 2"/>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en-US" altLang="x-none" sz="1100">
              <a:solidFill>
                <a:schemeClr val="accent1"/>
              </a:solidFill>
              <a:latin typeface="Lucida Grande" charset="0"/>
            </a:endParaRPr>
          </a:p>
        </p:txBody>
      </p:sp>
      <p:sp>
        <p:nvSpPr>
          <p:cNvPr id="45059" name="Rectangle 2"/>
          <p:cNvSpPr>
            <a:spLocks noGrp="1" noChangeArrowheads="1"/>
          </p:cNvSpPr>
          <p:nvPr>
            <p:ph type="title"/>
          </p:nvPr>
        </p:nvSpPr>
        <p:spPr/>
        <p:txBody>
          <a:bodyPr/>
          <a:lstStyle/>
          <a:p>
            <a:pPr eaLnBrk="1" hangingPunct="1"/>
            <a:r>
              <a:rPr lang="en-GB" altLang="x-none"/>
              <a:t>A Map of Reengineering Patterns</a:t>
            </a:r>
          </a:p>
        </p:txBody>
      </p:sp>
      <p:sp>
        <p:nvSpPr>
          <p:cNvPr id="45060" name="Freeform 3"/>
          <p:cNvSpPr>
            <a:spLocks/>
          </p:cNvSpPr>
          <p:nvPr/>
        </p:nvSpPr>
        <p:spPr bwMode="auto">
          <a:xfrm>
            <a:off x="2819400" y="2286000"/>
            <a:ext cx="3352800" cy="3505200"/>
          </a:xfrm>
          <a:custGeom>
            <a:avLst/>
            <a:gdLst>
              <a:gd name="T0" fmla="*/ 0 w 2400"/>
              <a:gd name="T1" fmla="*/ 2147483646 h 1848"/>
              <a:gd name="T2" fmla="*/ 2147483646 w 2400"/>
              <a:gd name="T3" fmla="*/ 2147483646 h 1848"/>
              <a:gd name="T4" fmla="*/ 2147483646 w 2400"/>
              <a:gd name="T5" fmla="*/ 2147483646 h 1848"/>
              <a:gd name="T6" fmla="*/ 2147483646 w 2400"/>
              <a:gd name="T7" fmla="*/ 2147483646 h 1848"/>
              <a:gd name="T8" fmla="*/ 0 60000 65536"/>
              <a:gd name="T9" fmla="*/ 0 60000 65536"/>
              <a:gd name="T10" fmla="*/ 0 60000 65536"/>
              <a:gd name="T11" fmla="*/ 0 60000 65536"/>
              <a:gd name="T12" fmla="*/ 0 w 2400"/>
              <a:gd name="T13" fmla="*/ 0 h 1848"/>
              <a:gd name="T14" fmla="*/ 2400 w 2400"/>
              <a:gd name="T15" fmla="*/ 1848 h 1848"/>
            </a:gdLst>
            <a:ahLst/>
            <a:cxnLst>
              <a:cxn ang="T8">
                <a:pos x="T0" y="T1"/>
              </a:cxn>
              <a:cxn ang="T9">
                <a:pos x="T2" y="T3"/>
              </a:cxn>
              <a:cxn ang="T10">
                <a:pos x="T4" y="T5"/>
              </a:cxn>
              <a:cxn ang="T11">
                <a:pos x="T6" y="T7"/>
              </a:cxn>
            </a:cxnLst>
            <a:rect l="T12" t="T13" r="T14" b="T15"/>
            <a:pathLst>
              <a:path w="2400" h="1848">
                <a:moveTo>
                  <a:pt x="0" y="1848"/>
                </a:moveTo>
                <a:cubicBezTo>
                  <a:pt x="192" y="1187"/>
                  <a:pt x="384" y="527"/>
                  <a:pt x="672" y="264"/>
                </a:cubicBezTo>
                <a:cubicBezTo>
                  <a:pt x="959" y="0"/>
                  <a:pt x="1440" y="0"/>
                  <a:pt x="1728" y="264"/>
                </a:cubicBezTo>
                <a:cubicBezTo>
                  <a:pt x="2015" y="527"/>
                  <a:pt x="2207" y="1187"/>
                  <a:pt x="2400" y="1848"/>
                </a:cubicBezTo>
              </a:path>
            </a:pathLst>
          </a:custGeom>
          <a:noFill/>
          <a:ln w="38100">
            <a:solidFill>
              <a:schemeClr val="tx1"/>
            </a:solidFill>
            <a:round/>
            <a:headEnd/>
            <a:tailEnd type="stealth" w="lg" len="lg"/>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5061" name="Rectangle 4"/>
          <p:cNvSpPr>
            <a:spLocks noChangeArrowheads="1"/>
          </p:cNvSpPr>
          <p:nvPr/>
        </p:nvSpPr>
        <p:spPr bwMode="auto">
          <a:xfrm>
            <a:off x="2819400" y="1633538"/>
            <a:ext cx="3233738"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r>
              <a:rPr lang="en-US" altLang="x-none" sz="1800" b="1" dirty="0">
                <a:solidFill>
                  <a:srgbClr val="050C80"/>
                </a:solidFill>
                <a:latin typeface="Gill Sans" charset="0"/>
              </a:rPr>
              <a:t>Tests: Your Life Insurance</a:t>
            </a:r>
          </a:p>
        </p:txBody>
      </p:sp>
      <p:sp>
        <p:nvSpPr>
          <p:cNvPr id="45062" name="Rectangle 5"/>
          <p:cNvSpPr>
            <a:spLocks noChangeArrowheads="1"/>
          </p:cNvSpPr>
          <p:nvPr/>
        </p:nvSpPr>
        <p:spPr bwMode="auto">
          <a:xfrm>
            <a:off x="755650" y="2395538"/>
            <a:ext cx="296862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US" altLang="x-none" sz="1800" b="1" dirty="0">
                <a:solidFill>
                  <a:srgbClr val="050C80"/>
                </a:solidFill>
                <a:latin typeface="Gill Sans" charset="0"/>
              </a:rPr>
              <a:t>Detailed Model Capture</a:t>
            </a:r>
          </a:p>
        </p:txBody>
      </p:sp>
      <p:sp>
        <p:nvSpPr>
          <p:cNvPr id="45063" name="Rectangle 6"/>
          <p:cNvSpPr>
            <a:spLocks noChangeArrowheads="1"/>
          </p:cNvSpPr>
          <p:nvPr/>
        </p:nvSpPr>
        <p:spPr bwMode="auto">
          <a:xfrm>
            <a:off x="619125" y="3309938"/>
            <a:ext cx="2652713"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US" altLang="x-none" sz="1800" b="1" dirty="0">
                <a:solidFill>
                  <a:srgbClr val="050C80"/>
                </a:solidFill>
                <a:latin typeface="Gill Sans" charset="0"/>
              </a:rPr>
              <a:t>Initial Understanding</a:t>
            </a:r>
          </a:p>
        </p:txBody>
      </p:sp>
      <p:sp>
        <p:nvSpPr>
          <p:cNvPr id="45064" name="Rectangle 7"/>
          <p:cNvSpPr>
            <a:spLocks noChangeArrowheads="1"/>
          </p:cNvSpPr>
          <p:nvPr/>
        </p:nvSpPr>
        <p:spPr bwMode="auto">
          <a:xfrm>
            <a:off x="1143000" y="4267200"/>
            <a:ext cx="19812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US" altLang="x-none" sz="1800" b="1" dirty="0">
                <a:solidFill>
                  <a:srgbClr val="050C80"/>
                </a:solidFill>
                <a:latin typeface="Gill Sans" charset="0"/>
              </a:rPr>
              <a:t>First Contact</a:t>
            </a:r>
          </a:p>
        </p:txBody>
      </p:sp>
      <p:sp>
        <p:nvSpPr>
          <p:cNvPr id="45065" name="Rectangle 8"/>
          <p:cNvSpPr>
            <a:spLocks noChangeArrowheads="1"/>
          </p:cNvSpPr>
          <p:nvPr/>
        </p:nvSpPr>
        <p:spPr bwMode="auto">
          <a:xfrm>
            <a:off x="533400" y="5303838"/>
            <a:ext cx="22860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US" altLang="x-none" sz="1800" b="1" dirty="0">
                <a:solidFill>
                  <a:srgbClr val="050C80"/>
                </a:solidFill>
                <a:latin typeface="Gill Sans" charset="0"/>
              </a:rPr>
              <a:t>Setting Direction</a:t>
            </a:r>
          </a:p>
        </p:txBody>
      </p:sp>
      <p:sp>
        <p:nvSpPr>
          <p:cNvPr id="45066" name="Rectangle 9"/>
          <p:cNvSpPr>
            <a:spLocks noChangeArrowheads="1"/>
          </p:cNvSpPr>
          <p:nvPr/>
        </p:nvSpPr>
        <p:spPr bwMode="auto">
          <a:xfrm>
            <a:off x="5448300" y="2319338"/>
            <a:ext cx="256222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US" altLang="x-none" sz="1800" b="1" dirty="0">
                <a:solidFill>
                  <a:srgbClr val="050C80"/>
                </a:solidFill>
                <a:latin typeface="Gill Sans" charset="0"/>
              </a:rPr>
              <a:t>Migration Strategies</a:t>
            </a:r>
          </a:p>
        </p:txBody>
      </p:sp>
      <p:sp>
        <p:nvSpPr>
          <p:cNvPr id="45067" name="Rectangle 10"/>
          <p:cNvSpPr>
            <a:spLocks noChangeArrowheads="1"/>
          </p:cNvSpPr>
          <p:nvPr/>
        </p:nvSpPr>
        <p:spPr bwMode="auto">
          <a:xfrm>
            <a:off x="5770563" y="3233738"/>
            <a:ext cx="3309937"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US" altLang="x-none" sz="1800" b="1" dirty="0">
                <a:solidFill>
                  <a:srgbClr val="050C80"/>
                </a:solidFill>
                <a:latin typeface="Gill Sans" charset="0"/>
              </a:rPr>
              <a:t>Detecting Duplicated Code</a:t>
            </a:r>
          </a:p>
        </p:txBody>
      </p:sp>
      <p:sp>
        <p:nvSpPr>
          <p:cNvPr id="45068" name="Rectangle 11"/>
          <p:cNvSpPr>
            <a:spLocks noChangeArrowheads="1"/>
          </p:cNvSpPr>
          <p:nvPr/>
        </p:nvSpPr>
        <p:spPr bwMode="auto">
          <a:xfrm>
            <a:off x="6172200" y="3962400"/>
            <a:ext cx="20574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US" altLang="x-none" sz="1800" b="1" dirty="0">
                <a:solidFill>
                  <a:srgbClr val="050C80"/>
                </a:solidFill>
                <a:latin typeface="Gill Sans" charset="0"/>
              </a:rPr>
              <a:t>Redistribute Responsibilities</a:t>
            </a:r>
          </a:p>
        </p:txBody>
      </p:sp>
      <p:sp>
        <p:nvSpPr>
          <p:cNvPr id="45069" name="Rectangle 12"/>
          <p:cNvSpPr>
            <a:spLocks noChangeArrowheads="1"/>
          </p:cNvSpPr>
          <p:nvPr/>
        </p:nvSpPr>
        <p:spPr bwMode="auto">
          <a:xfrm>
            <a:off x="6096000" y="5105400"/>
            <a:ext cx="289560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US" altLang="x-none" sz="1800" b="1" dirty="0">
                <a:solidFill>
                  <a:srgbClr val="050C80"/>
                </a:solidFill>
                <a:latin typeface="Gill Sans" charset="0"/>
              </a:rPr>
              <a:t>Transform Conditionals to Polymorphism</a:t>
            </a:r>
          </a:p>
        </p:txBody>
      </p:sp>
      <p:sp>
        <p:nvSpPr>
          <p:cNvPr id="2" name="Slide Number Placeholder 4">
            <a:extLst>
              <a:ext uri="{FF2B5EF4-FFF2-40B4-BE49-F238E27FC236}">
                <a16:creationId xmlns:a16="http://schemas.microsoft.com/office/drawing/2014/main" id="{58753292-07C6-72AE-D373-C92BB3983F97}"/>
              </a:ext>
            </a:extLst>
          </p:cNvPr>
          <p:cNvSpPr>
            <a:spLocks noGrp="1"/>
          </p:cNvSpPr>
          <p:nvPr>
            <p:ph type="sldNum" sz="quarter" idx="11"/>
          </p:nvPr>
        </p:nvSpPr>
        <p:spPr>
          <a:xfrm>
            <a:off x="5562600" y="6248400"/>
            <a:ext cx="2895600" cy="457200"/>
          </a:xfrm>
        </p:spPr>
        <p:txBody>
          <a:bodyPr/>
          <a:lstStyle/>
          <a:p>
            <a:pPr>
              <a:defRPr/>
            </a:pPr>
            <a:r>
              <a:rPr lang="en-US" altLang="x-none"/>
              <a:t>Object-Oriented Reengineering.</a:t>
            </a:r>
            <a:fld id="{28B0D84E-F486-BB43-9FBC-1E15A1D2605E}" type="slidenum">
              <a:rPr lang="en-US" altLang="x-none" smtClean="0"/>
              <a:pPr>
                <a:defRPr/>
              </a:pPr>
              <a:t>11</a:t>
            </a:fld>
            <a:endParaRPr lang="en-US" altLang="x-none"/>
          </a:p>
        </p:txBody>
      </p:sp>
      <p:sp>
        <p:nvSpPr>
          <p:cNvPr id="3" name="TextBox 2">
            <a:extLst>
              <a:ext uri="{FF2B5EF4-FFF2-40B4-BE49-F238E27FC236}">
                <a16:creationId xmlns:a16="http://schemas.microsoft.com/office/drawing/2014/main" id="{38A4FEC1-2755-F91E-DAA3-0D6EE8AEA9E2}"/>
              </a:ext>
            </a:extLst>
          </p:cNvPr>
          <p:cNvSpPr txBox="1"/>
          <p:nvPr/>
        </p:nvSpPr>
        <p:spPr>
          <a:xfrm>
            <a:off x="3271838" y="4963299"/>
            <a:ext cx="2498725" cy="646331"/>
          </a:xfrm>
          <a:prstGeom prst="rect">
            <a:avLst/>
          </a:prstGeom>
          <a:noFill/>
          <a:ln w="28575">
            <a:solidFill>
              <a:schemeClr val="tx1">
                <a:lumMod val="75000"/>
              </a:schemeClr>
            </a:solidFill>
          </a:ln>
        </p:spPr>
        <p:txBody>
          <a:bodyPr wrap="square" rtlCol="0">
            <a:spAutoFit/>
          </a:bodyPr>
          <a:lstStyle/>
          <a:p>
            <a:pPr algn="ctr"/>
            <a:r>
              <a:rPr lang="en-US" sz="1800" b="1" dirty="0"/>
              <a:t>Organized according to Reengineering lifecycle</a:t>
            </a:r>
          </a:p>
        </p:txBody>
      </p:sp>
      <p:sp>
        <p:nvSpPr>
          <p:cNvPr id="4" name="Rounded Rectangle 3">
            <a:extLst>
              <a:ext uri="{FF2B5EF4-FFF2-40B4-BE49-F238E27FC236}">
                <a16:creationId xmlns:a16="http://schemas.microsoft.com/office/drawing/2014/main" id="{1C884DD7-17F1-CFBF-60AB-E7D60E0D0E4F}"/>
              </a:ext>
            </a:extLst>
          </p:cNvPr>
          <p:cNvSpPr/>
          <p:nvPr/>
        </p:nvSpPr>
        <p:spPr bwMode="auto">
          <a:xfrm>
            <a:off x="619125" y="5317242"/>
            <a:ext cx="2080667" cy="353308"/>
          </a:xfrm>
          <a:prstGeom prst="roundRect">
            <a:avLst/>
          </a:prstGeom>
          <a:noFill/>
          <a:ln w="28575" cap="flat" cmpd="sng" algn="ctr">
            <a:solidFill>
              <a:schemeClr val="accent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ndParaRPr>
          </a:p>
        </p:txBody>
      </p:sp>
      <p:sp>
        <p:nvSpPr>
          <p:cNvPr id="5" name="Rounded Rectangle 4">
            <a:extLst>
              <a:ext uri="{FF2B5EF4-FFF2-40B4-BE49-F238E27FC236}">
                <a16:creationId xmlns:a16="http://schemas.microsoft.com/office/drawing/2014/main" id="{5FDF2625-E186-0FCA-4D92-FEEECE700DCF}"/>
              </a:ext>
            </a:extLst>
          </p:cNvPr>
          <p:cNvSpPr/>
          <p:nvPr/>
        </p:nvSpPr>
        <p:spPr bwMode="auto">
          <a:xfrm>
            <a:off x="1259632" y="4267200"/>
            <a:ext cx="1726182" cy="353308"/>
          </a:xfrm>
          <a:prstGeom prst="roundRect">
            <a:avLst/>
          </a:prstGeom>
          <a:noFill/>
          <a:ln w="28575" cap="flat" cmpd="sng" algn="ctr">
            <a:solidFill>
              <a:schemeClr val="accent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ndParaRPr>
          </a:p>
        </p:txBody>
      </p:sp>
      <p:sp>
        <p:nvSpPr>
          <p:cNvPr id="6" name="Rounded Rectangle 5">
            <a:extLst>
              <a:ext uri="{FF2B5EF4-FFF2-40B4-BE49-F238E27FC236}">
                <a16:creationId xmlns:a16="http://schemas.microsoft.com/office/drawing/2014/main" id="{CDFBAED0-E79E-C6DB-9233-561059E5C6C0}"/>
              </a:ext>
            </a:extLst>
          </p:cNvPr>
          <p:cNvSpPr/>
          <p:nvPr/>
        </p:nvSpPr>
        <p:spPr bwMode="auto">
          <a:xfrm>
            <a:off x="689818" y="3316640"/>
            <a:ext cx="2586038" cy="353308"/>
          </a:xfrm>
          <a:prstGeom prst="roundRect">
            <a:avLst/>
          </a:prstGeom>
          <a:noFill/>
          <a:ln w="28575" cap="flat" cmpd="sng" algn="ctr">
            <a:solidFill>
              <a:schemeClr val="accent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3" presetClass="exit" presetSubtype="10" fill="hold" grpId="1" nodeType="clickEffect">
                                  <p:stCondLst>
                                    <p:cond delay="0"/>
                                  </p:stCondLst>
                                  <p:childTnLst>
                                    <p:animEffect transition="out" filter="blinds(horizontal)">
                                      <p:cBhvr>
                                        <p:cTn id="14" dur="500"/>
                                        <p:tgtEl>
                                          <p:spTgt spid="4"/>
                                        </p:tgtEl>
                                      </p:cBhvr>
                                    </p:animEffect>
                                    <p:set>
                                      <p:cBhvr>
                                        <p:cTn id="15" dur="1" fill="hold">
                                          <p:stCondLst>
                                            <p:cond delay="499"/>
                                          </p:stCondLst>
                                        </p:cTn>
                                        <p:tgtEl>
                                          <p:spTgt spid="4"/>
                                        </p:tgtEl>
                                        <p:attrNameLst>
                                          <p:attrName>style.visibility</p:attrName>
                                        </p:attrNameLst>
                                      </p:cBhvr>
                                      <p:to>
                                        <p:strVal val="hidden"/>
                                      </p:to>
                                    </p:set>
                                  </p:childTnLst>
                                </p:cTn>
                              </p:par>
                              <p:par>
                                <p:cTn id="16" presetID="1" presetClass="entr" presetSubtype="0" fill="hold" grpId="0" nodeType="withEffect">
                                  <p:stCondLst>
                                    <p:cond delay="0"/>
                                  </p:stCondLst>
                                  <p:childTnLst>
                                    <p:set>
                                      <p:cBhvr>
                                        <p:cTn id="17" dur="1" fill="hold">
                                          <p:stCondLst>
                                            <p:cond delay="0"/>
                                          </p:stCondLst>
                                        </p:cTn>
                                        <p:tgtEl>
                                          <p:spTgt spid="5"/>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3" presetClass="exit" presetSubtype="10" fill="hold" grpId="1" nodeType="clickEffect">
                                  <p:stCondLst>
                                    <p:cond delay="0"/>
                                  </p:stCondLst>
                                  <p:childTnLst>
                                    <p:animEffect transition="out" filter="blinds(horizontal)">
                                      <p:cBhvr>
                                        <p:cTn id="21" dur="500"/>
                                        <p:tgtEl>
                                          <p:spTgt spid="5"/>
                                        </p:tgtEl>
                                      </p:cBhvr>
                                    </p:animEffect>
                                    <p:set>
                                      <p:cBhvr>
                                        <p:cTn id="22" dur="1" fill="hold">
                                          <p:stCondLst>
                                            <p:cond delay="499"/>
                                          </p:stCondLst>
                                        </p:cTn>
                                        <p:tgtEl>
                                          <p:spTgt spid="5"/>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3" presetClass="exit" presetSubtype="10" fill="hold" grpId="1" nodeType="clickEffect">
                                  <p:stCondLst>
                                    <p:cond delay="0"/>
                                  </p:stCondLst>
                                  <p:childTnLst>
                                    <p:animEffect transition="out" filter="blinds(horizontal)">
                                      <p:cBhvr>
                                        <p:cTn id="28" dur="500"/>
                                        <p:tgtEl>
                                          <p:spTgt spid="6"/>
                                        </p:tgtEl>
                                      </p:cBhvr>
                                    </p:animEffect>
                                    <p:set>
                                      <p:cBhvr>
                                        <p:cTn id="29"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4" grpId="1" animBg="1"/>
      <p:bldP spid="5" grpId="0" animBg="1"/>
      <p:bldP spid="5" grpId="1" animBg="1"/>
      <p:bldP spid="6" grpId="0" animBg="1"/>
      <p:bldP spid="6" grpId="1"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en-US" altLang="x-none" sz="1100">
              <a:solidFill>
                <a:schemeClr val="accent1"/>
              </a:solidFill>
              <a:latin typeface="Lucida Grande" charset="0"/>
            </a:endParaRPr>
          </a:p>
        </p:txBody>
      </p:sp>
      <p:sp>
        <p:nvSpPr>
          <p:cNvPr id="47106"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r>
              <a:rPr lang="en-US" altLang="x-none" sz="1400">
                <a:solidFill>
                  <a:srgbClr val="60BDC4"/>
                </a:solidFill>
                <a:latin typeface="Gill Sans" charset="0"/>
              </a:rPr>
              <a:t>Object-Oriented Reengineering.</a:t>
            </a:r>
            <a:fld id="{515C45B1-6275-3D4B-8DC6-21993C0D1001}" type="slidenum">
              <a:rPr lang="en-US" altLang="x-none" sz="1400">
                <a:solidFill>
                  <a:srgbClr val="60BDC4"/>
                </a:solidFill>
                <a:latin typeface="Gill Sans" charset="0"/>
              </a:rPr>
              <a:pPr/>
              <a:t>12</a:t>
            </a:fld>
            <a:endParaRPr lang="en-US" altLang="x-none" sz="1400">
              <a:solidFill>
                <a:srgbClr val="60BDC4"/>
              </a:solidFill>
              <a:latin typeface="Gill Sans" charset="0"/>
            </a:endParaRPr>
          </a:p>
        </p:txBody>
      </p:sp>
      <p:sp>
        <p:nvSpPr>
          <p:cNvPr id="47107" name="Rectangle 2"/>
          <p:cNvSpPr>
            <a:spLocks noGrp="1" noChangeArrowheads="1"/>
          </p:cNvSpPr>
          <p:nvPr>
            <p:ph type="title"/>
          </p:nvPr>
        </p:nvSpPr>
        <p:spPr/>
        <p:txBody>
          <a:bodyPr/>
          <a:lstStyle/>
          <a:p>
            <a:pPr eaLnBrk="1" hangingPunct="1"/>
            <a:r>
              <a:rPr lang="en-GB" altLang="x-none"/>
              <a:t>2. Reverse Engineering</a:t>
            </a:r>
          </a:p>
        </p:txBody>
      </p:sp>
      <p:sp>
        <p:nvSpPr>
          <p:cNvPr id="47108" name="Rectangle 3"/>
          <p:cNvSpPr>
            <a:spLocks noGrp="1" noChangeArrowheads="1"/>
          </p:cNvSpPr>
          <p:nvPr>
            <p:ph type="body" idx="1"/>
          </p:nvPr>
        </p:nvSpPr>
        <p:spPr/>
        <p:txBody>
          <a:bodyPr/>
          <a:lstStyle/>
          <a:p>
            <a:pPr eaLnBrk="1" hangingPunct="1">
              <a:lnSpc>
                <a:spcPct val="90000"/>
              </a:lnSpc>
            </a:pPr>
            <a:r>
              <a:rPr lang="en-GB" altLang="x-none" sz="2800" dirty="0"/>
              <a:t>What and Why</a:t>
            </a:r>
          </a:p>
          <a:p>
            <a:pPr eaLnBrk="1" hangingPunct="1">
              <a:lnSpc>
                <a:spcPct val="90000"/>
              </a:lnSpc>
            </a:pPr>
            <a:r>
              <a:rPr lang="en-GB" altLang="x-none" sz="2800" dirty="0"/>
              <a:t>First Contact</a:t>
            </a:r>
          </a:p>
          <a:p>
            <a:pPr lvl="1" eaLnBrk="1" hangingPunct="1">
              <a:lnSpc>
                <a:spcPct val="90000"/>
              </a:lnSpc>
            </a:pPr>
            <a:r>
              <a:rPr lang="en-GB" altLang="x-none" sz="2400" dirty="0"/>
              <a:t>Interview during Demo</a:t>
            </a:r>
          </a:p>
          <a:p>
            <a:pPr eaLnBrk="1" hangingPunct="1">
              <a:lnSpc>
                <a:spcPct val="90000"/>
              </a:lnSpc>
            </a:pPr>
            <a:r>
              <a:rPr lang="en-GB" altLang="x-none" sz="2800" dirty="0"/>
              <a:t>Initial Understanding</a:t>
            </a:r>
          </a:p>
          <a:p>
            <a:pPr marL="0" indent="0" eaLnBrk="1" hangingPunct="1">
              <a:lnSpc>
                <a:spcPct val="90000"/>
              </a:lnSpc>
              <a:buNone/>
            </a:pPr>
            <a:endParaRPr lang="en-GB" altLang="x-none" sz="2800" dirty="0"/>
          </a:p>
        </p:txBody>
      </p:sp>
      <p:pic>
        <p:nvPicPr>
          <p:cNvPr id="47109"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91200" y="1447800"/>
            <a:ext cx="2362200" cy="2046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en-US" altLang="x-none" sz="1100">
              <a:solidFill>
                <a:schemeClr val="accent1"/>
              </a:solidFill>
              <a:latin typeface="Lucida Grande" charset="0"/>
            </a:endParaRPr>
          </a:p>
        </p:txBody>
      </p:sp>
      <p:sp>
        <p:nvSpPr>
          <p:cNvPr id="49155" name="Rectangle 2"/>
          <p:cNvSpPr>
            <a:spLocks noGrp="1" noChangeArrowheads="1"/>
          </p:cNvSpPr>
          <p:nvPr>
            <p:ph type="title"/>
          </p:nvPr>
        </p:nvSpPr>
        <p:spPr/>
        <p:txBody>
          <a:bodyPr/>
          <a:lstStyle/>
          <a:p>
            <a:pPr eaLnBrk="1" hangingPunct="1"/>
            <a:r>
              <a:rPr lang="en-GB" altLang="x-none"/>
              <a:t>What and Why ?</a:t>
            </a:r>
          </a:p>
        </p:txBody>
      </p:sp>
      <p:sp>
        <p:nvSpPr>
          <p:cNvPr id="49156" name="Rectangle 3"/>
          <p:cNvSpPr>
            <a:spLocks noGrp="1" noChangeArrowheads="1"/>
          </p:cNvSpPr>
          <p:nvPr>
            <p:ph type="body" idx="1"/>
          </p:nvPr>
        </p:nvSpPr>
        <p:spPr>
          <a:xfrm>
            <a:off x="685800" y="1371600"/>
            <a:ext cx="7772400" cy="3765550"/>
          </a:xfrm>
        </p:spPr>
        <p:txBody>
          <a:bodyPr/>
          <a:lstStyle/>
          <a:p>
            <a:pPr eaLnBrk="1" hangingPunct="1">
              <a:buFontTx/>
              <a:buNone/>
            </a:pPr>
            <a:r>
              <a:rPr lang="en-GB" altLang="x-none" sz="2000" b="1" i="1" dirty="0"/>
              <a:t>Definition</a:t>
            </a:r>
            <a:endParaRPr lang="en-GB" altLang="x-none" sz="2000" dirty="0"/>
          </a:p>
          <a:p>
            <a:pPr eaLnBrk="1" hangingPunct="1">
              <a:buFontTx/>
              <a:buNone/>
            </a:pPr>
            <a:r>
              <a:rPr lang="en-GB" altLang="x-none" sz="1800" u="sng" dirty="0"/>
              <a:t>Reverse Engineering</a:t>
            </a:r>
            <a:r>
              <a:rPr lang="en-GB" altLang="x-none" sz="1800" dirty="0"/>
              <a:t> is the </a:t>
            </a:r>
            <a:r>
              <a:rPr lang="en-GB" altLang="x-none" sz="1800" i="1" dirty="0">
                <a:solidFill>
                  <a:schemeClr val="accent2"/>
                </a:solidFill>
              </a:rPr>
              <a:t>process of analysing</a:t>
            </a:r>
            <a:r>
              <a:rPr lang="en-GB" altLang="x-none" sz="1800" dirty="0"/>
              <a:t> a subject system</a:t>
            </a:r>
          </a:p>
          <a:p>
            <a:pPr lvl="1" eaLnBrk="1" hangingPunct="1"/>
            <a:r>
              <a:rPr lang="en-GB" altLang="x-none" sz="1600" dirty="0"/>
              <a:t>to identify the system’s components and their interrelationships and</a:t>
            </a:r>
          </a:p>
          <a:p>
            <a:pPr lvl="1" eaLnBrk="1" hangingPunct="1"/>
            <a:r>
              <a:rPr lang="en-GB" altLang="x-none" sz="1600" dirty="0"/>
              <a:t>create representations of the system in another form or at a higher level of abstraction.			— </a:t>
            </a:r>
            <a:r>
              <a:rPr lang="en-GB" altLang="x-none" sz="1800" dirty="0" err="1"/>
              <a:t>Chikofsky</a:t>
            </a:r>
            <a:r>
              <a:rPr lang="en-GB" altLang="x-none" sz="1800" dirty="0"/>
              <a:t> &amp; Cross, ’90</a:t>
            </a:r>
          </a:p>
          <a:p>
            <a:pPr eaLnBrk="1" hangingPunct="1">
              <a:buFontTx/>
              <a:buNone/>
            </a:pPr>
            <a:endParaRPr lang="en-GB" altLang="x-none" sz="2000" dirty="0"/>
          </a:p>
          <a:p>
            <a:pPr eaLnBrk="1" hangingPunct="1">
              <a:buFontTx/>
              <a:buNone/>
            </a:pPr>
            <a:r>
              <a:rPr lang="en-GB" altLang="x-none" sz="2000" b="1" i="1" dirty="0"/>
              <a:t>Motivation</a:t>
            </a:r>
            <a:endParaRPr lang="en-GB" altLang="x-none" sz="2000" dirty="0"/>
          </a:p>
          <a:p>
            <a:pPr eaLnBrk="1" hangingPunct="1">
              <a:buFontTx/>
              <a:buNone/>
            </a:pPr>
            <a:r>
              <a:rPr lang="en-GB" altLang="x-none" sz="1800" i="1" dirty="0">
                <a:solidFill>
                  <a:schemeClr val="accent2"/>
                </a:solidFill>
              </a:rPr>
              <a:t>Understanding</a:t>
            </a:r>
            <a:r>
              <a:rPr lang="en-GB" altLang="x-none" sz="1800" dirty="0"/>
              <a:t> other people’s code</a:t>
            </a:r>
          </a:p>
          <a:p>
            <a:pPr eaLnBrk="1" hangingPunct="1">
              <a:buFontTx/>
              <a:buNone/>
            </a:pPr>
            <a:r>
              <a:rPr lang="en-GB" altLang="x-none" sz="1800" dirty="0"/>
              <a:t>(</a:t>
            </a:r>
            <a:r>
              <a:rPr lang="en-GB" altLang="x-none" sz="1800" dirty="0" err="1"/>
              <a:t>cfr</a:t>
            </a:r>
            <a:r>
              <a:rPr lang="en-GB" altLang="x-none" sz="1800" dirty="0"/>
              <a:t>. newcomers in the team, code reviewing,</a:t>
            </a:r>
          </a:p>
          <a:p>
            <a:pPr eaLnBrk="1" hangingPunct="1">
              <a:buFontTx/>
              <a:buNone/>
            </a:pPr>
            <a:r>
              <a:rPr lang="en-GB" altLang="x-none" sz="1800" dirty="0"/>
              <a:t>original developers left, ...)</a:t>
            </a:r>
            <a:endParaRPr lang="en-GB" altLang="x-none" sz="2000" dirty="0"/>
          </a:p>
        </p:txBody>
      </p:sp>
      <p:sp>
        <p:nvSpPr>
          <p:cNvPr id="49157" name="Text Box 4"/>
          <p:cNvSpPr txBox="1">
            <a:spLocks noChangeArrowheads="1"/>
          </p:cNvSpPr>
          <p:nvPr/>
        </p:nvSpPr>
        <p:spPr bwMode="auto">
          <a:xfrm>
            <a:off x="685800" y="5383213"/>
            <a:ext cx="7772400" cy="711200"/>
          </a:xfrm>
          <a:prstGeom prst="rect">
            <a:avLst/>
          </a:prstGeom>
          <a:noFill/>
          <a:ln w="9525">
            <a:solidFill>
              <a:schemeClr val="tx1"/>
            </a:solidFill>
            <a:prstDash val="sysDot"/>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2000" i="1" dirty="0">
                <a:solidFill>
                  <a:schemeClr val="accent2"/>
                </a:solidFill>
                <a:latin typeface="Comic Sans MS" charset="0"/>
              </a:rPr>
              <a:t>Generating UML diagrams is NOT reverse engineering</a:t>
            </a:r>
          </a:p>
          <a:p>
            <a:pPr algn="ctr"/>
            <a:r>
              <a:rPr lang="en-GB" altLang="x-none" sz="2000" i="1" dirty="0">
                <a:solidFill>
                  <a:schemeClr val="accent2"/>
                </a:solidFill>
                <a:latin typeface="Comic Sans MS" charset="0"/>
              </a:rPr>
              <a:t>... but it is a valuable support tool</a:t>
            </a:r>
            <a:endParaRPr lang="en-GB" altLang="x-none" sz="2000" dirty="0">
              <a:solidFill>
                <a:schemeClr val="accent2"/>
              </a:solidFill>
              <a:latin typeface="Comic Sans MS" charset="0"/>
            </a:endParaRPr>
          </a:p>
        </p:txBody>
      </p:sp>
      <p:sp>
        <p:nvSpPr>
          <p:cNvPr id="2" name="Slide Number Placeholder 4">
            <a:extLst>
              <a:ext uri="{FF2B5EF4-FFF2-40B4-BE49-F238E27FC236}">
                <a16:creationId xmlns:a16="http://schemas.microsoft.com/office/drawing/2014/main" id="{FB4F53B4-3049-6BBA-AF11-9ED9AD2DADE5}"/>
              </a:ext>
            </a:extLst>
          </p:cNvPr>
          <p:cNvSpPr>
            <a:spLocks noGrp="1"/>
          </p:cNvSpPr>
          <p:nvPr>
            <p:ph type="sldNum" sz="quarter" idx="11"/>
          </p:nvPr>
        </p:nvSpPr>
        <p:spPr>
          <a:xfrm>
            <a:off x="5562600" y="6248400"/>
            <a:ext cx="2895600" cy="457200"/>
          </a:xfrm>
        </p:spPr>
        <p:txBody>
          <a:bodyPr/>
          <a:lstStyle/>
          <a:p>
            <a:pPr>
              <a:defRPr/>
            </a:pPr>
            <a:r>
              <a:rPr lang="en-US" altLang="x-none"/>
              <a:t>Object-Oriented Reengineering.</a:t>
            </a:r>
            <a:fld id="{28B0D84E-F486-BB43-9FBC-1E15A1D2605E}" type="slidenum">
              <a:rPr lang="en-US" altLang="x-none" smtClean="0"/>
              <a:pPr>
                <a:defRPr/>
              </a:pPr>
              <a:t>13</a:t>
            </a:fld>
            <a:endParaRPr lang="en-US" altLang="x-none"/>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Date Placeholder 2"/>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en-US" altLang="x-none" sz="1100">
              <a:solidFill>
                <a:schemeClr val="accent1"/>
              </a:solidFill>
              <a:latin typeface="Lucida Grande" charset="0"/>
            </a:endParaRPr>
          </a:p>
        </p:txBody>
      </p:sp>
      <p:sp>
        <p:nvSpPr>
          <p:cNvPr id="51202" name="Slide Number Placeholder 3"/>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r>
              <a:rPr lang="en-US" altLang="x-none" sz="1400">
                <a:solidFill>
                  <a:srgbClr val="60BDC4"/>
                </a:solidFill>
                <a:latin typeface="Gill Sans" charset="0"/>
              </a:rPr>
              <a:t>Object-Oriented Reengineering.</a:t>
            </a:r>
            <a:fld id="{E5FE5F41-4B88-284C-B26E-CFF6889D5274}" type="slidenum">
              <a:rPr lang="en-US" altLang="x-none" sz="1400">
                <a:solidFill>
                  <a:srgbClr val="60BDC4"/>
                </a:solidFill>
                <a:latin typeface="Gill Sans" charset="0"/>
              </a:rPr>
              <a:pPr/>
              <a:t>14</a:t>
            </a:fld>
            <a:endParaRPr lang="en-US" altLang="x-none" sz="1400">
              <a:solidFill>
                <a:srgbClr val="60BDC4"/>
              </a:solidFill>
              <a:latin typeface="Gill Sans" charset="0"/>
            </a:endParaRPr>
          </a:p>
        </p:txBody>
      </p:sp>
      <p:sp>
        <p:nvSpPr>
          <p:cNvPr id="51203" name="Rectangle 2"/>
          <p:cNvSpPr>
            <a:spLocks noGrp="1" noChangeArrowheads="1"/>
          </p:cNvSpPr>
          <p:nvPr>
            <p:ph type="title"/>
          </p:nvPr>
        </p:nvSpPr>
        <p:spPr/>
        <p:txBody>
          <a:bodyPr/>
          <a:lstStyle/>
          <a:p>
            <a:pPr eaLnBrk="1" hangingPunct="1"/>
            <a:r>
              <a:rPr lang="en-GB" altLang="x-none" dirty="0"/>
              <a:t>The Reengineering Life-Cycle</a:t>
            </a:r>
          </a:p>
        </p:txBody>
      </p:sp>
      <p:sp>
        <p:nvSpPr>
          <p:cNvPr id="51204" name="Text Box 3"/>
          <p:cNvSpPr txBox="1">
            <a:spLocks noChangeArrowheads="1"/>
          </p:cNvSpPr>
          <p:nvPr/>
        </p:nvSpPr>
        <p:spPr bwMode="auto">
          <a:xfrm>
            <a:off x="3460750" y="3209925"/>
            <a:ext cx="2260600" cy="2024063"/>
          </a:xfrm>
          <a:prstGeom prst="rect">
            <a:avLst/>
          </a:prstGeom>
          <a:noFill/>
          <a:ln w="9525">
            <a:solidFill>
              <a:schemeClr val="tx1"/>
            </a:solidFill>
            <a:prstDash val="sysDot"/>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marL="196850" indent="-196850">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r>
              <a:rPr lang="en-GB" altLang="x-none" sz="1800" b="1" dirty="0">
                <a:latin typeface="Gill Sans" charset="0"/>
              </a:rPr>
              <a:t>(0) req. analysis</a:t>
            </a:r>
          </a:p>
          <a:p>
            <a:r>
              <a:rPr lang="en-GB" altLang="x-none" sz="1800" b="1" dirty="0">
                <a:latin typeface="Gill Sans" charset="0"/>
              </a:rPr>
              <a:t>(1) model capture</a:t>
            </a:r>
          </a:p>
          <a:p>
            <a:r>
              <a:rPr lang="en-GB" altLang="x-none" sz="1800" dirty="0">
                <a:latin typeface="Gill Sans" charset="0"/>
              </a:rPr>
              <a:t>issues</a:t>
            </a:r>
          </a:p>
          <a:p>
            <a:pPr>
              <a:buFontTx/>
              <a:buChar char="•"/>
            </a:pPr>
            <a:r>
              <a:rPr lang="en-GB" altLang="x-none" sz="1800" dirty="0">
                <a:latin typeface="Gill Sans" charset="0"/>
              </a:rPr>
              <a:t>scale</a:t>
            </a:r>
          </a:p>
          <a:p>
            <a:pPr>
              <a:buFontTx/>
              <a:buChar char="•"/>
            </a:pPr>
            <a:r>
              <a:rPr lang="en-GB" altLang="x-none" sz="1800" dirty="0">
                <a:latin typeface="Gill Sans" charset="0"/>
              </a:rPr>
              <a:t>speed</a:t>
            </a:r>
          </a:p>
          <a:p>
            <a:pPr>
              <a:buFontTx/>
              <a:buChar char="•"/>
            </a:pPr>
            <a:r>
              <a:rPr lang="en-GB" altLang="x-none" sz="1800" dirty="0">
                <a:latin typeface="Gill Sans" charset="0"/>
              </a:rPr>
              <a:t>accuracy</a:t>
            </a:r>
          </a:p>
          <a:p>
            <a:pPr>
              <a:buFontTx/>
              <a:buChar char="•"/>
            </a:pPr>
            <a:r>
              <a:rPr lang="en-GB" altLang="x-none" sz="1800" dirty="0">
                <a:latin typeface="Gill Sans" charset="0"/>
              </a:rPr>
              <a:t>politics</a:t>
            </a:r>
          </a:p>
        </p:txBody>
      </p:sp>
      <p:grpSp>
        <p:nvGrpSpPr>
          <p:cNvPr id="51205" name="Group 4"/>
          <p:cNvGrpSpPr>
            <a:grpSpLocks/>
          </p:cNvGrpSpPr>
          <p:nvPr/>
        </p:nvGrpSpPr>
        <p:grpSpPr bwMode="auto">
          <a:xfrm>
            <a:off x="6677025" y="4724400"/>
            <a:ext cx="1328738" cy="1079500"/>
            <a:chOff x="816" y="1200"/>
            <a:chExt cx="1484" cy="1090"/>
          </a:xfrm>
        </p:grpSpPr>
        <p:grpSp>
          <p:nvGrpSpPr>
            <p:cNvPr id="51317" name="Group 5"/>
            <p:cNvGrpSpPr>
              <a:grpSpLocks/>
            </p:cNvGrpSpPr>
            <p:nvPr/>
          </p:nvGrpSpPr>
          <p:grpSpPr bwMode="auto">
            <a:xfrm>
              <a:off x="816" y="1473"/>
              <a:ext cx="572" cy="739"/>
              <a:chOff x="1776" y="2400"/>
              <a:chExt cx="816" cy="1056"/>
            </a:xfrm>
          </p:grpSpPr>
          <p:sp>
            <p:nvSpPr>
              <p:cNvPr id="51354" name="Rectangle 6"/>
              <p:cNvSpPr>
                <a:spLocks noChangeArrowheads="1"/>
              </p:cNvSpPr>
              <p:nvPr/>
            </p:nvSpPr>
            <p:spPr bwMode="auto">
              <a:xfrm>
                <a:off x="1776" y="2400"/>
                <a:ext cx="816" cy="10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51355" name="Line 7"/>
              <p:cNvSpPr>
                <a:spLocks noChangeShapeType="1"/>
              </p:cNvSpPr>
              <p:nvPr/>
            </p:nvSpPr>
            <p:spPr bwMode="auto">
              <a:xfrm>
                <a:off x="1872" y="249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356" name="Line 8"/>
              <p:cNvSpPr>
                <a:spLocks noChangeShapeType="1"/>
              </p:cNvSpPr>
              <p:nvPr/>
            </p:nvSpPr>
            <p:spPr bwMode="auto">
              <a:xfrm>
                <a:off x="1872" y="259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357" name="Line 9"/>
              <p:cNvSpPr>
                <a:spLocks noChangeShapeType="1"/>
              </p:cNvSpPr>
              <p:nvPr/>
            </p:nvSpPr>
            <p:spPr bwMode="auto">
              <a:xfrm>
                <a:off x="1872" y="268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358" name="Line 10"/>
              <p:cNvSpPr>
                <a:spLocks noChangeShapeType="1"/>
              </p:cNvSpPr>
              <p:nvPr/>
            </p:nvSpPr>
            <p:spPr bwMode="auto">
              <a:xfrm>
                <a:off x="1872" y="278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359" name="Line 11"/>
              <p:cNvSpPr>
                <a:spLocks noChangeShapeType="1"/>
              </p:cNvSpPr>
              <p:nvPr/>
            </p:nvSpPr>
            <p:spPr bwMode="auto">
              <a:xfrm>
                <a:off x="1872" y="288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360" name="Line 12"/>
              <p:cNvSpPr>
                <a:spLocks noChangeShapeType="1"/>
              </p:cNvSpPr>
              <p:nvPr/>
            </p:nvSpPr>
            <p:spPr bwMode="auto">
              <a:xfrm>
                <a:off x="1872" y="297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361" name="Line 13"/>
              <p:cNvSpPr>
                <a:spLocks noChangeShapeType="1"/>
              </p:cNvSpPr>
              <p:nvPr/>
            </p:nvSpPr>
            <p:spPr bwMode="auto">
              <a:xfrm>
                <a:off x="1872" y="307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362" name="Line 14"/>
              <p:cNvSpPr>
                <a:spLocks noChangeShapeType="1"/>
              </p:cNvSpPr>
              <p:nvPr/>
            </p:nvSpPr>
            <p:spPr bwMode="auto">
              <a:xfrm>
                <a:off x="1872" y="316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363" name="Line 15"/>
              <p:cNvSpPr>
                <a:spLocks noChangeShapeType="1"/>
              </p:cNvSpPr>
              <p:nvPr/>
            </p:nvSpPr>
            <p:spPr bwMode="auto">
              <a:xfrm>
                <a:off x="1872" y="326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364" name="Line 16"/>
              <p:cNvSpPr>
                <a:spLocks noChangeShapeType="1"/>
              </p:cNvSpPr>
              <p:nvPr/>
            </p:nvSpPr>
            <p:spPr bwMode="auto">
              <a:xfrm>
                <a:off x="1872" y="336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51318" name="Group 17"/>
            <p:cNvGrpSpPr>
              <a:grpSpLocks/>
            </p:cNvGrpSpPr>
            <p:nvPr/>
          </p:nvGrpSpPr>
          <p:grpSpPr bwMode="auto">
            <a:xfrm>
              <a:off x="1056" y="1239"/>
              <a:ext cx="572" cy="740"/>
              <a:chOff x="1776" y="2400"/>
              <a:chExt cx="816" cy="1056"/>
            </a:xfrm>
          </p:grpSpPr>
          <p:sp>
            <p:nvSpPr>
              <p:cNvPr id="51343" name="Rectangle 18"/>
              <p:cNvSpPr>
                <a:spLocks noChangeArrowheads="1"/>
              </p:cNvSpPr>
              <p:nvPr/>
            </p:nvSpPr>
            <p:spPr bwMode="auto">
              <a:xfrm>
                <a:off x="1776" y="2400"/>
                <a:ext cx="816" cy="10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51344" name="Line 19"/>
              <p:cNvSpPr>
                <a:spLocks noChangeShapeType="1"/>
              </p:cNvSpPr>
              <p:nvPr/>
            </p:nvSpPr>
            <p:spPr bwMode="auto">
              <a:xfrm>
                <a:off x="1872" y="249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345" name="Line 20"/>
              <p:cNvSpPr>
                <a:spLocks noChangeShapeType="1"/>
              </p:cNvSpPr>
              <p:nvPr/>
            </p:nvSpPr>
            <p:spPr bwMode="auto">
              <a:xfrm>
                <a:off x="1872" y="259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346" name="Line 21"/>
              <p:cNvSpPr>
                <a:spLocks noChangeShapeType="1"/>
              </p:cNvSpPr>
              <p:nvPr/>
            </p:nvSpPr>
            <p:spPr bwMode="auto">
              <a:xfrm>
                <a:off x="1872" y="268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347" name="Line 22"/>
              <p:cNvSpPr>
                <a:spLocks noChangeShapeType="1"/>
              </p:cNvSpPr>
              <p:nvPr/>
            </p:nvSpPr>
            <p:spPr bwMode="auto">
              <a:xfrm>
                <a:off x="1872" y="278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348" name="Line 23"/>
              <p:cNvSpPr>
                <a:spLocks noChangeShapeType="1"/>
              </p:cNvSpPr>
              <p:nvPr/>
            </p:nvSpPr>
            <p:spPr bwMode="auto">
              <a:xfrm>
                <a:off x="1872" y="288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349" name="Line 24"/>
              <p:cNvSpPr>
                <a:spLocks noChangeShapeType="1"/>
              </p:cNvSpPr>
              <p:nvPr/>
            </p:nvSpPr>
            <p:spPr bwMode="auto">
              <a:xfrm>
                <a:off x="1872" y="297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350" name="Line 25"/>
              <p:cNvSpPr>
                <a:spLocks noChangeShapeType="1"/>
              </p:cNvSpPr>
              <p:nvPr/>
            </p:nvSpPr>
            <p:spPr bwMode="auto">
              <a:xfrm>
                <a:off x="1872" y="307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351" name="Line 26"/>
              <p:cNvSpPr>
                <a:spLocks noChangeShapeType="1"/>
              </p:cNvSpPr>
              <p:nvPr/>
            </p:nvSpPr>
            <p:spPr bwMode="auto">
              <a:xfrm>
                <a:off x="1872" y="316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352" name="Line 27"/>
              <p:cNvSpPr>
                <a:spLocks noChangeShapeType="1"/>
              </p:cNvSpPr>
              <p:nvPr/>
            </p:nvSpPr>
            <p:spPr bwMode="auto">
              <a:xfrm>
                <a:off x="1872" y="326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353" name="Line 28"/>
              <p:cNvSpPr>
                <a:spLocks noChangeShapeType="1"/>
              </p:cNvSpPr>
              <p:nvPr/>
            </p:nvSpPr>
            <p:spPr bwMode="auto">
              <a:xfrm>
                <a:off x="1872" y="336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51319" name="Group 29"/>
            <p:cNvGrpSpPr>
              <a:grpSpLocks/>
            </p:cNvGrpSpPr>
            <p:nvPr/>
          </p:nvGrpSpPr>
          <p:grpSpPr bwMode="auto">
            <a:xfrm>
              <a:off x="1536" y="1551"/>
              <a:ext cx="572" cy="739"/>
              <a:chOff x="1776" y="2400"/>
              <a:chExt cx="816" cy="1056"/>
            </a:xfrm>
          </p:grpSpPr>
          <p:sp>
            <p:nvSpPr>
              <p:cNvPr id="51332" name="Rectangle 30"/>
              <p:cNvSpPr>
                <a:spLocks noChangeArrowheads="1"/>
              </p:cNvSpPr>
              <p:nvPr/>
            </p:nvSpPr>
            <p:spPr bwMode="auto">
              <a:xfrm>
                <a:off x="1776" y="2400"/>
                <a:ext cx="816" cy="10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51333" name="Line 31"/>
              <p:cNvSpPr>
                <a:spLocks noChangeShapeType="1"/>
              </p:cNvSpPr>
              <p:nvPr/>
            </p:nvSpPr>
            <p:spPr bwMode="auto">
              <a:xfrm>
                <a:off x="1872" y="249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334" name="Line 32"/>
              <p:cNvSpPr>
                <a:spLocks noChangeShapeType="1"/>
              </p:cNvSpPr>
              <p:nvPr/>
            </p:nvSpPr>
            <p:spPr bwMode="auto">
              <a:xfrm>
                <a:off x="1872" y="259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335" name="Line 33"/>
              <p:cNvSpPr>
                <a:spLocks noChangeShapeType="1"/>
              </p:cNvSpPr>
              <p:nvPr/>
            </p:nvSpPr>
            <p:spPr bwMode="auto">
              <a:xfrm>
                <a:off x="1872" y="268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336" name="Line 34"/>
              <p:cNvSpPr>
                <a:spLocks noChangeShapeType="1"/>
              </p:cNvSpPr>
              <p:nvPr/>
            </p:nvSpPr>
            <p:spPr bwMode="auto">
              <a:xfrm>
                <a:off x="1872" y="278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337" name="Line 35"/>
              <p:cNvSpPr>
                <a:spLocks noChangeShapeType="1"/>
              </p:cNvSpPr>
              <p:nvPr/>
            </p:nvSpPr>
            <p:spPr bwMode="auto">
              <a:xfrm>
                <a:off x="1872" y="288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338" name="Line 36"/>
              <p:cNvSpPr>
                <a:spLocks noChangeShapeType="1"/>
              </p:cNvSpPr>
              <p:nvPr/>
            </p:nvSpPr>
            <p:spPr bwMode="auto">
              <a:xfrm>
                <a:off x="1872" y="297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339" name="Line 37"/>
              <p:cNvSpPr>
                <a:spLocks noChangeShapeType="1"/>
              </p:cNvSpPr>
              <p:nvPr/>
            </p:nvSpPr>
            <p:spPr bwMode="auto">
              <a:xfrm>
                <a:off x="1872" y="307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340" name="Line 38"/>
              <p:cNvSpPr>
                <a:spLocks noChangeShapeType="1"/>
              </p:cNvSpPr>
              <p:nvPr/>
            </p:nvSpPr>
            <p:spPr bwMode="auto">
              <a:xfrm>
                <a:off x="1872" y="316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341" name="Line 39"/>
              <p:cNvSpPr>
                <a:spLocks noChangeShapeType="1"/>
              </p:cNvSpPr>
              <p:nvPr/>
            </p:nvSpPr>
            <p:spPr bwMode="auto">
              <a:xfrm>
                <a:off x="1872" y="326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342" name="Line 40"/>
              <p:cNvSpPr>
                <a:spLocks noChangeShapeType="1"/>
              </p:cNvSpPr>
              <p:nvPr/>
            </p:nvSpPr>
            <p:spPr bwMode="auto">
              <a:xfrm>
                <a:off x="1872" y="336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51320" name="Group 41"/>
            <p:cNvGrpSpPr>
              <a:grpSpLocks/>
            </p:cNvGrpSpPr>
            <p:nvPr/>
          </p:nvGrpSpPr>
          <p:grpSpPr bwMode="auto">
            <a:xfrm>
              <a:off x="1728" y="1200"/>
              <a:ext cx="572" cy="739"/>
              <a:chOff x="1776" y="2400"/>
              <a:chExt cx="816" cy="1056"/>
            </a:xfrm>
          </p:grpSpPr>
          <p:sp>
            <p:nvSpPr>
              <p:cNvPr id="51321" name="Rectangle 42"/>
              <p:cNvSpPr>
                <a:spLocks noChangeArrowheads="1"/>
              </p:cNvSpPr>
              <p:nvPr/>
            </p:nvSpPr>
            <p:spPr bwMode="auto">
              <a:xfrm>
                <a:off x="1776" y="2400"/>
                <a:ext cx="816" cy="10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51322" name="Line 43"/>
              <p:cNvSpPr>
                <a:spLocks noChangeShapeType="1"/>
              </p:cNvSpPr>
              <p:nvPr/>
            </p:nvSpPr>
            <p:spPr bwMode="auto">
              <a:xfrm>
                <a:off x="1872" y="249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323" name="Line 44"/>
              <p:cNvSpPr>
                <a:spLocks noChangeShapeType="1"/>
              </p:cNvSpPr>
              <p:nvPr/>
            </p:nvSpPr>
            <p:spPr bwMode="auto">
              <a:xfrm>
                <a:off x="1872" y="259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324" name="Line 45"/>
              <p:cNvSpPr>
                <a:spLocks noChangeShapeType="1"/>
              </p:cNvSpPr>
              <p:nvPr/>
            </p:nvSpPr>
            <p:spPr bwMode="auto">
              <a:xfrm>
                <a:off x="1872" y="268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325" name="Line 46"/>
              <p:cNvSpPr>
                <a:spLocks noChangeShapeType="1"/>
              </p:cNvSpPr>
              <p:nvPr/>
            </p:nvSpPr>
            <p:spPr bwMode="auto">
              <a:xfrm>
                <a:off x="1872" y="278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326" name="Line 47"/>
              <p:cNvSpPr>
                <a:spLocks noChangeShapeType="1"/>
              </p:cNvSpPr>
              <p:nvPr/>
            </p:nvSpPr>
            <p:spPr bwMode="auto">
              <a:xfrm>
                <a:off x="1872" y="288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327" name="Line 48"/>
              <p:cNvSpPr>
                <a:spLocks noChangeShapeType="1"/>
              </p:cNvSpPr>
              <p:nvPr/>
            </p:nvSpPr>
            <p:spPr bwMode="auto">
              <a:xfrm>
                <a:off x="1872" y="297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328" name="Line 49"/>
              <p:cNvSpPr>
                <a:spLocks noChangeShapeType="1"/>
              </p:cNvSpPr>
              <p:nvPr/>
            </p:nvSpPr>
            <p:spPr bwMode="auto">
              <a:xfrm>
                <a:off x="1872" y="307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329" name="Line 50"/>
              <p:cNvSpPr>
                <a:spLocks noChangeShapeType="1"/>
              </p:cNvSpPr>
              <p:nvPr/>
            </p:nvSpPr>
            <p:spPr bwMode="auto">
              <a:xfrm>
                <a:off x="1872" y="316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330" name="Line 51"/>
              <p:cNvSpPr>
                <a:spLocks noChangeShapeType="1"/>
              </p:cNvSpPr>
              <p:nvPr/>
            </p:nvSpPr>
            <p:spPr bwMode="auto">
              <a:xfrm>
                <a:off x="1872" y="326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331" name="Line 52"/>
              <p:cNvSpPr>
                <a:spLocks noChangeShapeType="1"/>
              </p:cNvSpPr>
              <p:nvPr/>
            </p:nvSpPr>
            <p:spPr bwMode="auto">
              <a:xfrm>
                <a:off x="1872" y="336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grpSp>
        <p:nvGrpSpPr>
          <p:cNvPr id="51206" name="Group 53"/>
          <p:cNvGrpSpPr>
            <a:grpSpLocks/>
          </p:cNvGrpSpPr>
          <p:nvPr/>
        </p:nvGrpSpPr>
        <p:grpSpPr bwMode="auto">
          <a:xfrm>
            <a:off x="1198563" y="4800600"/>
            <a:ext cx="1328737" cy="1079500"/>
            <a:chOff x="864" y="2592"/>
            <a:chExt cx="1429" cy="1136"/>
          </a:xfrm>
        </p:grpSpPr>
        <p:grpSp>
          <p:nvGrpSpPr>
            <p:cNvPr id="51257" name="Group 54"/>
            <p:cNvGrpSpPr>
              <a:grpSpLocks/>
            </p:cNvGrpSpPr>
            <p:nvPr/>
          </p:nvGrpSpPr>
          <p:grpSpPr bwMode="auto">
            <a:xfrm rot="-982362">
              <a:off x="864" y="2592"/>
              <a:ext cx="517" cy="668"/>
              <a:chOff x="1776" y="2400"/>
              <a:chExt cx="816" cy="1056"/>
            </a:xfrm>
          </p:grpSpPr>
          <p:sp>
            <p:nvSpPr>
              <p:cNvPr id="51306" name="Rectangle 55"/>
              <p:cNvSpPr>
                <a:spLocks noChangeArrowheads="1"/>
              </p:cNvSpPr>
              <p:nvPr/>
            </p:nvSpPr>
            <p:spPr bwMode="auto">
              <a:xfrm>
                <a:off x="1776" y="2400"/>
                <a:ext cx="816" cy="10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51307" name="Line 56"/>
              <p:cNvSpPr>
                <a:spLocks noChangeShapeType="1"/>
              </p:cNvSpPr>
              <p:nvPr/>
            </p:nvSpPr>
            <p:spPr bwMode="auto">
              <a:xfrm>
                <a:off x="1872" y="249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308" name="Line 57"/>
              <p:cNvSpPr>
                <a:spLocks noChangeShapeType="1"/>
              </p:cNvSpPr>
              <p:nvPr/>
            </p:nvSpPr>
            <p:spPr bwMode="auto">
              <a:xfrm>
                <a:off x="1872" y="259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309" name="Line 58"/>
              <p:cNvSpPr>
                <a:spLocks noChangeShapeType="1"/>
              </p:cNvSpPr>
              <p:nvPr/>
            </p:nvSpPr>
            <p:spPr bwMode="auto">
              <a:xfrm>
                <a:off x="1872" y="268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310" name="Line 59"/>
              <p:cNvSpPr>
                <a:spLocks noChangeShapeType="1"/>
              </p:cNvSpPr>
              <p:nvPr/>
            </p:nvSpPr>
            <p:spPr bwMode="auto">
              <a:xfrm>
                <a:off x="1872" y="278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311" name="Line 60"/>
              <p:cNvSpPr>
                <a:spLocks noChangeShapeType="1"/>
              </p:cNvSpPr>
              <p:nvPr/>
            </p:nvSpPr>
            <p:spPr bwMode="auto">
              <a:xfrm>
                <a:off x="1872" y="288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312" name="Line 61"/>
              <p:cNvSpPr>
                <a:spLocks noChangeShapeType="1"/>
              </p:cNvSpPr>
              <p:nvPr/>
            </p:nvSpPr>
            <p:spPr bwMode="auto">
              <a:xfrm>
                <a:off x="1872" y="297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313" name="Line 62"/>
              <p:cNvSpPr>
                <a:spLocks noChangeShapeType="1"/>
              </p:cNvSpPr>
              <p:nvPr/>
            </p:nvSpPr>
            <p:spPr bwMode="auto">
              <a:xfrm>
                <a:off x="1872" y="307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314" name="Line 63"/>
              <p:cNvSpPr>
                <a:spLocks noChangeShapeType="1"/>
              </p:cNvSpPr>
              <p:nvPr/>
            </p:nvSpPr>
            <p:spPr bwMode="auto">
              <a:xfrm>
                <a:off x="1872" y="316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315" name="Line 64"/>
              <p:cNvSpPr>
                <a:spLocks noChangeShapeType="1"/>
              </p:cNvSpPr>
              <p:nvPr/>
            </p:nvSpPr>
            <p:spPr bwMode="auto">
              <a:xfrm>
                <a:off x="1872" y="326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316" name="Line 65"/>
              <p:cNvSpPr>
                <a:spLocks noChangeShapeType="1"/>
              </p:cNvSpPr>
              <p:nvPr/>
            </p:nvSpPr>
            <p:spPr bwMode="auto">
              <a:xfrm>
                <a:off x="1872" y="336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51258" name="Group 66"/>
            <p:cNvGrpSpPr>
              <a:grpSpLocks/>
            </p:cNvGrpSpPr>
            <p:nvPr/>
          </p:nvGrpSpPr>
          <p:grpSpPr bwMode="auto">
            <a:xfrm rot="894998">
              <a:off x="903" y="2904"/>
              <a:ext cx="517" cy="669"/>
              <a:chOff x="1776" y="2400"/>
              <a:chExt cx="816" cy="1056"/>
            </a:xfrm>
          </p:grpSpPr>
          <p:sp>
            <p:nvSpPr>
              <p:cNvPr id="51295" name="Rectangle 67"/>
              <p:cNvSpPr>
                <a:spLocks noChangeArrowheads="1"/>
              </p:cNvSpPr>
              <p:nvPr/>
            </p:nvSpPr>
            <p:spPr bwMode="auto">
              <a:xfrm>
                <a:off x="1776" y="2400"/>
                <a:ext cx="816" cy="10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51296" name="Line 68"/>
              <p:cNvSpPr>
                <a:spLocks noChangeShapeType="1"/>
              </p:cNvSpPr>
              <p:nvPr/>
            </p:nvSpPr>
            <p:spPr bwMode="auto">
              <a:xfrm>
                <a:off x="1872" y="249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297" name="Line 69"/>
              <p:cNvSpPr>
                <a:spLocks noChangeShapeType="1"/>
              </p:cNvSpPr>
              <p:nvPr/>
            </p:nvSpPr>
            <p:spPr bwMode="auto">
              <a:xfrm>
                <a:off x="1872" y="259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298" name="Line 70"/>
              <p:cNvSpPr>
                <a:spLocks noChangeShapeType="1"/>
              </p:cNvSpPr>
              <p:nvPr/>
            </p:nvSpPr>
            <p:spPr bwMode="auto">
              <a:xfrm>
                <a:off x="1872" y="268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299" name="Line 71"/>
              <p:cNvSpPr>
                <a:spLocks noChangeShapeType="1"/>
              </p:cNvSpPr>
              <p:nvPr/>
            </p:nvSpPr>
            <p:spPr bwMode="auto">
              <a:xfrm>
                <a:off x="1872" y="278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300" name="Line 72"/>
              <p:cNvSpPr>
                <a:spLocks noChangeShapeType="1"/>
              </p:cNvSpPr>
              <p:nvPr/>
            </p:nvSpPr>
            <p:spPr bwMode="auto">
              <a:xfrm>
                <a:off x="1872" y="288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301" name="Line 73"/>
              <p:cNvSpPr>
                <a:spLocks noChangeShapeType="1"/>
              </p:cNvSpPr>
              <p:nvPr/>
            </p:nvSpPr>
            <p:spPr bwMode="auto">
              <a:xfrm>
                <a:off x="1872" y="297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302" name="Line 74"/>
              <p:cNvSpPr>
                <a:spLocks noChangeShapeType="1"/>
              </p:cNvSpPr>
              <p:nvPr/>
            </p:nvSpPr>
            <p:spPr bwMode="auto">
              <a:xfrm>
                <a:off x="1872" y="307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303" name="Line 75"/>
              <p:cNvSpPr>
                <a:spLocks noChangeShapeType="1"/>
              </p:cNvSpPr>
              <p:nvPr/>
            </p:nvSpPr>
            <p:spPr bwMode="auto">
              <a:xfrm>
                <a:off x="1872" y="316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304" name="Line 76"/>
              <p:cNvSpPr>
                <a:spLocks noChangeShapeType="1"/>
              </p:cNvSpPr>
              <p:nvPr/>
            </p:nvSpPr>
            <p:spPr bwMode="auto">
              <a:xfrm>
                <a:off x="1872" y="326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305" name="Line 77"/>
              <p:cNvSpPr>
                <a:spLocks noChangeShapeType="1"/>
              </p:cNvSpPr>
              <p:nvPr/>
            </p:nvSpPr>
            <p:spPr bwMode="auto">
              <a:xfrm>
                <a:off x="1872" y="336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51259" name="Group 78"/>
            <p:cNvGrpSpPr>
              <a:grpSpLocks/>
            </p:cNvGrpSpPr>
            <p:nvPr/>
          </p:nvGrpSpPr>
          <p:grpSpPr bwMode="auto">
            <a:xfrm rot="-1151449">
              <a:off x="1283" y="3060"/>
              <a:ext cx="517" cy="668"/>
              <a:chOff x="1776" y="2400"/>
              <a:chExt cx="816" cy="1056"/>
            </a:xfrm>
          </p:grpSpPr>
          <p:sp>
            <p:nvSpPr>
              <p:cNvPr id="51284" name="Rectangle 79"/>
              <p:cNvSpPr>
                <a:spLocks noChangeArrowheads="1"/>
              </p:cNvSpPr>
              <p:nvPr/>
            </p:nvSpPr>
            <p:spPr bwMode="auto">
              <a:xfrm>
                <a:off x="1776" y="2400"/>
                <a:ext cx="816" cy="10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51285" name="Line 80"/>
              <p:cNvSpPr>
                <a:spLocks noChangeShapeType="1"/>
              </p:cNvSpPr>
              <p:nvPr/>
            </p:nvSpPr>
            <p:spPr bwMode="auto">
              <a:xfrm>
                <a:off x="1872" y="249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286" name="Line 81"/>
              <p:cNvSpPr>
                <a:spLocks noChangeShapeType="1"/>
              </p:cNvSpPr>
              <p:nvPr/>
            </p:nvSpPr>
            <p:spPr bwMode="auto">
              <a:xfrm>
                <a:off x="1872" y="259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287" name="Line 82"/>
              <p:cNvSpPr>
                <a:spLocks noChangeShapeType="1"/>
              </p:cNvSpPr>
              <p:nvPr/>
            </p:nvSpPr>
            <p:spPr bwMode="auto">
              <a:xfrm>
                <a:off x="1872" y="268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288" name="Line 83"/>
              <p:cNvSpPr>
                <a:spLocks noChangeShapeType="1"/>
              </p:cNvSpPr>
              <p:nvPr/>
            </p:nvSpPr>
            <p:spPr bwMode="auto">
              <a:xfrm>
                <a:off x="1872" y="278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289" name="Line 84"/>
              <p:cNvSpPr>
                <a:spLocks noChangeShapeType="1"/>
              </p:cNvSpPr>
              <p:nvPr/>
            </p:nvSpPr>
            <p:spPr bwMode="auto">
              <a:xfrm>
                <a:off x="1872" y="288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290" name="Line 85"/>
              <p:cNvSpPr>
                <a:spLocks noChangeShapeType="1"/>
              </p:cNvSpPr>
              <p:nvPr/>
            </p:nvSpPr>
            <p:spPr bwMode="auto">
              <a:xfrm>
                <a:off x="1872" y="297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291" name="Line 86"/>
              <p:cNvSpPr>
                <a:spLocks noChangeShapeType="1"/>
              </p:cNvSpPr>
              <p:nvPr/>
            </p:nvSpPr>
            <p:spPr bwMode="auto">
              <a:xfrm>
                <a:off x="1872" y="307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292" name="Line 87"/>
              <p:cNvSpPr>
                <a:spLocks noChangeShapeType="1"/>
              </p:cNvSpPr>
              <p:nvPr/>
            </p:nvSpPr>
            <p:spPr bwMode="auto">
              <a:xfrm>
                <a:off x="1872" y="316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293" name="Line 88"/>
              <p:cNvSpPr>
                <a:spLocks noChangeShapeType="1"/>
              </p:cNvSpPr>
              <p:nvPr/>
            </p:nvSpPr>
            <p:spPr bwMode="auto">
              <a:xfrm>
                <a:off x="1872" y="326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294" name="Line 89"/>
              <p:cNvSpPr>
                <a:spLocks noChangeShapeType="1"/>
              </p:cNvSpPr>
              <p:nvPr/>
            </p:nvSpPr>
            <p:spPr bwMode="auto">
              <a:xfrm>
                <a:off x="1872" y="336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51260" name="Group 90"/>
            <p:cNvGrpSpPr>
              <a:grpSpLocks/>
            </p:cNvGrpSpPr>
            <p:nvPr/>
          </p:nvGrpSpPr>
          <p:grpSpPr bwMode="auto">
            <a:xfrm rot="1033970">
              <a:off x="1595" y="2709"/>
              <a:ext cx="517" cy="668"/>
              <a:chOff x="1776" y="2400"/>
              <a:chExt cx="816" cy="1056"/>
            </a:xfrm>
          </p:grpSpPr>
          <p:sp>
            <p:nvSpPr>
              <p:cNvPr id="51273" name="Rectangle 91"/>
              <p:cNvSpPr>
                <a:spLocks noChangeArrowheads="1"/>
              </p:cNvSpPr>
              <p:nvPr/>
            </p:nvSpPr>
            <p:spPr bwMode="auto">
              <a:xfrm>
                <a:off x="1776" y="2400"/>
                <a:ext cx="816" cy="10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51274" name="Line 92"/>
              <p:cNvSpPr>
                <a:spLocks noChangeShapeType="1"/>
              </p:cNvSpPr>
              <p:nvPr/>
            </p:nvSpPr>
            <p:spPr bwMode="auto">
              <a:xfrm>
                <a:off x="1872" y="249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275" name="Line 93"/>
              <p:cNvSpPr>
                <a:spLocks noChangeShapeType="1"/>
              </p:cNvSpPr>
              <p:nvPr/>
            </p:nvSpPr>
            <p:spPr bwMode="auto">
              <a:xfrm>
                <a:off x="1872" y="259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276" name="Line 94"/>
              <p:cNvSpPr>
                <a:spLocks noChangeShapeType="1"/>
              </p:cNvSpPr>
              <p:nvPr/>
            </p:nvSpPr>
            <p:spPr bwMode="auto">
              <a:xfrm>
                <a:off x="1872" y="268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277" name="Line 95"/>
              <p:cNvSpPr>
                <a:spLocks noChangeShapeType="1"/>
              </p:cNvSpPr>
              <p:nvPr/>
            </p:nvSpPr>
            <p:spPr bwMode="auto">
              <a:xfrm>
                <a:off x="1872" y="278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278" name="Line 96"/>
              <p:cNvSpPr>
                <a:spLocks noChangeShapeType="1"/>
              </p:cNvSpPr>
              <p:nvPr/>
            </p:nvSpPr>
            <p:spPr bwMode="auto">
              <a:xfrm>
                <a:off x="1872" y="288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279" name="Line 97"/>
              <p:cNvSpPr>
                <a:spLocks noChangeShapeType="1"/>
              </p:cNvSpPr>
              <p:nvPr/>
            </p:nvSpPr>
            <p:spPr bwMode="auto">
              <a:xfrm>
                <a:off x="1872" y="297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280" name="Line 98"/>
              <p:cNvSpPr>
                <a:spLocks noChangeShapeType="1"/>
              </p:cNvSpPr>
              <p:nvPr/>
            </p:nvSpPr>
            <p:spPr bwMode="auto">
              <a:xfrm>
                <a:off x="1872" y="307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281" name="Line 99"/>
              <p:cNvSpPr>
                <a:spLocks noChangeShapeType="1"/>
              </p:cNvSpPr>
              <p:nvPr/>
            </p:nvSpPr>
            <p:spPr bwMode="auto">
              <a:xfrm>
                <a:off x="1872" y="316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282" name="Line 100"/>
              <p:cNvSpPr>
                <a:spLocks noChangeShapeType="1"/>
              </p:cNvSpPr>
              <p:nvPr/>
            </p:nvSpPr>
            <p:spPr bwMode="auto">
              <a:xfrm>
                <a:off x="1872" y="326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283" name="Line 101"/>
              <p:cNvSpPr>
                <a:spLocks noChangeShapeType="1"/>
              </p:cNvSpPr>
              <p:nvPr/>
            </p:nvSpPr>
            <p:spPr bwMode="auto">
              <a:xfrm>
                <a:off x="1872" y="336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51261" name="Group 102"/>
            <p:cNvGrpSpPr>
              <a:grpSpLocks/>
            </p:cNvGrpSpPr>
            <p:nvPr/>
          </p:nvGrpSpPr>
          <p:grpSpPr bwMode="auto">
            <a:xfrm rot="-668041">
              <a:off x="1776" y="2976"/>
              <a:ext cx="517" cy="668"/>
              <a:chOff x="1776" y="2400"/>
              <a:chExt cx="816" cy="1056"/>
            </a:xfrm>
          </p:grpSpPr>
          <p:sp>
            <p:nvSpPr>
              <p:cNvPr id="51262" name="Rectangle 103"/>
              <p:cNvSpPr>
                <a:spLocks noChangeArrowheads="1"/>
              </p:cNvSpPr>
              <p:nvPr/>
            </p:nvSpPr>
            <p:spPr bwMode="auto">
              <a:xfrm>
                <a:off x="1776" y="2400"/>
                <a:ext cx="816" cy="10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51263" name="Line 104"/>
              <p:cNvSpPr>
                <a:spLocks noChangeShapeType="1"/>
              </p:cNvSpPr>
              <p:nvPr/>
            </p:nvSpPr>
            <p:spPr bwMode="auto">
              <a:xfrm>
                <a:off x="1872" y="249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264" name="Line 105"/>
              <p:cNvSpPr>
                <a:spLocks noChangeShapeType="1"/>
              </p:cNvSpPr>
              <p:nvPr/>
            </p:nvSpPr>
            <p:spPr bwMode="auto">
              <a:xfrm>
                <a:off x="1872" y="259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265" name="Line 106"/>
              <p:cNvSpPr>
                <a:spLocks noChangeShapeType="1"/>
              </p:cNvSpPr>
              <p:nvPr/>
            </p:nvSpPr>
            <p:spPr bwMode="auto">
              <a:xfrm>
                <a:off x="1872" y="268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266" name="Line 107"/>
              <p:cNvSpPr>
                <a:spLocks noChangeShapeType="1"/>
              </p:cNvSpPr>
              <p:nvPr/>
            </p:nvSpPr>
            <p:spPr bwMode="auto">
              <a:xfrm>
                <a:off x="1872" y="278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267" name="Line 108"/>
              <p:cNvSpPr>
                <a:spLocks noChangeShapeType="1"/>
              </p:cNvSpPr>
              <p:nvPr/>
            </p:nvSpPr>
            <p:spPr bwMode="auto">
              <a:xfrm>
                <a:off x="1872" y="288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268" name="Line 109"/>
              <p:cNvSpPr>
                <a:spLocks noChangeShapeType="1"/>
              </p:cNvSpPr>
              <p:nvPr/>
            </p:nvSpPr>
            <p:spPr bwMode="auto">
              <a:xfrm>
                <a:off x="1872" y="297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269" name="Line 110"/>
              <p:cNvSpPr>
                <a:spLocks noChangeShapeType="1"/>
              </p:cNvSpPr>
              <p:nvPr/>
            </p:nvSpPr>
            <p:spPr bwMode="auto">
              <a:xfrm>
                <a:off x="1872" y="307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270" name="Line 111"/>
              <p:cNvSpPr>
                <a:spLocks noChangeShapeType="1"/>
              </p:cNvSpPr>
              <p:nvPr/>
            </p:nvSpPr>
            <p:spPr bwMode="auto">
              <a:xfrm>
                <a:off x="1872" y="316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271" name="Line 112"/>
              <p:cNvSpPr>
                <a:spLocks noChangeShapeType="1"/>
              </p:cNvSpPr>
              <p:nvPr/>
            </p:nvSpPr>
            <p:spPr bwMode="auto">
              <a:xfrm>
                <a:off x="1872" y="326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272" name="Line 113"/>
              <p:cNvSpPr>
                <a:spLocks noChangeShapeType="1"/>
              </p:cNvSpPr>
              <p:nvPr/>
            </p:nvSpPr>
            <p:spPr bwMode="auto">
              <a:xfrm>
                <a:off x="1872" y="336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grpSp>
        <p:nvGrpSpPr>
          <p:cNvPr id="51207" name="Group 114"/>
          <p:cNvGrpSpPr>
            <a:grpSpLocks/>
          </p:cNvGrpSpPr>
          <p:nvPr/>
        </p:nvGrpSpPr>
        <p:grpSpPr bwMode="auto">
          <a:xfrm>
            <a:off x="1752600" y="2667000"/>
            <a:ext cx="1331913" cy="1328738"/>
            <a:chOff x="1104" y="1680"/>
            <a:chExt cx="908" cy="837"/>
          </a:xfrm>
        </p:grpSpPr>
        <p:sp>
          <p:nvSpPr>
            <p:cNvPr id="51250" name="Rectangle 115"/>
            <p:cNvSpPr>
              <a:spLocks noChangeArrowheads="1"/>
            </p:cNvSpPr>
            <p:nvPr/>
          </p:nvSpPr>
          <p:spPr bwMode="auto">
            <a:xfrm>
              <a:off x="1125" y="1920"/>
              <a:ext cx="268" cy="168"/>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51251" name="Rectangle 116"/>
            <p:cNvSpPr>
              <a:spLocks noChangeArrowheads="1"/>
            </p:cNvSpPr>
            <p:nvPr/>
          </p:nvSpPr>
          <p:spPr bwMode="auto">
            <a:xfrm>
              <a:off x="1578" y="1680"/>
              <a:ext cx="412" cy="354"/>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51252" name="Oval 117"/>
            <p:cNvSpPr>
              <a:spLocks noChangeArrowheads="1"/>
            </p:cNvSpPr>
            <p:nvPr/>
          </p:nvSpPr>
          <p:spPr bwMode="auto">
            <a:xfrm>
              <a:off x="1579" y="2408"/>
              <a:ext cx="433" cy="109"/>
            </a:xfrm>
            <a:prstGeom prst="ellipse">
              <a:avLst/>
            </a:prstGeom>
            <a:solidFill>
              <a:schemeClr val="bg1"/>
            </a:solidFill>
            <a:ln w="9525">
              <a:solidFill>
                <a:schemeClr val="tx1"/>
              </a:solidFill>
              <a:round/>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51253" name="AutoShape 118"/>
            <p:cNvSpPr>
              <a:spLocks noChangeArrowheads="1"/>
            </p:cNvSpPr>
            <p:nvPr/>
          </p:nvSpPr>
          <p:spPr bwMode="auto">
            <a:xfrm>
              <a:off x="1104" y="2278"/>
              <a:ext cx="350" cy="82"/>
            </a:xfrm>
            <a:prstGeom prst="roundRect">
              <a:avLst>
                <a:gd name="adj" fmla="val 16667"/>
              </a:avLst>
            </a:prstGeom>
            <a:solidFill>
              <a:schemeClr val="bg1"/>
            </a:solidFill>
            <a:ln w="9525">
              <a:solidFill>
                <a:schemeClr val="tx1"/>
              </a:solidFill>
              <a:round/>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51254" name="Line 119"/>
            <p:cNvSpPr>
              <a:spLocks noChangeShapeType="1"/>
            </p:cNvSpPr>
            <p:nvPr/>
          </p:nvSpPr>
          <p:spPr bwMode="auto">
            <a:xfrm>
              <a:off x="1248" y="2088"/>
              <a:ext cx="21" cy="19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1255" name="Line 120"/>
            <p:cNvSpPr>
              <a:spLocks noChangeShapeType="1"/>
            </p:cNvSpPr>
            <p:nvPr/>
          </p:nvSpPr>
          <p:spPr bwMode="auto">
            <a:xfrm>
              <a:off x="1393" y="2006"/>
              <a:ext cx="309" cy="218"/>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1256" name="Line 121"/>
            <p:cNvSpPr>
              <a:spLocks noChangeShapeType="1"/>
            </p:cNvSpPr>
            <p:nvPr/>
          </p:nvSpPr>
          <p:spPr bwMode="auto">
            <a:xfrm flipV="1">
              <a:off x="1784" y="2034"/>
              <a:ext cx="0" cy="37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51208" name="Group 122"/>
          <p:cNvGrpSpPr>
            <a:grpSpLocks/>
          </p:cNvGrpSpPr>
          <p:nvPr/>
        </p:nvGrpSpPr>
        <p:grpSpPr bwMode="auto">
          <a:xfrm>
            <a:off x="6043613" y="2743200"/>
            <a:ext cx="1328737" cy="1439863"/>
            <a:chOff x="4224" y="1536"/>
            <a:chExt cx="1248" cy="1056"/>
          </a:xfrm>
        </p:grpSpPr>
        <p:sp>
          <p:nvSpPr>
            <p:cNvPr id="51243" name="Rectangle 123"/>
            <p:cNvSpPr>
              <a:spLocks noChangeArrowheads="1"/>
            </p:cNvSpPr>
            <p:nvPr/>
          </p:nvSpPr>
          <p:spPr bwMode="auto">
            <a:xfrm>
              <a:off x="4608" y="1536"/>
              <a:ext cx="480" cy="240"/>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51244" name="Rectangle 124"/>
            <p:cNvSpPr>
              <a:spLocks noChangeArrowheads="1"/>
            </p:cNvSpPr>
            <p:nvPr/>
          </p:nvSpPr>
          <p:spPr bwMode="auto">
            <a:xfrm>
              <a:off x="4224" y="1968"/>
              <a:ext cx="480" cy="240"/>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51245" name="Rectangle 125"/>
            <p:cNvSpPr>
              <a:spLocks noChangeArrowheads="1"/>
            </p:cNvSpPr>
            <p:nvPr/>
          </p:nvSpPr>
          <p:spPr bwMode="auto">
            <a:xfrm>
              <a:off x="4992" y="1968"/>
              <a:ext cx="480" cy="240"/>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51246" name="Rectangle 126"/>
            <p:cNvSpPr>
              <a:spLocks noChangeArrowheads="1"/>
            </p:cNvSpPr>
            <p:nvPr/>
          </p:nvSpPr>
          <p:spPr bwMode="auto">
            <a:xfrm>
              <a:off x="4608" y="2352"/>
              <a:ext cx="480" cy="240"/>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51247" name="Line 127"/>
            <p:cNvSpPr>
              <a:spLocks noChangeShapeType="1"/>
            </p:cNvSpPr>
            <p:nvPr/>
          </p:nvSpPr>
          <p:spPr bwMode="auto">
            <a:xfrm flipV="1">
              <a:off x="4464" y="1776"/>
              <a:ext cx="336" cy="19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1248" name="Line 128"/>
            <p:cNvSpPr>
              <a:spLocks noChangeShapeType="1"/>
            </p:cNvSpPr>
            <p:nvPr/>
          </p:nvSpPr>
          <p:spPr bwMode="auto">
            <a:xfrm flipH="1" flipV="1">
              <a:off x="4944" y="1776"/>
              <a:ext cx="336" cy="19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1249" name="Line 129"/>
            <p:cNvSpPr>
              <a:spLocks noChangeShapeType="1"/>
            </p:cNvSpPr>
            <p:nvPr/>
          </p:nvSpPr>
          <p:spPr bwMode="auto">
            <a:xfrm flipV="1">
              <a:off x="4848" y="2208"/>
              <a:ext cx="432" cy="14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51209" name="Group 130"/>
          <p:cNvGrpSpPr>
            <a:grpSpLocks/>
          </p:cNvGrpSpPr>
          <p:nvPr/>
        </p:nvGrpSpPr>
        <p:grpSpPr bwMode="auto">
          <a:xfrm>
            <a:off x="5270500" y="1447800"/>
            <a:ext cx="1319213" cy="919163"/>
            <a:chOff x="867" y="1011"/>
            <a:chExt cx="901" cy="579"/>
          </a:xfrm>
        </p:grpSpPr>
        <p:sp>
          <p:nvSpPr>
            <p:cNvPr id="51229" name="Freeform 131"/>
            <p:cNvSpPr>
              <a:spLocks/>
            </p:cNvSpPr>
            <p:nvPr/>
          </p:nvSpPr>
          <p:spPr bwMode="auto">
            <a:xfrm>
              <a:off x="882" y="1031"/>
              <a:ext cx="769" cy="536"/>
            </a:xfrm>
            <a:custGeom>
              <a:avLst/>
              <a:gdLst>
                <a:gd name="T0" fmla="*/ 746 w 769"/>
                <a:gd name="T1" fmla="*/ 194 h 536"/>
                <a:gd name="T2" fmla="*/ 769 w 769"/>
                <a:gd name="T3" fmla="*/ 135 h 536"/>
                <a:gd name="T4" fmla="*/ 759 w 769"/>
                <a:gd name="T5" fmla="*/ 97 h 536"/>
                <a:gd name="T6" fmla="*/ 741 w 769"/>
                <a:gd name="T7" fmla="*/ 43 h 536"/>
                <a:gd name="T8" fmla="*/ 713 w 769"/>
                <a:gd name="T9" fmla="*/ 18 h 536"/>
                <a:gd name="T10" fmla="*/ 690 w 769"/>
                <a:gd name="T11" fmla="*/ 10 h 536"/>
                <a:gd name="T12" fmla="*/ 662 w 769"/>
                <a:gd name="T13" fmla="*/ 10 h 536"/>
                <a:gd name="T14" fmla="*/ 593 w 769"/>
                <a:gd name="T15" fmla="*/ 5 h 536"/>
                <a:gd name="T16" fmla="*/ 567 w 769"/>
                <a:gd name="T17" fmla="*/ 31 h 536"/>
                <a:gd name="T18" fmla="*/ 524 w 769"/>
                <a:gd name="T19" fmla="*/ 69 h 536"/>
                <a:gd name="T20" fmla="*/ 508 w 769"/>
                <a:gd name="T21" fmla="*/ 128 h 536"/>
                <a:gd name="T22" fmla="*/ 534 w 769"/>
                <a:gd name="T23" fmla="*/ 184 h 536"/>
                <a:gd name="T24" fmla="*/ 496 w 769"/>
                <a:gd name="T25" fmla="*/ 130 h 536"/>
                <a:gd name="T26" fmla="*/ 475 w 769"/>
                <a:gd name="T27" fmla="*/ 105 h 536"/>
                <a:gd name="T28" fmla="*/ 444 w 769"/>
                <a:gd name="T29" fmla="*/ 82 h 536"/>
                <a:gd name="T30" fmla="*/ 401 w 769"/>
                <a:gd name="T31" fmla="*/ 79 h 536"/>
                <a:gd name="T32" fmla="*/ 347 w 769"/>
                <a:gd name="T33" fmla="*/ 97 h 536"/>
                <a:gd name="T34" fmla="*/ 317 w 769"/>
                <a:gd name="T35" fmla="*/ 117 h 536"/>
                <a:gd name="T36" fmla="*/ 304 w 769"/>
                <a:gd name="T37" fmla="*/ 174 h 536"/>
                <a:gd name="T38" fmla="*/ 337 w 769"/>
                <a:gd name="T39" fmla="*/ 235 h 536"/>
                <a:gd name="T40" fmla="*/ 312 w 769"/>
                <a:gd name="T41" fmla="*/ 232 h 536"/>
                <a:gd name="T42" fmla="*/ 294 w 769"/>
                <a:gd name="T43" fmla="*/ 227 h 536"/>
                <a:gd name="T44" fmla="*/ 273 w 769"/>
                <a:gd name="T45" fmla="*/ 209 h 536"/>
                <a:gd name="T46" fmla="*/ 232 w 769"/>
                <a:gd name="T47" fmla="*/ 207 h 536"/>
                <a:gd name="T48" fmla="*/ 207 w 769"/>
                <a:gd name="T49" fmla="*/ 212 h 536"/>
                <a:gd name="T50" fmla="*/ 181 w 769"/>
                <a:gd name="T51" fmla="*/ 227 h 536"/>
                <a:gd name="T52" fmla="*/ 158 w 769"/>
                <a:gd name="T53" fmla="*/ 258 h 536"/>
                <a:gd name="T54" fmla="*/ 151 w 769"/>
                <a:gd name="T55" fmla="*/ 273 h 536"/>
                <a:gd name="T56" fmla="*/ 158 w 769"/>
                <a:gd name="T57" fmla="*/ 322 h 536"/>
                <a:gd name="T58" fmla="*/ 143 w 769"/>
                <a:gd name="T59" fmla="*/ 329 h 536"/>
                <a:gd name="T60" fmla="*/ 110 w 769"/>
                <a:gd name="T61" fmla="*/ 339 h 536"/>
                <a:gd name="T62" fmla="*/ 66 w 769"/>
                <a:gd name="T63" fmla="*/ 350 h 536"/>
                <a:gd name="T64" fmla="*/ 31 w 769"/>
                <a:gd name="T65" fmla="*/ 365 h 536"/>
                <a:gd name="T66" fmla="*/ 8 w 769"/>
                <a:gd name="T67" fmla="*/ 388 h 536"/>
                <a:gd name="T68" fmla="*/ 2 w 769"/>
                <a:gd name="T69" fmla="*/ 441 h 536"/>
                <a:gd name="T70" fmla="*/ 23 w 769"/>
                <a:gd name="T71" fmla="*/ 477 h 536"/>
                <a:gd name="T72" fmla="*/ 48 w 769"/>
                <a:gd name="T73" fmla="*/ 505 h 536"/>
                <a:gd name="T74" fmla="*/ 82 w 769"/>
                <a:gd name="T75" fmla="*/ 518 h 536"/>
                <a:gd name="T76" fmla="*/ 123 w 769"/>
                <a:gd name="T77" fmla="*/ 521 h 536"/>
                <a:gd name="T78" fmla="*/ 166 w 769"/>
                <a:gd name="T79" fmla="*/ 516 h 536"/>
                <a:gd name="T80" fmla="*/ 217 w 769"/>
                <a:gd name="T81" fmla="*/ 472 h 536"/>
                <a:gd name="T82" fmla="*/ 222 w 769"/>
                <a:gd name="T83" fmla="*/ 505 h 536"/>
                <a:gd name="T84" fmla="*/ 253 w 769"/>
                <a:gd name="T85" fmla="*/ 528 h 536"/>
                <a:gd name="T86" fmla="*/ 296 w 769"/>
                <a:gd name="T87" fmla="*/ 536 h 536"/>
                <a:gd name="T88" fmla="*/ 352 w 769"/>
                <a:gd name="T89" fmla="*/ 528 h 536"/>
                <a:gd name="T90" fmla="*/ 398 w 769"/>
                <a:gd name="T91" fmla="*/ 510 h 536"/>
                <a:gd name="T92" fmla="*/ 396 w 769"/>
                <a:gd name="T93" fmla="*/ 457 h 536"/>
                <a:gd name="T94" fmla="*/ 409 w 769"/>
                <a:gd name="T95" fmla="*/ 401 h 536"/>
                <a:gd name="T96" fmla="*/ 416 w 769"/>
                <a:gd name="T97" fmla="*/ 378 h 536"/>
                <a:gd name="T98" fmla="*/ 432 w 769"/>
                <a:gd name="T99" fmla="*/ 360 h 536"/>
                <a:gd name="T100" fmla="*/ 485 w 769"/>
                <a:gd name="T101" fmla="*/ 332 h 536"/>
                <a:gd name="T102" fmla="*/ 542 w 769"/>
                <a:gd name="T103" fmla="*/ 283 h 536"/>
                <a:gd name="T104" fmla="*/ 580 w 769"/>
                <a:gd name="T105" fmla="*/ 273 h 536"/>
                <a:gd name="T106" fmla="*/ 616 w 769"/>
                <a:gd name="T107" fmla="*/ 271 h 536"/>
                <a:gd name="T108" fmla="*/ 639 w 769"/>
                <a:gd name="T109" fmla="*/ 273 h 536"/>
                <a:gd name="T110" fmla="*/ 679 w 769"/>
                <a:gd name="T111" fmla="*/ 306 h 536"/>
                <a:gd name="T112" fmla="*/ 674 w 769"/>
                <a:gd name="T113" fmla="*/ 258 h 536"/>
                <a:gd name="T114" fmla="*/ 697 w 769"/>
                <a:gd name="T115" fmla="*/ 230 h 536"/>
                <a:gd name="T116" fmla="*/ 725 w 769"/>
                <a:gd name="T117" fmla="*/ 214 h 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769"/>
                <a:gd name="T178" fmla="*/ 0 h 536"/>
                <a:gd name="T179" fmla="*/ 769 w 769"/>
                <a:gd name="T180" fmla="*/ 536 h 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769" h="536">
                  <a:moveTo>
                    <a:pt x="725" y="214"/>
                  </a:moveTo>
                  <a:lnTo>
                    <a:pt x="725" y="209"/>
                  </a:lnTo>
                  <a:lnTo>
                    <a:pt x="728" y="207"/>
                  </a:lnTo>
                  <a:lnTo>
                    <a:pt x="736" y="202"/>
                  </a:lnTo>
                  <a:lnTo>
                    <a:pt x="743" y="196"/>
                  </a:lnTo>
                  <a:lnTo>
                    <a:pt x="746" y="194"/>
                  </a:lnTo>
                  <a:lnTo>
                    <a:pt x="748" y="189"/>
                  </a:lnTo>
                  <a:lnTo>
                    <a:pt x="756" y="176"/>
                  </a:lnTo>
                  <a:lnTo>
                    <a:pt x="764" y="168"/>
                  </a:lnTo>
                  <a:lnTo>
                    <a:pt x="766" y="161"/>
                  </a:lnTo>
                  <a:lnTo>
                    <a:pt x="769" y="156"/>
                  </a:lnTo>
                  <a:lnTo>
                    <a:pt x="769" y="135"/>
                  </a:lnTo>
                  <a:lnTo>
                    <a:pt x="766" y="117"/>
                  </a:lnTo>
                  <a:lnTo>
                    <a:pt x="766" y="112"/>
                  </a:lnTo>
                  <a:lnTo>
                    <a:pt x="764" y="110"/>
                  </a:lnTo>
                  <a:lnTo>
                    <a:pt x="761" y="110"/>
                  </a:lnTo>
                  <a:lnTo>
                    <a:pt x="761" y="107"/>
                  </a:lnTo>
                  <a:lnTo>
                    <a:pt x="759" y="97"/>
                  </a:lnTo>
                  <a:lnTo>
                    <a:pt x="756" y="82"/>
                  </a:lnTo>
                  <a:lnTo>
                    <a:pt x="754" y="74"/>
                  </a:lnTo>
                  <a:lnTo>
                    <a:pt x="751" y="64"/>
                  </a:lnTo>
                  <a:lnTo>
                    <a:pt x="746" y="54"/>
                  </a:lnTo>
                  <a:lnTo>
                    <a:pt x="743" y="46"/>
                  </a:lnTo>
                  <a:lnTo>
                    <a:pt x="741" y="43"/>
                  </a:lnTo>
                  <a:lnTo>
                    <a:pt x="736" y="38"/>
                  </a:lnTo>
                  <a:lnTo>
                    <a:pt x="728" y="33"/>
                  </a:lnTo>
                  <a:lnTo>
                    <a:pt x="725" y="31"/>
                  </a:lnTo>
                  <a:lnTo>
                    <a:pt x="720" y="25"/>
                  </a:lnTo>
                  <a:lnTo>
                    <a:pt x="718" y="20"/>
                  </a:lnTo>
                  <a:lnTo>
                    <a:pt x="713" y="18"/>
                  </a:lnTo>
                  <a:lnTo>
                    <a:pt x="710" y="18"/>
                  </a:lnTo>
                  <a:lnTo>
                    <a:pt x="708" y="18"/>
                  </a:lnTo>
                  <a:lnTo>
                    <a:pt x="705" y="18"/>
                  </a:lnTo>
                  <a:lnTo>
                    <a:pt x="700" y="18"/>
                  </a:lnTo>
                  <a:lnTo>
                    <a:pt x="697" y="15"/>
                  </a:lnTo>
                  <a:lnTo>
                    <a:pt x="690" y="10"/>
                  </a:lnTo>
                  <a:lnTo>
                    <a:pt x="685" y="5"/>
                  </a:lnTo>
                  <a:lnTo>
                    <a:pt x="682" y="5"/>
                  </a:lnTo>
                  <a:lnTo>
                    <a:pt x="677" y="5"/>
                  </a:lnTo>
                  <a:lnTo>
                    <a:pt x="672" y="8"/>
                  </a:lnTo>
                  <a:lnTo>
                    <a:pt x="667" y="8"/>
                  </a:lnTo>
                  <a:lnTo>
                    <a:pt x="662" y="10"/>
                  </a:lnTo>
                  <a:lnTo>
                    <a:pt x="654" y="8"/>
                  </a:lnTo>
                  <a:lnTo>
                    <a:pt x="646" y="5"/>
                  </a:lnTo>
                  <a:lnTo>
                    <a:pt x="639" y="0"/>
                  </a:lnTo>
                  <a:lnTo>
                    <a:pt x="628" y="0"/>
                  </a:lnTo>
                  <a:lnTo>
                    <a:pt x="605" y="3"/>
                  </a:lnTo>
                  <a:lnTo>
                    <a:pt x="593" y="5"/>
                  </a:lnTo>
                  <a:lnTo>
                    <a:pt x="585" y="10"/>
                  </a:lnTo>
                  <a:lnTo>
                    <a:pt x="577" y="13"/>
                  </a:lnTo>
                  <a:lnTo>
                    <a:pt x="575" y="18"/>
                  </a:lnTo>
                  <a:lnTo>
                    <a:pt x="572" y="20"/>
                  </a:lnTo>
                  <a:lnTo>
                    <a:pt x="570" y="25"/>
                  </a:lnTo>
                  <a:lnTo>
                    <a:pt x="567" y="31"/>
                  </a:lnTo>
                  <a:lnTo>
                    <a:pt x="554" y="38"/>
                  </a:lnTo>
                  <a:lnTo>
                    <a:pt x="542" y="43"/>
                  </a:lnTo>
                  <a:lnTo>
                    <a:pt x="536" y="46"/>
                  </a:lnTo>
                  <a:lnTo>
                    <a:pt x="531" y="51"/>
                  </a:lnTo>
                  <a:lnTo>
                    <a:pt x="526" y="59"/>
                  </a:lnTo>
                  <a:lnTo>
                    <a:pt x="524" y="69"/>
                  </a:lnTo>
                  <a:lnTo>
                    <a:pt x="521" y="77"/>
                  </a:lnTo>
                  <a:lnTo>
                    <a:pt x="516" y="87"/>
                  </a:lnTo>
                  <a:lnTo>
                    <a:pt x="513" y="92"/>
                  </a:lnTo>
                  <a:lnTo>
                    <a:pt x="511" y="97"/>
                  </a:lnTo>
                  <a:lnTo>
                    <a:pt x="508" y="112"/>
                  </a:lnTo>
                  <a:lnTo>
                    <a:pt x="508" y="128"/>
                  </a:lnTo>
                  <a:lnTo>
                    <a:pt x="511" y="140"/>
                  </a:lnTo>
                  <a:lnTo>
                    <a:pt x="519" y="151"/>
                  </a:lnTo>
                  <a:lnTo>
                    <a:pt x="529" y="163"/>
                  </a:lnTo>
                  <a:lnTo>
                    <a:pt x="534" y="174"/>
                  </a:lnTo>
                  <a:lnTo>
                    <a:pt x="536" y="179"/>
                  </a:lnTo>
                  <a:lnTo>
                    <a:pt x="534" y="184"/>
                  </a:lnTo>
                  <a:lnTo>
                    <a:pt x="521" y="181"/>
                  </a:lnTo>
                  <a:lnTo>
                    <a:pt x="516" y="179"/>
                  </a:lnTo>
                  <a:lnTo>
                    <a:pt x="511" y="176"/>
                  </a:lnTo>
                  <a:lnTo>
                    <a:pt x="503" y="163"/>
                  </a:lnTo>
                  <a:lnTo>
                    <a:pt x="501" y="151"/>
                  </a:lnTo>
                  <a:lnTo>
                    <a:pt x="496" y="130"/>
                  </a:lnTo>
                  <a:lnTo>
                    <a:pt x="496" y="120"/>
                  </a:lnTo>
                  <a:lnTo>
                    <a:pt x="493" y="115"/>
                  </a:lnTo>
                  <a:lnTo>
                    <a:pt x="490" y="112"/>
                  </a:lnTo>
                  <a:lnTo>
                    <a:pt x="488" y="110"/>
                  </a:lnTo>
                  <a:lnTo>
                    <a:pt x="478" y="107"/>
                  </a:lnTo>
                  <a:lnTo>
                    <a:pt x="475" y="105"/>
                  </a:lnTo>
                  <a:lnTo>
                    <a:pt x="473" y="102"/>
                  </a:lnTo>
                  <a:lnTo>
                    <a:pt x="467" y="97"/>
                  </a:lnTo>
                  <a:lnTo>
                    <a:pt x="462" y="89"/>
                  </a:lnTo>
                  <a:lnTo>
                    <a:pt x="460" y="87"/>
                  </a:lnTo>
                  <a:lnTo>
                    <a:pt x="455" y="87"/>
                  </a:lnTo>
                  <a:lnTo>
                    <a:pt x="444" y="82"/>
                  </a:lnTo>
                  <a:lnTo>
                    <a:pt x="434" y="77"/>
                  </a:lnTo>
                  <a:lnTo>
                    <a:pt x="424" y="71"/>
                  </a:lnTo>
                  <a:lnTo>
                    <a:pt x="419" y="71"/>
                  </a:lnTo>
                  <a:lnTo>
                    <a:pt x="414" y="71"/>
                  </a:lnTo>
                  <a:lnTo>
                    <a:pt x="406" y="74"/>
                  </a:lnTo>
                  <a:lnTo>
                    <a:pt x="401" y="79"/>
                  </a:lnTo>
                  <a:lnTo>
                    <a:pt x="393" y="82"/>
                  </a:lnTo>
                  <a:lnTo>
                    <a:pt x="381" y="84"/>
                  </a:lnTo>
                  <a:lnTo>
                    <a:pt x="368" y="84"/>
                  </a:lnTo>
                  <a:lnTo>
                    <a:pt x="360" y="87"/>
                  </a:lnTo>
                  <a:lnTo>
                    <a:pt x="352" y="89"/>
                  </a:lnTo>
                  <a:lnTo>
                    <a:pt x="347" y="97"/>
                  </a:lnTo>
                  <a:lnTo>
                    <a:pt x="345" y="100"/>
                  </a:lnTo>
                  <a:lnTo>
                    <a:pt x="342" y="102"/>
                  </a:lnTo>
                  <a:lnTo>
                    <a:pt x="332" y="105"/>
                  </a:lnTo>
                  <a:lnTo>
                    <a:pt x="322" y="110"/>
                  </a:lnTo>
                  <a:lnTo>
                    <a:pt x="319" y="112"/>
                  </a:lnTo>
                  <a:lnTo>
                    <a:pt x="317" y="117"/>
                  </a:lnTo>
                  <a:lnTo>
                    <a:pt x="317" y="125"/>
                  </a:lnTo>
                  <a:lnTo>
                    <a:pt x="317" y="130"/>
                  </a:lnTo>
                  <a:lnTo>
                    <a:pt x="317" y="138"/>
                  </a:lnTo>
                  <a:lnTo>
                    <a:pt x="312" y="148"/>
                  </a:lnTo>
                  <a:lnTo>
                    <a:pt x="306" y="161"/>
                  </a:lnTo>
                  <a:lnTo>
                    <a:pt x="304" y="174"/>
                  </a:lnTo>
                  <a:lnTo>
                    <a:pt x="304" y="189"/>
                  </a:lnTo>
                  <a:lnTo>
                    <a:pt x="304" y="199"/>
                  </a:lnTo>
                  <a:lnTo>
                    <a:pt x="314" y="212"/>
                  </a:lnTo>
                  <a:lnTo>
                    <a:pt x="324" y="222"/>
                  </a:lnTo>
                  <a:lnTo>
                    <a:pt x="332" y="230"/>
                  </a:lnTo>
                  <a:lnTo>
                    <a:pt x="337" y="235"/>
                  </a:lnTo>
                  <a:lnTo>
                    <a:pt x="337" y="237"/>
                  </a:lnTo>
                  <a:lnTo>
                    <a:pt x="335" y="237"/>
                  </a:lnTo>
                  <a:lnTo>
                    <a:pt x="332" y="240"/>
                  </a:lnTo>
                  <a:lnTo>
                    <a:pt x="324" y="240"/>
                  </a:lnTo>
                  <a:lnTo>
                    <a:pt x="314" y="235"/>
                  </a:lnTo>
                  <a:lnTo>
                    <a:pt x="312" y="232"/>
                  </a:lnTo>
                  <a:lnTo>
                    <a:pt x="306" y="227"/>
                  </a:lnTo>
                  <a:lnTo>
                    <a:pt x="296" y="225"/>
                  </a:lnTo>
                  <a:lnTo>
                    <a:pt x="299" y="225"/>
                  </a:lnTo>
                  <a:lnTo>
                    <a:pt x="299" y="227"/>
                  </a:lnTo>
                  <a:lnTo>
                    <a:pt x="296" y="227"/>
                  </a:lnTo>
                  <a:lnTo>
                    <a:pt x="294" y="227"/>
                  </a:lnTo>
                  <a:lnTo>
                    <a:pt x="291" y="227"/>
                  </a:lnTo>
                  <a:lnTo>
                    <a:pt x="286" y="227"/>
                  </a:lnTo>
                  <a:lnTo>
                    <a:pt x="283" y="225"/>
                  </a:lnTo>
                  <a:lnTo>
                    <a:pt x="278" y="222"/>
                  </a:lnTo>
                  <a:lnTo>
                    <a:pt x="276" y="219"/>
                  </a:lnTo>
                  <a:lnTo>
                    <a:pt x="273" y="209"/>
                  </a:lnTo>
                  <a:lnTo>
                    <a:pt x="266" y="204"/>
                  </a:lnTo>
                  <a:lnTo>
                    <a:pt x="260" y="202"/>
                  </a:lnTo>
                  <a:lnTo>
                    <a:pt x="253" y="202"/>
                  </a:lnTo>
                  <a:lnTo>
                    <a:pt x="248" y="202"/>
                  </a:lnTo>
                  <a:lnTo>
                    <a:pt x="240" y="204"/>
                  </a:lnTo>
                  <a:lnTo>
                    <a:pt x="232" y="207"/>
                  </a:lnTo>
                  <a:lnTo>
                    <a:pt x="230" y="204"/>
                  </a:lnTo>
                  <a:lnTo>
                    <a:pt x="225" y="204"/>
                  </a:lnTo>
                  <a:lnTo>
                    <a:pt x="222" y="204"/>
                  </a:lnTo>
                  <a:lnTo>
                    <a:pt x="220" y="204"/>
                  </a:lnTo>
                  <a:lnTo>
                    <a:pt x="212" y="209"/>
                  </a:lnTo>
                  <a:lnTo>
                    <a:pt x="207" y="212"/>
                  </a:lnTo>
                  <a:lnTo>
                    <a:pt x="202" y="214"/>
                  </a:lnTo>
                  <a:lnTo>
                    <a:pt x="197" y="214"/>
                  </a:lnTo>
                  <a:lnTo>
                    <a:pt x="194" y="214"/>
                  </a:lnTo>
                  <a:lnTo>
                    <a:pt x="192" y="214"/>
                  </a:lnTo>
                  <a:lnTo>
                    <a:pt x="186" y="222"/>
                  </a:lnTo>
                  <a:lnTo>
                    <a:pt x="181" y="227"/>
                  </a:lnTo>
                  <a:lnTo>
                    <a:pt x="179" y="232"/>
                  </a:lnTo>
                  <a:lnTo>
                    <a:pt x="174" y="235"/>
                  </a:lnTo>
                  <a:lnTo>
                    <a:pt x="171" y="237"/>
                  </a:lnTo>
                  <a:lnTo>
                    <a:pt x="166" y="240"/>
                  </a:lnTo>
                  <a:lnTo>
                    <a:pt x="163" y="248"/>
                  </a:lnTo>
                  <a:lnTo>
                    <a:pt x="158" y="258"/>
                  </a:lnTo>
                  <a:lnTo>
                    <a:pt x="156" y="260"/>
                  </a:lnTo>
                  <a:lnTo>
                    <a:pt x="153" y="263"/>
                  </a:lnTo>
                  <a:lnTo>
                    <a:pt x="151" y="263"/>
                  </a:lnTo>
                  <a:lnTo>
                    <a:pt x="151" y="265"/>
                  </a:lnTo>
                  <a:lnTo>
                    <a:pt x="151" y="271"/>
                  </a:lnTo>
                  <a:lnTo>
                    <a:pt x="151" y="273"/>
                  </a:lnTo>
                  <a:lnTo>
                    <a:pt x="153" y="281"/>
                  </a:lnTo>
                  <a:lnTo>
                    <a:pt x="158" y="286"/>
                  </a:lnTo>
                  <a:lnTo>
                    <a:pt x="148" y="306"/>
                  </a:lnTo>
                  <a:lnTo>
                    <a:pt x="153" y="309"/>
                  </a:lnTo>
                  <a:lnTo>
                    <a:pt x="156" y="311"/>
                  </a:lnTo>
                  <a:lnTo>
                    <a:pt x="158" y="322"/>
                  </a:lnTo>
                  <a:lnTo>
                    <a:pt x="161" y="327"/>
                  </a:lnTo>
                  <a:lnTo>
                    <a:pt x="163" y="329"/>
                  </a:lnTo>
                  <a:lnTo>
                    <a:pt x="166" y="332"/>
                  </a:lnTo>
                  <a:lnTo>
                    <a:pt x="161" y="329"/>
                  </a:lnTo>
                  <a:lnTo>
                    <a:pt x="151" y="329"/>
                  </a:lnTo>
                  <a:lnTo>
                    <a:pt x="143" y="329"/>
                  </a:lnTo>
                  <a:lnTo>
                    <a:pt x="138" y="332"/>
                  </a:lnTo>
                  <a:lnTo>
                    <a:pt x="135" y="334"/>
                  </a:lnTo>
                  <a:lnTo>
                    <a:pt x="133" y="332"/>
                  </a:lnTo>
                  <a:lnTo>
                    <a:pt x="128" y="332"/>
                  </a:lnTo>
                  <a:lnTo>
                    <a:pt x="117" y="334"/>
                  </a:lnTo>
                  <a:lnTo>
                    <a:pt x="110" y="339"/>
                  </a:lnTo>
                  <a:lnTo>
                    <a:pt x="102" y="342"/>
                  </a:lnTo>
                  <a:lnTo>
                    <a:pt x="94" y="342"/>
                  </a:lnTo>
                  <a:lnTo>
                    <a:pt x="82" y="342"/>
                  </a:lnTo>
                  <a:lnTo>
                    <a:pt x="71" y="347"/>
                  </a:lnTo>
                  <a:lnTo>
                    <a:pt x="69" y="350"/>
                  </a:lnTo>
                  <a:lnTo>
                    <a:pt x="66" y="350"/>
                  </a:lnTo>
                  <a:lnTo>
                    <a:pt x="66" y="352"/>
                  </a:lnTo>
                  <a:lnTo>
                    <a:pt x="66" y="355"/>
                  </a:lnTo>
                  <a:lnTo>
                    <a:pt x="61" y="355"/>
                  </a:lnTo>
                  <a:lnTo>
                    <a:pt x="51" y="357"/>
                  </a:lnTo>
                  <a:lnTo>
                    <a:pt x="36" y="362"/>
                  </a:lnTo>
                  <a:lnTo>
                    <a:pt x="31" y="365"/>
                  </a:lnTo>
                  <a:lnTo>
                    <a:pt x="28" y="367"/>
                  </a:lnTo>
                  <a:lnTo>
                    <a:pt x="28" y="370"/>
                  </a:lnTo>
                  <a:lnTo>
                    <a:pt x="23" y="373"/>
                  </a:lnTo>
                  <a:lnTo>
                    <a:pt x="18" y="378"/>
                  </a:lnTo>
                  <a:lnTo>
                    <a:pt x="10" y="385"/>
                  </a:lnTo>
                  <a:lnTo>
                    <a:pt x="8" y="388"/>
                  </a:lnTo>
                  <a:lnTo>
                    <a:pt x="8" y="393"/>
                  </a:lnTo>
                  <a:lnTo>
                    <a:pt x="8" y="398"/>
                  </a:lnTo>
                  <a:lnTo>
                    <a:pt x="8" y="406"/>
                  </a:lnTo>
                  <a:lnTo>
                    <a:pt x="5" y="421"/>
                  </a:lnTo>
                  <a:lnTo>
                    <a:pt x="0" y="434"/>
                  </a:lnTo>
                  <a:lnTo>
                    <a:pt x="2" y="441"/>
                  </a:lnTo>
                  <a:lnTo>
                    <a:pt x="2" y="447"/>
                  </a:lnTo>
                  <a:lnTo>
                    <a:pt x="10" y="454"/>
                  </a:lnTo>
                  <a:lnTo>
                    <a:pt x="15" y="462"/>
                  </a:lnTo>
                  <a:lnTo>
                    <a:pt x="23" y="470"/>
                  </a:lnTo>
                  <a:lnTo>
                    <a:pt x="23" y="472"/>
                  </a:lnTo>
                  <a:lnTo>
                    <a:pt x="23" y="477"/>
                  </a:lnTo>
                  <a:lnTo>
                    <a:pt x="25" y="480"/>
                  </a:lnTo>
                  <a:lnTo>
                    <a:pt x="28" y="482"/>
                  </a:lnTo>
                  <a:lnTo>
                    <a:pt x="36" y="490"/>
                  </a:lnTo>
                  <a:lnTo>
                    <a:pt x="43" y="498"/>
                  </a:lnTo>
                  <a:lnTo>
                    <a:pt x="46" y="500"/>
                  </a:lnTo>
                  <a:lnTo>
                    <a:pt x="48" y="505"/>
                  </a:lnTo>
                  <a:lnTo>
                    <a:pt x="51" y="508"/>
                  </a:lnTo>
                  <a:lnTo>
                    <a:pt x="54" y="510"/>
                  </a:lnTo>
                  <a:lnTo>
                    <a:pt x="64" y="513"/>
                  </a:lnTo>
                  <a:lnTo>
                    <a:pt x="74" y="513"/>
                  </a:lnTo>
                  <a:lnTo>
                    <a:pt x="79" y="516"/>
                  </a:lnTo>
                  <a:lnTo>
                    <a:pt x="82" y="518"/>
                  </a:lnTo>
                  <a:lnTo>
                    <a:pt x="84" y="521"/>
                  </a:lnTo>
                  <a:lnTo>
                    <a:pt x="89" y="521"/>
                  </a:lnTo>
                  <a:lnTo>
                    <a:pt x="100" y="526"/>
                  </a:lnTo>
                  <a:lnTo>
                    <a:pt x="112" y="526"/>
                  </a:lnTo>
                  <a:lnTo>
                    <a:pt x="117" y="523"/>
                  </a:lnTo>
                  <a:lnTo>
                    <a:pt x="123" y="521"/>
                  </a:lnTo>
                  <a:lnTo>
                    <a:pt x="128" y="518"/>
                  </a:lnTo>
                  <a:lnTo>
                    <a:pt x="133" y="516"/>
                  </a:lnTo>
                  <a:lnTo>
                    <a:pt x="146" y="516"/>
                  </a:lnTo>
                  <a:lnTo>
                    <a:pt x="158" y="518"/>
                  </a:lnTo>
                  <a:lnTo>
                    <a:pt x="163" y="518"/>
                  </a:lnTo>
                  <a:lnTo>
                    <a:pt x="166" y="516"/>
                  </a:lnTo>
                  <a:lnTo>
                    <a:pt x="171" y="508"/>
                  </a:lnTo>
                  <a:lnTo>
                    <a:pt x="174" y="503"/>
                  </a:lnTo>
                  <a:lnTo>
                    <a:pt x="176" y="498"/>
                  </a:lnTo>
                  <a:lnTo>
                    <a:pt x="181" y="493"/>
                  </a:lnTo>
                  <a:lnTo>
                    <a:pt x="212" y="470"/>
                  </a:lnTo>
                  <a:lnTo>
                    <a:pt x="217" y="472"/>
                  </a:lnTo>
                  <a:lnTo>
                    <a:pt x="220" y="475"/>
                  </a:lnTo>
                  <a:lnTo>
                    <a:pt x="220" y="480"/>
                  </a:lnTo>
                  <a:lnTo>
                    <a:pt x="220" y="485"/>
                  </a:lnTo>
                  <a:lnTo>
                    <a:pt x="220" y="495"/>
                  </a:lnTo>
                  <a:lnTo>
                    <a:pt x="220" y="500"/>
                  </a:lnTo>
                  <a:lnTo>
                    <a:pt x="222" y="505"/>
                  </a:lnTo>
                  <a:lnTo>
                    <a:pt x="227" y="510"/>
                  </a:lnTo>
                  <a:lnTo>
                    <a:pt x="232" y="513"/>
                  </a:lnTo>
                  <a:lnTo>
                    <a:pt x="237" y="516"/>
                  </a:lnTo>
                  <a:lnTo>
                    <a:pt x="243" y="523"/>
                  </a:lnTo>
                  <a:lnTo>
                    <a:pt x="248" y="526"/>
                  </a:lnTo>
                  <a:lnTo>
                    <a:pt x="253" y="528"/>
                  </a:lnTo>
                  <a:lnTo>
                    <a:pt x="263" y="531"/>
                  </a:lnTo>
                  <a:lnTo>
                    <a:pt x="273" y="528"/>
                  </a:lnTo>
                  <a:lnTo>
                    <a:pt x="278" y="528"/>
                  </a:lnTo>
                  <a:lnTo>
                    <a:pt x="281" y="531"/>
                  </a:lnTo>
                  <a:lnTo>
                    <a:pt x="289" y="533"/>
                  </a:lnTo>
                  <a:lnTo>
                    <a:pt x="296" y="536"/>
                  </a:lnTo>
                  <a:lnTo>
                    <a:pt x="317" y="536"/>
                  </a:lnTo>
                  <a:lnTo>
                    <a:pt x="329" y="533"/>
                  </a:lnTo>
                  <a:lnTo>
                    <a:pt x="340" y="531"/>
                  </a:lnTo>
                  <a:lnTo>
                    <a:pt x="347" y="526"/>
                  </a:lnTo>
                  <a:lnTo>
                    <a:pt x="350" y="526"/>
                  </a:lnTo>
                  <a:lnTo>
                    <a:pt x="352" y="528"/>
                  </a:lnTo>
                  <a:lnTo>
                    <a:pt x="355" y="528"/>
                  </a:lnTo>
                  <a:lnTo>
                    <a:pt x="358" y="528"/>
                  </a:lnTo>
                  <a:lnTo>
                    <a:pt x="368" y="521"/>
                  </a:lnTo>
                  <a:lnTo>
                    <a:pt x="378" y="513"/>
                  </a:lnTo>
                  <a:lnTo>
                    <a:pt x="391" y="508"/>
                  </a:lnTo>
                  <a:lnTo>
                    <a:pt x="398" y="510"/>
                  </a:lnTo>
                  <a:lnTo>
                    <a:pt x="398" y="508"/>
                  </a:lnTo>
                  <a:lnTo>
                    <a:pt x="398" y="503"/>
                  </a:lnTo>
                  <a:lnTo>
                    <a:pt x="398" y="493"/>
                  </a:lnTo>
                  <a:lnTo>
                    <a:pt x="398" y="475"/>
                  </a:lnTo>
                  <a:lnTo>
                    <a:pt x="398" y="467"/>
                  </a:lnTo>
                  <a:lnTo>
                    <a:pt x="396" y="457"/>
                  </a:lnTo>
                  <a:lnTo>
                    <a:pt x="393" y="447"/>
                  </a:lnTo>
                  <a:lnTo>
                    <a:pt x="391" y="436"/>
                  </a:lnTo>
                  <a:lnTo>
                    <a:pt x="393" y="431"/>
                  </a:lnTo>
                  <a:lnTo>
                    <a:pt x="396" y="426"/>
                  </a:lnTo>
                  <a:lnTo>
                    <a:pt x="404" y="413"/>
                  </a:lnTo>
                  <a:lnTo>
                    <a:pt x="409" y="401"/>
                  </a:lnTo>
                  <a:lnTo>
                    <a:pt x="411" y="396"/>
                  </a:lnTo>
                  <a:lnTo>
                    <a:pt x="411" y="388"/>
                  </a:lnTo>
                  <a:lnTo>
                    <a:pt x="411" y="383"/>
                  </a:lnTo>
                  <a:lnTo>
                    <a:pt x="411" y="380"/>
                  </a:lnTo>
                  <a:lnTo>
                    <a:pt x="414" y="378"/>
                  </a:lnTo>
                  <a:lnTo>
                    <a:pt x="416" y="378"/>
                  </a:lnTo>
                  <a:lnTo>
                    <a:pt x="419" y="375"/>
                  </a:lnTo>
                  <a:lnTo>
                    <a:pt x="421" y="375"/>
                  </a:lnTo>
                  <a:lnTo>
                    <a:pt x="424" y="378"/>
                  </a:lnTo>
                  <a:lnTo>
                    <a:pt x="424" y="380"/>
                  </a:lnTo>
                  <a:lnTo>
                    <a:pt x="429" y="367"/>
                  </a:lnTo>
                  <a:lnTo>
                    <a:pt x="432" y="360"/>
                  </a:lnTo>
                  <a:lnTo>
                    <a:pt x="437" y="357"/>
                  </a:lnTo>
                  <a:lnTo>
                    <a:pt x="444" y="355"/>
                  </a:lnTo>
                  <a:lnTo>
                    <a:pt x="470" y="345"/>
                  </a:lnTo>
                  <a:lnTo>
                    <a:pt x="480" y="337"/>
                  </a:lnTo>
                  <a:lnTo>
                    <a:pt x="483" y="334"/>
                  </a:lnTo>
                  <a:lnTo>
                    <a:pt x="485" y="332"/>
                  </a:lnTo>
                  <a:lnTo>
                    <a:pt x="496" y="314"/>
                  </a:lnTo>
                  <a:lnTo>
                    <a:pt x="511" y="299"/>
                  </a:lnTo>
                  <a:lnTo>
                    <a:pt x="526" y="288"/>
                  </a:lnTo>
                  <a:lnTo>
                    <a:pt x="531" y="286"/>
                  </a:lnTo>
                  <a:lnTo>
                    <a:pt x="536" y="286"/>
                  </a:lnTo>
                  <a:lnTo>
                    <a:pt x="542" y="283"/>
                  </a:lnTo>
                  <a:lnTo>
                    <a:pt x="544" y="283"/>
                  </a:lnTo>
                  <a:lnTo>
                    <a:pt x="552" y="276"/>
                  </a:lnTo>
                  <a:lnTo>
                    <a:pt x="557" y="273"/>
                  </a:lnTo>
                  <a:lnTo>
                    <a:pt x="565" y="271"/>
                  </a:lnTo>
                  <a:lnTo>
                    <a:pt x="572" y="271"/>
                  </a:lnTo>
                  <a:lnTo>
                    <a:pt x="580" y="273"/>
                  </a:lnTo>
                  <a:lnTo>
                    <a:pt x="588" y="273"/>
                  </a:lnTo>
                  <a:lnTo>
                    <a:pt x="590" y="273"/>
                  </a:lnTo>
                  <a:lnTo>
                    <a:pt x="600" y="271"/>
                  </a:lnTo>
                  <a:lnTo>
                    <a:pt x="608" y="268"/>
                  </a:lnTo>
                  <a:lnTo>
                    <a:pt x="611" y="268"/>
                  </a:lnTo>
                  <a:lnTo>
                    <a:pt x="616" y="271"/>
                  </a:lnTo>
                  <a:lnTo>
                    <a:pt x="618" y="271"/>
                  </a:lnTo>
                  <a:lnTo>
                    <a:pt x="621" y="271"/>
                  </a:lnTo>
                  <a:lnTo>
                    <a:pt x="628" y="268"/>
                  </a:lnTo>
                  <a:lnTo>
                    <a:pt x="631" y="268"/>
                  </a:lnTo>
                  <a:lnTo>
                    <a:pt x="636" y="271"/>
                  </a:lnTo>
                  <a:lnTo>
                    <a:pt x="639" y="273"/>
                  </a:lnTo>
                  <a:lnTo>
                    <a:pt x="641" y="281"/>
                  </a:lnTo>
                  <a:lnTo>
                    <a:pt x="646" y="286"/>
                  </a:lnTo>
                  <a:lnTo>
                    <a:pt x="649" y="291"/>
                  </a:lnTo>
                  <a:lnTo>
                    <a:pt x="659" y="296"/>
                  </a:lnTo>
                  <a:lnTo>
                    <a:pt x="669" y="299"/>
                  </a:lnTo>
                  <a:lnTo>
                    <a:pt x="679" y="306"/>
                  </a:lnTo>
                  <a:lnTo>
                    <a:pt x="677" y="304"/>
                  </a:lnTo>
                  <a:lnTo>
                    <a:pt x="674" y="301"/>
                  </a:lnTo>
                  <a:lnTo>
                    <a:pt x="672" y="293"/>
                  </a:lnTo>
                  <a:lnTo>
                    <a:pt x="672" y="281"/>
                  </a:lnTo>
                  <a:lnTo>
                    <a:pt x="672" y="271"/>
                  </a:lnTo>
                  <a:lnTo>
                    <a:pt x="674" y="258"/>
                  </a:lnTo>
                  <a:lnTo>
                    <a:pt x="677" y="248"/>
                  </a:lnTo>
                  <a:lnTo>
                    <a:pt x="682" y="240"/>
                  </a:lnTo>
                  <a:lnTo>
                    <a:pt x="685" y="237"/>
                  </a:lnTo>
                  <a:lnTo>
                    <a:pt x="687" y="237"/>
                  </a:lnTo>
                  <a:lnTo>
                    <a:pt x="692" y="235"/>
                  </a:lnTo>
                  <a:lnTo>
                    <a:pt x="697" y="230"/>
                  </a:lnTo>
                  <a:lnTo>
                    <a:pt x="705" y="219"/>
                  </a:lnTo>
                  <a:lnTo>
                    <a:pt x="708" y="214"/>
                  </a:lnTo>
                  <a:lnTo>
                    <a:pt x="713" y="212"/>
                  </a:lnTo>
                  <a:lnTo>
                    <a:pt x="715" y="209"/>
                  </a:lnTo>
                  <a:lnTo>
                    <a:pt x="718" y="209"/>
                  </a:lnTo>
                  <a:lnTo>
                    <a:pt x="725" y="214"/>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1230" name="Freeform 132"/>
            <p:cNvSpPr>
              <a:spLocks/>
            </p:cNvSpPr>
            <p:nvPr/>
          </p:nvSpPr>
          <p:spPr bwMode="auto">
            <a:xfrm>
              <a:off x="1288" y="1240"/>
              <a:ext cx="468" cy="335"/>
            </a:xfrm>
            <a:custGeom>
              <a:avLst/>
              <a:gdLst>
                <a:gd name="T0" fmla="*/ 21 w 468"/>
                <a:gd name="T1" fmla="*/ 179 h 335"/>
                <a:gd name="T2" fmla="*/ 0 w 468"/>
                <a:gd name="T3" fmla="*/ 222 h 335"/>
                <a:gd name="T4" fmla="*/ 5 w 468"/>
                <a:gd name="T5" fmla="*/ 250 h 335"/>
                <a:gd name="T6" fmla="*/ 3 w 468"/>
                <a:gd name="T7" fmla="*/ 273 h 335"/>
                <a:gd name="T8" fmla="*/ 13 w 468"/>
                <a:gd name="T9" fmla="*/ 289 h 335"/>
                <a:gd name="T10" fmla="*/ 33 w 468"/>
                <a:gd name="T11" fmla="*/ 307 h 335"/>
                <a:gd name="T12" fmla="*/ 61 w 468"/>
                <a:gd name="T13" fmla="*/ 312 h 335"/>
                <a:gd name="T14" fmla="*/ 102 w 468"/>
                <a:gd name="T15" fmla="*/ 322 h 335"/>
                <a:gd name="T16" fmla="*/ 120 w 468"/>
                <a:gd name="T17" fmla="*/ 317 h 335"/>
                <a:gd name="T18" fmla="*/ 159 w 468"/>
                <a:gd name="T19" fmla="*/ 319 h 335"/>
                <a:gd name="T20" fmla="*/ 169 w 468"/>
                <a:gd name="T21" fmla="*/ 317 h 335"/>
                <a:gd name="T22" fmla="*/ 189 w 468"/>
                <a:gd name="T23" fmla="*/ 317 h 335"/>
                <a:gd name="T24" fmla="*/ 197 w 468"/>
                <a:gd name="T25" fmla="*/ 309 h 335"/>
                <a:gd name="T26" fmla="*/ 220 w 468"/>
                <a:gd name="T27" fmla="*/ 299 h 335"/>
                <a:gd name="T28" fmla="*/ 222 w 468"/>
                <a:gd name="T29" fmla="*/ 301 h 335"/>
                <a:gd name="T30" fmla="*/ 238 w 468"/>
                <a:gd name="T31" fmla="*/ 312 h 335"/>
                <a:gd name="T32" fmla="*/ 256 w 468"/>
                <a:gd name="T33" fmla="*/ 301 h 335"/>
                <a:gd name="T34" fmla="*/ 266 w 468"/>
                <a:gd name="T35" fmla="*/ 309 h 335"/>
                <a:gd name="T36" fmla="*/ 291 w 468"/>
                <a:gd name="T37" fmla="*/ 322 h 335"/>
                <a:gd name="T38" fmla="*/ 317 w 468"/>
                <a:gd name="T39" fmla="*/ 324 h 335"/>
                <a:gd name="T40" fmla="*/ 340 w 468"/>
                <a:gd name="T41" fmla="*/ 335 h 335"/>
                <a:gd name="T42" fmla="*/ 376 w 468"/>
                <a:gd name="T43" fmla="*/ 329 h 335"/>
                <a:gd name="T44" fmla="*/ 414 w 468"/>
                <a:gd name="T45" fmla="*/ 324 h 335"/>
                <a:gd name="T46" fmla="*/ 437 w 468"/>
                <a:gd name="T47" fmla="*/ 304 h 335"/>
                <a:gd name="T48" fmla="*/ 450 w 468"/>
                <a:gd name="T49" fmla="*/ 286 h 335"/>
                <a:gd name="T50" fmla="*/ 468 w 468"/>
                <a:gd name="T51" fmla="*/ 238 h 335"/>
                <a:gd name="T52" fmla="*/ 465 w 468"/>
                <a:gd name="T53" fmla="*/ 207 h 335"/>
                <a:gd name="T54" fmla="*/ 452 w 468"/>
                <a:gd name="T55" fmla="*/ 192 h 335"/>
                <a:gd name="T56" fmla="*/ 447 w 468"/>
                <a:gd name="T57" fmla="*/ 174 h 335"/>
                <a:gd name="T58" fmla="*/ 429 w 468"/>
                <a:gd name="T59" fmla="*/ 164 h 335"/>
                <a:gd name="T60" fmla="*/ 429 w 468"/>
                <a:gd name="T61" fmla="*/ 148 h 335"/>
                <a:gd name="T62" fmla="*/ 414 w 468"/>
                <a:gd name="T63" fmla="*/ 141 h 335"/>
                <a:gd name="T64" fmla="*/ 437 w 468"/>
                <a:gd name="T65" fmla="*/ 120 h 335"/>
                <a:gd name="T66" fmla="*/ 437 w 468"/>
                <a:gd name="T67" fmla="*/ 79 h 335"/>
                <a:gd name="T68" fmla="*/ 432 w 468"/>
                <a:gd name="T69" fmla="*/ 59 h 335"/>
                <a:gd name="T70" fmla="*/ 427 w 468"/>
                <a:gd name="T71" fmla="*/ 33 h 335"/>
                <a:gd name="T72" fmla="*/ 409 w 468"/>
                <a:gd name="T73" fmla="*/ 16 h 335"/>
                <a:gd name="T74" fmla="*/ 399 w 468"/>
                <a:gd name="T75" fmla="*/ 3 h 335"/>
                <a:gd name="T76" fmla="*/ 360 w 468"/>
                <a:gd name="T77" fmla="*/ 5 h 335"/>
                <a:gd name="T78" fmla="*/ 335 w 468"/>
                <a:gd name="T79" fmla="*/ 8 h 335"/>
                <a:gd name="T80" fmla="*/ 309 w 468"/>
                <a:gd name="T81" fmla="*/ 0 h 335"/>
                <a:gd name="T82" fmla="*/ 299 w 468"/>
                <a:gd name="T83" fmla="*/ 10 h 335"/>
                <a:gd name="T84" fmla="*/ 281 w 468"/>
                <a:gd name="T85" fmla="*/ 28 h 335"/>
                <a:gd name="T86" fmla="*/ 271 w 468"/>
                <a:gd name="T87" fmla="*/ 39 h 335"/>
                <a:gd name="T88" fmla="*/ 266 w 468"/>
                <a:gd name="T89" fmla="*/ 72 h 335"/>
                <a:gd name="T90" fmla="*/ 271 w 468"/>
                <a:gd name="T91" fmla="*/ 95 h 335"/>
                <a:gd name="T92" fmla="*/ 253 w 468"/>
                <a:gd name="T93" fmla="*/ 87 h 335"/>
                <a:gd name="T94" fmla="*/ 235 w 468"/>
                <a:gd name="T95" fmla="*/ 72 h 335"/>
                <a:gd name="T96" fmla="*/ 225 w 468"/>
                <a:gd name="T97" fmla="*/ 59 h 335"/>
                <a:gd name="T98" fmla="*/ 212 w 468"/>
                <a:gd name="T99" fmla="*/ 62 h 335"/>
                <a:gd name="T100" fmla="*/ 202 w 468"/>
                <a:gd name="T101" fmla="*/ 59 h 335"/>
                <a:gd name="T102" fmla="*/ 182 w 468"/>
                <a:gd name="T103" fmla="*/ 64 h 335"/>
                <a:gd name="T104" fmla="*/ 159 w 468"/>
                <a:gd name="T105" fmla="*/ 62 h 335"/>
                <a:gd name="T106" fmla="*/ 138 w 468"/>
                <a:gd name="T107" fmla="*/ 74 h 335"/>
                <a:gd name="T108" fmla="*/ 125 w 468"/>
                <a:gd name="T109" fmla="*/ 77 h 335"/>
                <a:gd name="T110" fmla="*/ 90 w 468"/>
                <a:gd name="T111" fmla="*/ 105 h 335"/>
                <a:gd name="T112" fmla="*/ 74 w 468"/>
                <a:gd name="T113" fmla="*/ 128 h 335"/>
                <a:gd name="T114" fmla="*/ 31 w 468"/>
                <a:gd name="T115" fmla="*/ 148 h 335"/>
                <a:gd name="T116" fmla="*/ 18 w 468"/>
                <a:gd name="T117" fmla="*/ 171 h 335"/>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468"/>
                <a:gd name="T178" fmla="*/ 0 h 335"/>
                <a:gd name="T179" fmla="*/ 468 w 468"/>
                <a:gd name="T180" fmla="*/ 335 h 335"/>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468" h="335">
                  <a:moveTo>
                    <a:pt x="18" y="171"/>
                  </a:moveTo>
                  <a:lnTo>
                    <a:pt x="21" y="174"/>
                  </a:lnTo>
                  <a:lnTo>
                    <a:pt x="21" y="179"/>
                  </a:lnTo>
                  <a:lnTo>
                    <a:pt x="18" y="192"/>
                  </a:lnTo>
                  <a:lnTo>
                    <a:pt x="3" y="217"/>
                  </a:lnTo>
                  <a:lnTo>
                    <a:pt x="0" y="222"/>
                  </a:lnTo>
                  <a:lnTo>
                    <a:pt x="0" y="227"/>
                  </a:lnTo>
                  <a:lnTo>
                    <a:pt x="3" y="240"/>
                  </a:lnTo>
                  <a:lnTo>
                    <a:pt x="5" y="250"/>
                  </a:lnTo>
                  <a:lnTo>
                    <a:pt x="5" y="255"/>
                  </a:lnTo>
                  <a:lnTo>
                    <a:pt x="3" y="263"/>
                  </a:lnTo>
                  <a:lnTo>
                    <a:pt x="3" y="273"/>
                  </a:lnTo>
                  <a:lnTo>
                    <a:pt x="3" y="281"/>
                  </a:lnTo>
                  <a:lnTo>
                    <a:pt x="8" y="284"/>
                  </a:lnTo>
                  <a:lnTo>
                    <a:pt x="13" y="289"/>
                  </a:lnTo>
                  <a:lnTo>
                    <a:pt x="21" y="294"/>
                  </a:lnTo>
                  <a:lnTo>
                    <a:pt x="26" y="299"/>
                  </a:lnTo>
                  <a:lnTo>
                    <a:pt x="33" y="307"/>
                  </a:lnTo>
                  <a:lnTo>
                    <a:pt x="41" y="307"/>
                  </a:lnTo>
                  <a:lnTo>
                    <a:pt x="46" y="309"/>
                  </a:lnTo>
                  <a:lnTo>
                    <a:pt x="61" y="312"/>
                  </a:lnTo>
                  <a:lnTo>
                    <a:pt x="79" y="319"/>
                  </a:lnTo>
                  <a:lnTo>
                    <a:pt x="97" y="322"/>
                  </a:lnTo>
                  <a:lnTo>
                    <a:pt x="102" y="322"/>
                  </a:lnTo>
                  <a:lnTo>
                    <a:pt x="107" y="322"/>
                  </a:lnTo>
                  <a:lnTo>
                    <a:pt x="113" y="319"/>
                  </a:lnTo>
                  <a:lnTo>
                    <a:pt x="120" y="317"/>
                  </a:lnTo>
                  <a:lnTo>
                    <a:pt x="138" y="317"/>
                  </a:lnTo>
                  <a:lnTo>
                    <a:pt x="153" y="319"/>
                  </a:lnTo>
                  <a:lnTo>
                    <a:pt x="159" y="319"/>
                  </a:lnTo>
                  <a:lnTo>
                    <a:pt x="159" y="322"/>
                  </a:lnTo>
                  <a:lnTo>
                    <a:pt x="164" y="319"/>
                  </a:lnTo>
                  <a:lnTo>
                    <a:pt x="169" y="317"/>
                  </a:lnTo>
                  <a:lnTo>
                    <a:pt x="179" y="317"/>
                  </a:lnTo>
                  <a:lnTo>
                    <a:pt x="187" y="317"/>
                  </a:lnTo>
                  <a:lnTo>
                    <a:pt x="189" y="317"/>
                  </a:lnTo>
                  <a:lnTo>
                    <a:pt x="192" y="314"/>
                  </a:lnTo>
                  <a:lnTo>
                    <a:pt x="194" y="312"/>
                  </a:lnTo>
                  <a:lnTo>
                    <a:pt x="197" y="309"/>
                  </a:lnTo>
                  <a:lnTo>
                    <a:pt x="207" y="304"/>
                  </a:lnTo>
                  <a:lnTo>
                    <a:pt x="217" y="301"/>
                  </a:lnTo>
                  <a:lnTo>
                    <a:pt x="220" y="299"/>
                  </a:lnTo>
                  <a:lnTo>
                    <a:pt x="220" y="296"/>
                  </a:lnTo>
                  <a:lnTo>
                    <a:pt x="220" y="299"/>
                  </a:lnTo>
                  <a:lnTo>
                    <a:pt x="222" y="301"/>
                  </a:lnTo>
                  <a:lnTo>
                    <a:pt x="225" y="307"/>
                  </a:lnTo>
                  <a:lnTo>
                    <a:pt x="235" y="309"/>
                  </a:lnTo>
                  <a:lnTo>
                    <a:pt x="238" y="312"/>
                  </a:lnTo>
                  <a:lnTo>
                    <a:pt x="243" y="307"/>
                  </a:lnTo>
                  <a:lnTo>
                    <a:pt x="245" y="304"/>
                  </a:lnTo>
                  <a:lnTo>
                    <a:pt x="256" y="301"/>
                  </a:lnTo>
                  <a:lnTo>
                    <a:pt x="258" y="301"/>
                  </a:lnTo>
                  <a:lnTo>
                    <a:pt x="258" y="304"/>
                  </a:lnTo>
                  <a:lnTo>
                    <a:pt x="266" y="309"/>
                  </a:lnTo>
                  <a:lnTo>
                    <a:pt x="281" y="319"/>
                  </a:lnTo>
                  <a:lnTo>
                    <a:pt x="286" y="322"/>
                  </a:lnTo>
                  <a:lnTo>
                    <a:pt x="291" y="322"/>
                  </a:lnTo>
                  <a:lnTo>
                    <a:pt x="302" y="322"/>
                  </a:lnTo>
                  <a:lnTo>
                    <a:pt x="312" y="322"/>
                  </a:lnTo>
                  <a:lnTo>
                    <a:pt x="317" y="324"/>
                  </a:lnTo>
                  <a:lnTo>
                    <a:pt x="322" y="327"/>
                  </a:lnTo>
                  <a:lnTo>
                    <a:pt x="332" y="332"/>
                  </a:lnTo>
                  <a:lnTo>
                    <a:pt x="340" y="335"/>
                  </a:lnTo>
                  <a:lnTo>
                    <a:pt x="350" y="335"/>
                  </a:lnTo>
                  <a:lnTo>
                    <a:pt x="360" y="332"/>
                  </a:lnTo>
                  <a:lnTo>
                    <a:pt x="376" y="329"/>
                  </a:lnTo>
                  <a:lnTo>
                    <a:pt x="394" y="327"/>
                  </a:lnTo>
                  <a:lnTo>
                    <a:pt x="409" y="324"/>
                  </a:lnTo>
                  <a:lnTo>
                    <a:pt x="414" y="324"/>
                  </a:lnTo>
                  <a:lnTo>
                    <a:pt x="417" y="322"/>
                  </a:lnTo>
                  <a:lnTo>
                    <a:pt x="427" y="312"/>
                  </a:lnTo>
                  <a:lnTo>
                    <a:pt x="437" y="304"/>
                  </a:lnTo>
                  <a:lnTo>
                    <a:pt x="447" y="296"/>
                  </a:lnTo>
                  <a:lnTo>
                    <a:pt x="450" y="291"/>
                  </a:lnTo>
                  <a:lnTo>
                    <a:pt x="450" y="286"/>
                  </a:lnTo>
                  <a:lnTo>
                    <a:pt x="455" y="268"/>
                  </a:lnTo>
                  <a:lnTo>
                    <a:pt x="463" y="253"/>
                  </a:lnTo>
                  <a:lnTo>
                    <a:pt x="468" y="238"/>
                  </a:lnTo>
                  <a:lnTo>
                    <a:pt x="468" y="230"/>
                  </a:lnTo>
                  <a:lnTo>
                    <a:pt x="468" y="222"/>
                  </a:lnTo>
                  <a:lnTo>
                    <a:pt x="465" y="207"/>
                  </a:lnTo>
                  <a:lnTo>
                    <a:pt x="463" y="202"/>
                  </a:lnTo>
                  <a:lnTo>
                    <a:pt x="457" y="197"/>
                  </a:lnTo>
                  <a:lnTo>
                    <a:pt x="452" y="192"/>
                  </a:lnTo>
                  <a:lnTo>
                    <a:pt x="452" y="184"/>
                  </a:lnTo>
                  <a:lnTo>
                    <a:pt x="450" y="179"/>
                  </a:lnTo>
                  <a:lnTo>
                    <a:pt x="447" y="174"/>
                  </a:lnTo>
                  <a:lnTo>
                    <a:pt x="442" y="169"/>
                  </a:lnTo>
                  <a:lnTo>
                    <a:pt x="434" y="164"/>
                  </a:lnTo>
                  <a:lnTo>
                    <a:pt x="429" y="164"/>
                  </a:lnTo>
                  <a:lnTo>
                    <a:pt x="427" y="164"/>
                  </a:lnTo>
                  <a:lnTo>
                    <a:pt x="422" y="161"/>
                  </a:lnTo>
                  <a:lnTo>
                    <a:pt x="429" y="148"/>
                  </a:lnTo>
                  <a:lnTo>
                    <a:pt x="427" y="143"/>
                  </a:lnTo>
                  <a:lnTo>
                    <a:pt x="422" y="141"/>
                  </a:lnTo>
                  <a:lnTo>
                    <a:pt x="414" y="141"/>
                  </a:lnTo>
                  <a:lnTo>
                    <a:pt x="406" y="138"/>
                  </a:lnTo>
                  <a:lnTo>
                    <a:pt x="417" y="133"/>
                  </a:lnTo>
                  <a:lnTo>
                    <a:pt x="437" y="120"/>
                  </a:lnTo>
                  <a:lnTo>
                    <a:pt x="432" y="97"/>
                  </a:lnTo>
                  <a:lnTo>
                    <a:pt x="437" y="87"/>
                  </a:lnTo>
                  <a:lnTo>
                    <a:pt x="437" y="79"/>
                  </a:lnTo>
                  <a:lnTo>
                    <a:pt x="437" y="72"/>
                  </a:lnTo>
                  <a:lnTo>
                    <a:pt x="432" y="67"/>
                  </a:lnTo>
                  <a:lnTo>
                    <a:pt x="432" y="59"/>
                  </a:lnTo>
                  <a:lnTo>
                    <a:pt x="432" y="51"/>
                  </a:lnTo>
                  <a:lnTo>
                    <a:pt x="432" y="44"/>
                  </a:lnTo>
                  <a:lnTo>
                    <a:pt x="427" y="33"/>
                  </a:lnTo>
                  <a:lnTo>
                    <a:pt x="419" y="23"/>
                  </a:lnTo>
                  <a:lnTo>
                    <a:pt x="414" y="21"/>
                  </a:lnTo>
                  <a:lnTo>
                    <a:pt x="409" y="16"/>
                  </a:lnTo>
                  <a:lnTo>
                    <a:pt x="404" y="10"/>
                  </a:lnTo>
                  <a:lnTo>
                    <a:pt x="401" y="5"/>
                  </a:lnTo>
                  <a:lnTo>
                    <a:pt x="399" y="3"/>
                  </a:lnTo>
                  <a:lnTo>
                    <a:pt x="394" y="0"/>
                  </a:lnTo>
                  <a:lnTo>
                    <a:pt x="388" y="0"/>
                  </a:lnTo>
                  <a:lnTo>
                    <a:pt x="360" y="5"/>
                  </a:lnTo>
                  <a:lnTo>
                    <a:pt x="350" y="8"/>
                  </a:lnTo>
                  <a:lnTo>
                    <a:pt x="342" y="10"/>
                  </a:lnTo>
                  <a:lnTo>
                    <a:pt x="335" y="8"/>
                  </a:lnTo>
                  <a:lnTo>
                    <a:pt x="319" y="5"/>
                  </a:lnTo>
                  <a:lnTo>
                    <a:pt x="312" y="0"/>
                  </a:lnTo>
                  <a:lnTo>
                    <a:pt x="309" y="0"/>
                  </a:lnTo>
                  <a:lnTo>
                    <a:pt x="307" y="3"/>
                  </a:lnTo>
                  <a:lnTo>
                    <a:pt x="302" y="5"/>
                  </a:lnTo>
                  <a:lnTo>
                    <a:pt x="299" y="10"/>
                  </a:lnTo>
                  <a:lnTo>
                    <a:pt x="291" y="21"/>
                  </a:lnTo>
                  <a:lnTo>
                    <a:pt x="286" y="26"/>
                  </a:lnTo>
                  <a:lnTo>
                    <a:pt x="281" y="28"/>
                  </a:lnTo>
                  <a:lnTo>
                    <a:pt x="279" y="28"/>
                  </a:lnTo>
                  <a:lnTo>
                    <a:pt x="276" y="31"/>
                  </a:lnTo>
                  <a:lnTo>
                    <a:pt x="271" y="39"/>
                  </a:lnTo>
                  <a:lnTo>
                    <a:pt x="268" y="49"/>
                  </a:lnTo>
                  <a:lnTo>
                    <a:pt x="266" y="62"/>
                  </a:lnTo>
                  <a:lnTo>
                    <a:pt x="266" y="72"/>
                  </a:lnTo>
                  <a:lnTo>
                    <a:pt x="266" y="84"/>
                  </a:lnTo>
                  <a:lnTo>
                    <a:pt x="268" y="92"/>
                  </a:lnTo>
                  <a:lnTo>
                    <a:pt x="271" y="95"/>
                  </a:lnTo>
                  <a:lnTo>
                    <a:pt x="273" y="97"/>
                  </a:lnTo>
                  <a:lnTo>
                    <a:pt x="263" y="90"/>
                  </a:lnTo>
                  <a:lnTo>
                    <a:pt x="253" y="87"/>
                  </a:lnTo>
                  <a:lnTo>
                    <a:pt x="243" y="82"/>
                  </a:lnTo>
                  <a:lnTo>
                    <a:pt x="240" y="77"/>
                  </a:lnTo>
                  <a:lnTo>
                    <a:pt x="235" y="72"/>
                  </a:lnTo>
                  <a:lnTo>
                    <a:pt x="233" y="64"/>
                  </a:lnTo>
                  <a:lnTo>
                    <a:pt x="230" y="62"/>
                  </a:lnTo>
                  <a:lnTo>
                    <a:pt x="225" y="59"/>
                  </a:lnTo>
                  <a:lnTo>
                    <a:pt x="222" y="59"/>
                  </a:lnTo>
                  <a:lnTo>
                    <a:pt x="215" y="62"/>
                  </a:lnTo>
                  <a:lnTo>
                    <a:pt x="212" y="62"/>
                  </a:lnTo>
                  <a:lnTo>
                    <a:pt x="210" y="62"/>
                  </a:lnTo>
                  <a:lnTo>
                    <a:pt x="205" y="59"/>
                  </a:lnTo>
                  <a:lnTo>
                    <a:pt x="202" y="59"/>
                  </a:lnTo>
                  <a:lnTo>
                    <a:pt x="194" y="62"/>
                  </a:lnTo>
                  <a:lnTo>
                    <a:pt x="184" y="64"/>
                  </a:lnTo>
                  <a:lnTo>
                    <a:pt x="182" y="64"/>
                  </a:lnTo>
                  <a:lnTo>
                    <a:pt x="174" y="64"/>
                  </a:lnTo>
                  <a:lnTo>
                    <a:pt x="166" y="62"/>
                  </a:lnTo>
                  <a:lnTo>
                    <a:pt x="159" y="62"/>
                  </a:lnTo>
                  <a:lnTo>
                    <a:pt x="151" y="64"/>
                  </a:lnTo>
                  <a:lnTo>
                    <a:pt x="146" y="67"/>
                  </a:lnTo>
                  <a:lnTo>
                    <a:pt x="138" y="74"/>
                  </a:lnTo>
                  <a:lnTo>
                    <a:pt x="136" y="74"/>
                  </a:lnTo>
                  <a:lnTo>
                    <a:pt x="130" y="77"/>
                  </a:lnTo>
                  <a:lnTo>
                    <a:pt x="125" y="77"/>
                  </a:lnTo>
                  <a:lnTo>
                    <a:pt x="120" y="79"/>
                  </a:lnTo>
                  <a:lnTo>
                    <a:pt x="105" y="90"/>
                  </a:lnTo>
                  <a:lnTo>
                    <a:pt x="90" y="105"/>
                  </a:lnTo>
                  <a:lnTo>
                    <a:pt x="79" y="123"/>
                  </a:lnTo>
                  <a:lnTo>
                    <a:pt x="77" y="125"/>
                  </a:lnTo>
                  <a:lnTo>
                    <a:pt x="74" y="128"/>
                  </a:lnTo>
                  <a:lnTo>
                    <a:pt x="64" y="136"/>
                  </a:lnTo>
                  <a:lnTo>
                    <a:pt x="38" y="146"/>
                  </a:lnTo>
                  <a:lnTo>
                    <a:pt x="31" y="148"/>
                  </a:lnTo>
                  <a:lnTo>
                    <a:pt x="26" y="151"/>
                  </a:lnTo>
                  <a:lnTo>
                    <a:pt x="23" y="158"/>
                  </a:lnTo>
                  <a:lnTo>
                    <a:pt x="18" y="17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1231" name="Freeform 133"/>
            <p:cNvSpPr>
              <a:spLocks/>
            </p:cNvSpPr>
            <p:nvPr/>
          </p:nvSpPr>
          <p:spPr bwMode="auto">
            <a:xfrm>
              <a:off x="1682" y="1416"/>
              <a:ext cx="35" cy="56"/>
            </a:xfrm>
            <a:custGeom>
              <a:avLst/>
              <a:gdLst>
                <a:gd name="T0" fmla="*/ 7 w 35"/>
                <a:gd name="T1" fmla="*/ 0 h 56"/>
                <a:gd name="T2" fmla="*/ 2 w 35"/>
                <a:gd name="T3" fmla="*/ 0 h 56"/>
                <a:gd name="T4" fmla="*/ 0 w 35"/>
                <a:gd name="T5" fmla="*/ 3 h 56"/>
                <a:gd name="T6" fmla="*/ 0 w 35"/>
                <a:gd name="T7" fmla="*/ 5 h 56"/>
                <a:gd name="T8" fmla="*/ 0 w 35"/>
                <a:gd name="T9" fmla="*/ 11 h 56"/>
                <a:gd name="T10" fmla="*/ 10 w 35"/>
                <a:gd name="T11" fmla="*/ 13 h 56"/>
                <a:gd name="T12" fmla="*/ 17 w 35"/>
                <a:gd name="T13" fmla="*/ 18 h 56"/>
                <a:gd name="T14" fmla="*/ 23 w 35"/>
                <a:gd name="T15" fmla="*/ 23 h 56"/>
                <a:gd name="T16" fmla="*/ 23 w 35"/>
                <a:gd name="T17" fmla="*/ 26 h 56"/>
                <a:gd name="T18" fmla="*/ 23 w 35"/>
                <a:gd name="T19" fmla="*/ 28 h 56"/>
                <a:gd name="T20" fmla="*/ 23 w 35"/>
                <a:gd name="T21" fmla="*/ 39 h 56"/>
                <a:gd name="T22" fmla="*/ 25 w 35"/>
                <a:gd name="T23" fmla="*/ 44 h 56"/>
                <a:gd name="T24" fmla="*/ 23 w 35"/>
                <a:gd name="T25" fmla="*/ 49 h 56"/>
                <a:gd name="T26" fmla="*/ 23 w 35"/>
                <a:gd name="T27" fmla="*/ 51 h 56"/>
                <a:gd name="T28" fmla="*/ 23 w 35"/>
                <a:gd name="T29" fmla="*/ 56 h 56"/>
                <a:gd name="T30" fmla="*/ 28 w 35"/>
                <a:gd name="T31" fmla="*/ 54 h 56"/>
                <a:gd name="T32" fmla="*/ 33 w 35"/>
                <a:gd name="T33" fmla="*/ 49 h 56"/>
                <a:gd name="T34" fmla="*/ 35 w 35"/>
                <a:gd name="T35" fmla="*/ 46 h 56"/>
                <a:gd name="T36" fmla="*/ 35 w 35"/>
                <a:gd name="T37" fmla="*/ 44 h 56"/>
                <a:gd name="T38" fmla="*/ 35 w 35"/>
                <a:gd name="T39" fmla="*/ 36 h 56"/>
                <a:gd name="T40" fmla="*/ 35 w 35"/>
                <a:gd name="T41" fmla="*/ 28 h 56"/>
                <a:gd name="T42" fmla="*/ 33 w 35"/>
                <a:gd name="T43" fmla="*/ 23 h 56"/>
                <a:gd name="T44" fmla="*/ 30 w 35"/>
                <a:gd name="T45" fmla="*/ 18 h 56"/>
                <a:gd name="T46" fmla="*/ 28 w 35"/>
                <a:gd name="T47" fmla="*/ 13 h 56"/>
                <a:gd name="T48" fmla="*/ 28 w 35"/>
                <a:gd name="T49" fmla="*/ 8 h 56"/>
                <a:gd name="T50" fmla="*/ 25 w 35"/>
                <a:gd name="T51" fmla="*/ 5 h 56"/>
                <a:gd name="T52" fmla="*/ 20 w 35"/>
                <a:gd name="T53" fmla="*/ 3 h 56"/>
                <a:gd name="T54" fmla="*/ 12 w 35"/>
                <a:gd name="T55" fmla="*/ 0 h 56"/>
                <a:gd name="T56" fmla="*/ 7 w 35"/>
                <a:gd name="T57" fmla="*/ 0 h 5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35"/>
                <a:gd name="T88" fmla="*/ 0 h 56"/>
                <a:gd name="T89" fmla="*/ 35 w 35"/>
                <a:gd name="T90" fmla="*/ 56 h 5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35" h="56">
                  <a:moveTo>
                    <a:pt x="7" y="0"/>
                  </a:moveTo>
                  <a:lnTo>
                    <a:pt x="2" y="0"/>
                  </a:lnTo>
                  <a:lnTo>
                    <a:pt x="0" y="3"/>
                  </a:lnTo>
                  <a:lnTo>
                    <a:pt x="0" y="5"/>
                  </a:lnTo>
                  <a:lnTo>
                    <a:pt x="0" y="11"/>
                  </a:lnTo>
                  <a:lnTo>
                    <a:pt x="10" y="13"/>
                  </a:lnTo>
                  <a:lnTo>
                    <a:pt x="17" y="18"/>
                  </a:lnTo>
                  <a:lnTo>
                    <a:pt x="23" y="23"/>
                  </a:lnTo>
                  <a:lnTo>
                    <a:pt x="23" y="26"/>
                  </a:lnTo>
                  <a:lnTo>
                    <a:pt x="23" y="28"/>
                  </a:lnTo>
                  <a:lnTo>
                    <a:pt x="23" y="39"/>
                  </a:lnTo>
                  <a:lnTo>
                    <a:pt x="25" y="44"/>
                  </a:lnTo>
                  <a:lnTo>
                    <a:pt x="23" y="49"/>
                  </a:lnTo>
                  <a:lnTo>
                    <a:pt x="23" y="51"/>
                  </a:lnTo>
                  <a:lnTo>
                    <a:pt x="23" y="56"/>
                  </a:lnTo>
                  <a:lnTo>
                    <a:pt x="28" y="54"/>
                  </a:lnTo>
                  <a:lnTo>
                    <a:pt x="33" y="49"/>
                  </a:lnTo>
                  <a:lnTo>
                    <a:pt x="35" y="46"/>
                  </a:lnTo>
                  <a:lnTo>
                    <a:pt x="35" y="44"/>
                  </a:lnTo>
                  <a:lnTo>
                    <a:pt x="35" y="36"/>
                  </a:lnTo>
                  <a:lnTo>
                    <a:pt x="35" y="28"/>
                  </a:lnTo>
                  <a:lnTo>
                    <a:pt x="33" y="23"/>
                  </a:lnTo>
                  <a:lnTo>
                    <a:pt x="30" y="18"/>
                  </a:lnTo>
                  <a:lnTo>
                    <a:pt x="28" y="13"/>
                  </a:lnTo>
                  <a:lnTo>
                    <a:pt x="28" y="8"/>
                  </a:lnTo>
                  <a:lnTo>
                    <a:pt x="25" y="5"/>
                  </a:lnTo>
                  <a:lnTo>
                    <a:pt x="20" y="3"/>
                  </a:lnTo>
                  <a:lnTo>
                    <a:pt x="12" y="0"/>
                  </a:lnTo>
                  <a:lnTo>
                    <a:pt x="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1232" name="Freeform 134"/>
            <p:cNvSpPr>
              <a:spLocks/>
            </p:cNvSpPr>
            <p:nvPr/>
          </p:nvSpPr>
          <p:spPr bwMode="auto">
            <a:xfrm>
              <a:off x="1653" y="1470"/>
              <a:ext cx="75" cy="79"/>
            </a:xfrm>
            <a:custGeom>
              <a:avLst/>
              <a:gdLst>
                <a:gd name="T0" fmla="*/ 69 w 75"/>
                <a:gd name="T1" fmla="*/ 2 h 79"/>
                <a:gd name="T2" fmla="*/ 72 w 75"/>
                <a:gd name="T3" fmla="*/ 5 h 79"/>
                <a:gd name="T4" fmla="*/ 75 w 75"/>
                <a:gd name="T5" fmla="*/ 10 h 79"/>
                <a:gd name="T6" fmla="*/ 72 w 75"/>
                <a:gd name="T7" fmla="*/ 15 h 79"/>
                <a:gd name="T8" fmla="*/ 69 w 75"/>
                <a:gd name="T9" fmla="*/ 23 h 79"/>
                <a:gd name="T10" fmla="*/ 67 w 75"/>
                <a:gd name="T11" fmla="*/ 33 h 79"/>
                <a:gd name="T12" fmla="*/ 67 w 75"/>
                <a:gd name="T13" fmla="*/ 43 h 79"/>
                <a:gd name="T14" fmla="*/ 64 w 75"/>
                <a:gd name="T15" fmla="*/ 51 h 79"/>
                <a:gd name="T16" fmla="*/ 59 w 75"/>
                <a:gd name="T17" fmla="*/ 59 h 79"/>
                <a:gd name="T18" fmla="*/ 52 w 75"/>
                <a:gd name="T19" fmla="*/ 66 h 79"/>
                <a:gd name="T20" fmla="*/ 21 w 75"/>
                <a:gd name="T21" fmla="*/ 77 h 79"/>
                <a:gd name="T22" fmla="*/ 11 w 75"/>
                <a:gd name="T23" fmla="*/ 79 h 79"/>
                <a:gd name="T24" fmla="*/ 6 w 75"/>
                <a:gd name="T25" fmla="*/ 79 h 79"/>
                <a:gd name="T26" fmla="*/ 6 w 75"/>
                <a:gd name="T27" fmla="*/ 77 h 79"/>
                <a:gd name="T28" fmla="*/ 3 w 75"/>
                <a:gd name="T29" fmla="*/ 77 h 79"/>
                <a:gd name="T30" fmla="*/ 0 w 75"/>
                <a:gd name="T31" fmla="*/ 71 h 79"/>
                <a:gd name="T32" fmla="*/ 0 w 75"/>
                <a:gd name="T33" fmla="*/ 66 h 79"/>
                <a:gd name="T34" fmla="*/ 3 w 75"/>
                <a:gd name="T35" fmla="*/ 66 h 79"/>
                <a:gd name="T36" fmla="*/ 8 w 75"/>
                <a:gd name="T37" fmla="*/ 66 h 79"/>
                <a:gd name="T38" fmla="*/ 16 w 75"/>
                <a:gd name="T39" fmla="*/ 66 h 79"/>
                <a:gd name="T40" fmla="*/ 21 w 75"/>
                <a:gd name="T41" fmla="*/ 66 h 79"/>
                <a:gd name="T42" fmla="*/ 29 w 75"/>
                <a:gd name="T43" fmla="*/ 64 h 79"/>
                <a:gd name="T44" fmla="*/ 34 w 75"/>
                <a:gd name="T45" fmla="*/ 61 h 79"/>
                <a:gd name="T46" fmla="*/ 41 w 75"/>
                <a:gd name="T47" fmla="*/ 56 h 79"/>
                <a:gd name="T48" fmla="*/ 44 w 75"/>
                <a:gd name="T49" fmla="*/ 54 h 79"/>
                <a:gd name="T50" fmla="*/ 52 w 75"/>
                <a:gd name="T51" fmla="*/ 38 h 79"/>
                <a:gd name="T52" fmla="*/ 54 w 75"/>
                <a:gd name="T53" fmla="*/ 33 h 79"/>
                <a:gd name="T54" fmla="*/ 57 w 75"/>
                <a:gd name="T55" fmla="*/ 31 h 79"/>
                <a:gd name="T56" fmla="*/ 62 w 75"/>
                <a:gd name="T57" fmla="*/ 25 h 79"/>
                <a:gd name="T58" fmla="*/ 62 w 75"/>
                <a:gd name="T59" fmla="*/ 15 h 79"/>
                <a:gd name="T60" fmla="*/ 62 w 75"/>
                <a:gd name="T61" fmla="*/ 8 h 79"/>
                <a:gd name="T62" fmla="*/ 64 w 75"/>
                <a:gd name="T63" fmla="*/ 2 h 79"/>
                <a:gd name="T64" fmla="*/ 67 w 75"/>
                <a:gd name="T65" fmla="*/ 0 h 79"/>
                <a:gd name="T66" fmla="*/ 69 w 75"/>
                <a:gd name="T67" fmla="*/ 0 h 79"/>
                <a:gd name="T68" fmla="*/ 69 w 75"/>
                <a:gd name="T69" fmla="*/ 2 h 79"/>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75"/>
                <a:gd name="T106" fmla="*/ 0 h 79"/>
                <a:gd name="T107" fmla="*/ 75 w 75"/>
                <a:gd name="T108" fmla="*/ 79 h 79"/>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75" h="79">
                  <a:moveTo>
                    <a:pt x="69" y="2"/>
                  </a:moveTo>
                  <a:lnTo>
                    <a:pt x="72" y="5"/>
                  </a:lnTo>
                  <a:lnTo>
                    <a:pt x="75" y="10"/>
                  </a:lnTo>
                  <a:lnTo>
                    <a:pt x="72" y="15"/>
                  </a:lnTo>
                  <a:lnTo>
                    <a:pt x="69" y="23"/>
                  </a:lnTo>
                  <a:lnTo>
                    <a:pt x="67" y="33"/>
                  </a:lnTo>
                  <a:lnTo>
                    <a:pt x="67" y="43"/>
                  </a:lnTo>
                  <a:lnTo>
                    <a:pt x="64" y="51"/>
                  </a:lnTo>
                  <a:lnTo>
                    <a:pt x="59" y="59"/>
                  </a:lnTo>
                  <a:lnTo>
                    <a:pt x="52" y="66"/>
                  </a:lnTo>
                  <a:lnTo>
                    <a:pt x="21" y="77"/>
                  </a:lnTo>
                  <a:lnTo>
                    <a:pt x="11" y="79"/>
                  </a:lnTo>
                  <a:lnTo>
                    <a:pt x="6" y="79"/>
                  </a:lnTo>
                  <a:lnTo>
                    <a:pt x="6" y="77"/>
                  </a:lnTo>
                  <a:lnTo>
                    <a:pt x="3" y="77"/>
                  </a:lnTo>
                  <a:lnTo>
                    <a:pt x="0" y="71"/>
                  </a:lnTo>
                  <a:lnTo>
                    <a:pt x="0" y="66"/>
                  </a:lnTo>
                  <a:lnTo>
                    <a:pt x="3" y="66"/>
                  </a:lnTo>
                  <a:lnTo>
                    <a:pt x="8" y="66"/>
                  </a:lnTo>
                  <a:lnTo>
                    <a:pt x="16" y="66"/>
                  </a:lnTo>
                  <a:lnTo>
                    <a:pt x="21" y="66"/>
                  </a:lnTo>
                  <a:lnTo>
                    <a:pt x="29" y="64"/>
                  </a:lnTo>
                  <a:lnTo>
                    <a:pt x="34" y="61"/>
                  </a:lnTo>
                  <a:lnTo>
                    <a:pt x="41" y="56"/>
                  </a:lnTo>
                  <a:lnTo>
                    <a:pt x="44" y="54"/>
                  </a:lnTo>
                  <a:lnTo>
                    <a:pt x="52" y="38"/>
                  </a:lnTo>
                  <a:lnTo>
                    <a:pt x="54" y="33"/>
                  </a:lnTo>
                  <a:lnTo>
                    <a:pt x="57" y="31"/>
                  </a:lnTo>
                  <a:lnTo>
                    <a:pt x="62" y="25"/>
                  </a:lnTo>
                  <a:lnTo>
                    <a:pt x="62" y="15"/>
                  </a:lnTo>
                  <a:lnTo>
                    <a:pt x="62" y="8"/>
                  </a:lnTo>
                  <a:lnTo>
                    <a:pt x="64" y="2"/>
                  </a:lnTo>
                  <a:lnTo>
                    <a:pt x="67" y="0"/>
                  </a:lnTo>
                  <a:lnTo>
                    <a:pt x="69" y="0"/>
                  </a:lnTo>
                  <a:lnTo>
                    <a:pt x="69"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1233" name="Freeform 135"/>
            <p:cNvSpPr>
              <a:spLocks/>
            </p:cNvSpPr>
            <p:nvPr/>
          </p:nvSpPr>
          <p:spPr bwMode="auto">
            <a:xfrm>
              <a:off x="1416" y="1059"/>
              <a:ext cx="82" cy="92"/>
            </a:xfrm>
            <a:custGeom>
              <a:avLst/>
              <a:gdLst>
                <a:gd name="T0" fmla="*/ 82 w 82"/>
                <a:gd name="T1" fmla="*/ 5 h 92"/>
                <a:gd name="T2" fmla="*/ 66 w 82"/>
                <a:gd name="T3" fmla="*/ 13 h 92"/>
                <a:gd name="T4" fmla="*/ 51 w 82"/>
                <a:gd name="T5" fmla="*/ 26 h 92"/>
                <a:gd name="T6" fmla="*/ 46 w 82"/>
                <a:gd name="T7" fmla="*/ 31 h 92"/>
                <a:gd name="T8" fmla="*/ 38 w 82"/>
                <a:gd name="T9" fmla="*/ 33 h 92"/>
                <a:gd name="T10" fmla="*/ 33 w 82"/>
                <a:gd name="T11" fmla="*/ 36 h 92"/>
                <a:gd name="T12" fmla="*/ 31 w 82"/>
                <a:gd name="T13" fmla="*/ 38 h 92"/>
                <a:gd name="T14" fmla="*/ 31 w 82"/>
                <a:gd name="T15" fmla="*/ 41 h 92"/>
                <a:gd name="T16" fmla="*/ 28 w 82"/>
                <a:gd name="T17" fmla="*/ 54 h 92"/>
                <a:gd name="T18" fmla="*/ 23 w 82"/>
                <a:gd name="T19" fmla="*/ 61 h 92"/>
                <a:gd name="T20" fmla="*/ 18 w 82"/>
                <a:gd name="T21" fmla="*/ 66 h 92"/>
                <a:gd name="T22" fmla="*/ 18 w 82"/>
                <a:gd name="T23" fmla="*/ 69 h 92"/>
                <a:gd name="T24" fmla="*/ 15 w 82"/>
                <a:gd name="T25" fmla="*/ 72 h 92"/>
                <a:gd name="T26" fmla="*/ 18 w 82"/>
                <a:gd name="T27" fmla="*/ 77 h 92"/>
                <a:gd name="T28" fmla="*/ 18 w 82"/>
                <a:gd name="T29" fmla="*/ 82 h 92"/>
                <a:gd name="T30" fmla="*/ 15 w 82"/>
                <a:gd name="T31" fmla="*/ 87 h 92"/>
                <a:gd name="T32" fmla="*/ 13 w 82"/>
                <a:gd name="T33" fmla="*/ 89 h 92"/>
                <a:gd name="T34" fmla="*/ 8 w 82"/>
                <a:gd name="T35" fmla="*/ 92 h 92"/>
                <a:gd name="T36" fmla="*/ 8 w 82"/>
                <a:gd name="T37" fmla="*/ 89 h 92"/>
                <a:gd name="T38" fmla="*/ 5 w 82"/>
                <a:gd name="T39" fmla="*/ 89 h 92"/>
                <a:gd name="T40" fmla="*/ 2 w 82"/>
                <a:gd name="T41" fmla="*/ 87 h 92"/>
                <a:gd name="T42" fmla="*/ 0 w 82"/>
                <a:gd name="T43" fmla="*/ 82 h 92"/>
                <a:gd name="T44" fmla="*/ 0 w 82"/>
                <a:gd name="T45" fmla="*/ 77 h 92"/>
                <a:gd name="T46" fmla="*/ 2 w 82"/>
                <a:gd name="T47" fmla="*/ 72 h 92"/>
                <a:gd name="T48" fmla="*/ 8 w 82"/>
                <a:gd name="T49" fmla="*/ 61 h 92"/>
                <a:gd name="T50" fmla="*/ 13 w 82"/>
                <a:gd name="T51" fmla="*/ 51 h 92"/>
                <a:gd name="T52" fmla="*/ 13 w 82"/>
                <a:gd name="T53" fmla="*/ 46 h 92"/>
                <a:gd name="T54" fmla="*/ 13 w 82"/>
                <a:gd name="T55" fmla="*/ 43 h 92"/>
                <a:gd name="T56" fmla="*/ 13 w 82"/>
                <a:gd name="T57" fmla="*/ 41 h 92"/>
                <a:gd name="T58" fmla="*/ 15 w 82"/>
                <a:gd name="T59" fmla="*/ 36 h 92"/>
                <a:gd name="T60" fmla="*/ 20 w 82"/>
                <a:gd name="T61" fmla="*/ 31 h 92"/>
                <a:gd name="T62" fmla="*/ 28 w 82"/>
                <a:gd name="T63" fmla="*/ 23 h 92"/>
                <a:gd name="T64" fmla="*/ 36 w 82"/>
                <a:gd name="T65" fmla="*/ 20 h 92"/>
                <a:gd name="T66" fmla="*/ 41 w 82"/>
                <a:gd name="T67" fmla="*/ 18 h 92"/>
                <a:gd name="T68" fmla="*/ 46 w 82"/>
                <a:gd name="T69" fmla="*/ 13 h 92"/>
                <a:gd name="T70" fmla="*/ 56 w 82"/>
                <a:gd name="T71" fmla="*/ 5 h 92"/>
                <a:gd name="T72" fmla="*/ 61 w 82"/>
                <a:gd name="T73" fmla="*/ 3 h 92"/>
                <a:gd name="T74" fmla="*/ 66 w 82"/>
                <a:gd name="T75" fmla="*/ 0 h 92"/>
                <a:gd name="T76" fmla="*/ 74 w 82"/>
                <a:gd name="T77" fmla="*/ 0 h 92"/>
                <a:gd name="T78" fmla="*/ 82 w 82"/>
                <a:gd name="T79" fmla="*/ 5 h 92"/>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82"/>
                <a:gd name="T121" fmla="*/ 0 h 92"/>
                <a:gd name="T122" fmla="*/ 82 w 82"/>
                <a:gd name="T123" fmla="*/ 92 h 92"/>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82" h="92">
                  <a:moveTo>
                    <a:pt x="82" y="5"/>
                  </a:moveTo>
                  <a:lnTo>
                    <a:pt x="66" y="13"/>
                  </a:lnTo>
                  <a:lnTo>
                    <a:pt x="51" y="26"/>
                  </a:lnTo>
                  <a:lnTo>
                    <a:pt x="46" y="31"/>
                  </a:lnTo>
                  <a:lnTo>
                    <a:pt x="38" y="33"/>
                  </a:lnTo>
                  <a:lnTo>
                    <a:pt x="33" y="36"/>
                  </a:lnTo>
                  <a:lnTo>
                    <a:pt x="31" y="38"/>
                  </a:lnTo>
                  <a:lnTo>
                    <a:pt x="31" y="41"/>
                  </a:lnTo>
                  <a:lnTo>
                    <a:pt x="28" y="54"/>
                  </a:lnTo>
                  <a:lnTo>
                    <a:pt x="23" y="61"/>
                  </a:lnTo>
                  <a:lnTo>
                    <a:pt x="18" y="66"/>
                  </a:lnTo>
                  <a:lnTo>
                    <a:pt x="18" y="69"/>
                  </a:lnTo>
                  <a:lnTo>
                    <a:pt x="15" y="72"/>
                  </a:lnTo>
                  <a:lnTo>
                    <a:pt x="18" y="77"/>
                  </a:lnTo>
                  <a:lnTo>
                    <a:pt x="18" y="82"/>
                  </a:lnTo>
                  <a:lnTo>
                    <a:pt x="15" y="87"/>
                  </a:lnTo>
                  <a:lnTo>
                    <a:pt x="13" y="89"/>
                  </a:lnTo>
                  <a:lnTo>
                    <a:pt x="8" y="92"/>
                  </a:lnTo>
                  <a:lnTo>
                    <a:pt x="8" y="89"/>
                  </a:lnTo>
                  <a:lnTo>
                    <a:pt x="5" y="89"/>
                  </a:lnTo>
                  <a:lnTo>
                    <a:pt x="2" y="87"/>
                  </a:lnTo>
                  <a:lnTo>
                    <a:pt x="0" y="82"/>
                  </a:lnTo>
                  <a:lnTo>
                    <a:pt x="0" y="77"/>
                  </a:lnTo>
                  <a:lnTo>
                    <a:pt x="2" y="72"/>
                  </a:lnTo>
                  <a:lnTo>
                    <a:pt x="8" y="61"/>
                  </a:lnTo>
                  <a:lnTo>
                    <a:pt x="13" y="51"/>
                  </a:lnTo>
                  <a:lnTo>
                    <a:pt x="13" y="46"/>
                  </a:lnTo>
                  <a:lnTo>
                    <a:pt x="13" y="43"/>
                  </a:lnTo>
                  <a:lnTo>
                    <a:pt x="13" y="41"/>
                  </a:lnTo>
                  <a:lnTo>
                    <a:pt x="15" y="36"/>
                  </a:lnTo>
                  <a:lnTo>
                    <a:pt x="20" y="31"/>
                  </a:lnTo>
                  <a:lnTo>
                    <a:pt x="28" y="23"/>
                  </a:lnTo>
                  <a:lnTo>
                    <a:pt x="36" y="20"/>
                  </a:lnTo>
                  <a:lnTo>
                    <a:pt x="41" y="18"/>
                  </a:lnTo>
                  <a:lnTo>
                    <a:pt x="46" y="13"/>
                  </a:lnTo>
                  <a:lnTo>
                    <a:pt x="56" y="5"/>
                  </a:lnTo>
                  <a:lnTo>
                    <a:pt x="61" y="3"/>
                  </a:lnTo>
                  <a:lnTo>
                    <a:pt x="66" y="0"/>
                  </a:lnTo>
                  <a:lnTo>
                    <a:pt x="74" y="0"/>
                  </a:lnTo>
                  <a:lnTo>
                    <a:pt x="82"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1234" name="Freeform 136"/>
            <p:cNvSpPr>
              <a:spLocks/>
            </p:cNvSpPr>
            <p:nvPr/>
          </p:nvSpPr>
          <p:spPr bwMode="auto">
            <a:xfrm>
              <a:off x="910" y="1396"/>
              <a:ext cx="56" cy="74"/>
            </a:xfrm>
            <a:custGeom>
              <a:avLst/>
              <a:gdLst>
                <a:gd name="T0" fmla="*/ 56 w 56"/>
                <a:gd name="T1" fmla="*/ 8 h 74"/>
                <a:gd name="T2" fmla="*/ 54 w 56"/>
                <a:gd name="T3" fmla="*/ 8 h 74"/>
                <a:gd name="T4" fmla="*/ 49 w 56"/>
                <a:gd name="T5" fmla="*/ 10 h 74"/>
                <a:gd name="T6" fmla="*/ 46 w 56"/>
                <a:gd name="T7" fmla="*/ 10 h 74"/>
                <a:gd name="T8" fmla="*/ 38 w 56"/>
                <a:gd name="T9" fmla="*/ 15 h 74"/>
                <a:gd name="T10" fmla="*/ 31 w 56"/>
                <a:gd name="T11" fmla="*/ 20 h 74"/>
                <a:gd name="T12" fmla="*/ 28 w 56"/>
                <a:gd name="T13" fmla="*/ 25 h 74"/>
                <a:gd name="T14" fmla="*/ 28 w 56"/>
                <a:gd name="T15" fmla="*/ 28 h 74"/>
                <a:gd name="T16" fmla="*/ 23 w 56"/>
                <a:gd name="T17" fmla="*/ 33 h 74"/>
                <a:gd name="T18" fmla="*/ 15 w 56"/>
                <a:gd name="T19" fmla="*/ 41 h 74"/>
                <a:gd name="T20" fmla="*/ 13 w 56"/>
                <a:gd name="T21" fmla="*/ 43 h 74"/>
                <a:gd name="T22" fmla="*/ 13 w 56"/>
                <a:gd name="T23" fmla="*/ 48 h 74"/>
                <a:gd name="T24" fmla="*/ 13 w 56"/>
                <a:gd name="T25" fmla="*/ 54 h 74"/>
                <a:gd name="T26" fmla="*/ 13 w 56"/>
                <a:gd name="T27" fmla="*/ 59 h 74"/>
                <a:gd name="T28" fmla="*/ 13 w 56"/>
                <a:gd name="T29" fmla="*/ 61 h 74"/>
                <a:gd name="T30" fmla="*/ 10 w 56"/>
                <a:gd name="T31" fmla="*/ 64 h 74"/>
                <a:gd name="T32" fmla="*/ 8 w 56"/>
                <a:gd name="T33" fmla="*/ 69 h 74"/>
                <a:gd name="T34" fmla="*/ 3 w 56"/>
                <a:gd name="T35" fmla="*/ 74 h 74"/>
                <a:gd name="T36" fmla="*/ 0 w 56"/>
                <a:gd name="T37" fmla="*/ 59 h 74"/>
                <a:gd name="T38" fmla="*/ 0 w 56"/>
                <a:gd name="T39" fmla="*/ 48 h 74"/>
                <a:gd name="T40" fmla="*/ 3 w 56"/>
                <a:gd name="T41" fmla="*/ 41 h 74"/>
                <a:gd name="T42" fmla="*/ 10 w 56"/>
                <a:gd name="T43" fmla="*/ 28 h 74"/>
                <a:gd name="T44" fmla="*/ 15 w 56"/>
                <a:gd name="T45" fmla="*/ 23 h 74"/>
                <a:gd name="T46" fmla="*/ 15 w 56"/>
                <a:gd name="T47" fmla="*/ 20 h 74"/>
                <a:gd name="T48" fmla="*/ 18 w 56"/>
                <a:gd name="T49" fmla="*/ 15 h 74"/>
                <a:gd name="T50" fmla="*/ 23 w 56"/>
                <a:gd name="T51" fmla="*/ 10 h 74"/>
                <a:gd name="T52" fmla="*/ 26 w 56"/>
                <a:gd name="T53" fmla="*/ 5 h 74"/>
                <a:gd name="T54" fmla="*/ 31 w 56"/>
                <a:gd name="T55" fmla="*/ 5 h 74"/>
                <a:gd name="T56" fmla="*/ 38 w 56"/>
                <a:gd name="T57" fmla="*/ 2 h 74"/>
                <a:gd name="T58" fmla="*/ 43 w 56"/>
                <a:gd name="T59" fmla="*/ 0 h 74"/>
                <a:gd name="T60" fmla="*/ 49 w 56"/>
                <a:gd name="T61" fmla="*/ 0 h 74"/>
                <a:gd name="T62" fmla="*/ 51 w 56"/>
                <a:gd name="T63" fmla="*/ 2 h 74"/>
                <a:gd name="T64" fmla="*/ 54 w 56"/>
                <a:gd name="T65" fmla="*/ 2 h 74"/>
                <a:gd name="T66" fmla="*/ 56 w 56"/>
                <a:gd name="T67" fmla="*/ 8 h 7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56"/>
                <a:gd name="T103" fmla="*/ 0 h 74"/>
                <a:gd name="T104" fmla="*/ 56 w 56"/>
                <a:gd name="T105" fmla="*/ 74 h 7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56" h="74">
                  <a:moveTo>
                    <a:pt x="56" y="8"/>
                  </a:moveTo>
                  <a:lnTo>
                    <a:pt x="54" y="8"/>
                  </a:lnTo>
                  <a:lnTo>
                    <a:pt x="49" y="10"/>
                  </a:lnTo>
                  <a:lnTo>
                    <a:pt x="46" y="10"/>
                  </a:lnTo>
                  <a:lnTo>
                    <a:pt x="38" y="15"/>
                  </a:lnTo>
                  <a:lnTo>
                    <a:pt x="31" y="20"/>
                  </a:lnTo>
                  <a:lnTo>
                    <a:pt x="28" y="25"/>
                  </a:lnTo>
                  <a:lnTo>
                    <a:pt x="28" y="28"/>
                  </a:lnTo>
                  <a:lnTo>
                    <a:pt x="23" y="33"/>
                  </a:lnTo>
                  <a:lnTo>
                    <a:pt x="15" y="41"/>
                  </a:lnTo>
                  <a:lnTo>
                    <a:pt x="13" y="43"/>
                  </a:lnTo>
                  <a:lnTo>
                    <a:pt x="13" y="48"/>
                  </a:lnTo>
                  <a:lnTo>
                    <a:pt x="13" y="54"/>
                  </a:lnTo>
                  <a:lnTo>
                    <a:pt x="13" y="59"/>
                  </a:lnTo>
                  <a:lnTo>
                    <a:pt x="13" y="61"/>
                  </a:lnTo>
                  <a:lnTo>
                    <a:pt x="10" y="64"/>
                  </a:lnTo>
                  <a:lnTo>
                    <a:pt x="8" y="69"/>
                  </a:lnTo>
                  <a:lnTo>
                    <a:pt x="3" y="74"/>
                  </a:lnTo>
                  <a:lnTo>
                    <a:pt x="0" y="59"/>
                  </a:lnTo>
                  <a:lnTo>
                    <a:pt x="0" y="48"/>
                  </a:lnTo>
                  <a:lnTo>
                    <a:pt x="3" y="41"/>
                  </a:lnTo>
                  <a:lnTo>
                    <a:pt x="10" y="28"/>
                  </a:lnTo>
                  <a:lnTo>
                    <a:pt x="15" y="23"/>
                  </a:lnTo>
                  <a:lnTo>
                    <a:pt x="15" y="20"/>
                  </a:lnTo>
                  <a:lnTo>
                    <a:pt x="18" y="15"/>
                  </a:lnTo>
                  <a:lnTo>
                    <a:pt x="23" y="10"/>
                  </a:lnTo>
                  <a:lnTo>
                    <a:pt x="26" y="5"/>
                  </a:lnTo>
                  <a:lnTo>
                    <a:pt x="31" y="5"/>
                  </a:lnTo>
                  <a:lnTo>
                    <a:pt x="38" y="2"/>
                  </a:lnTo>
                  <a:lnTo>
                    <a:pt x="43" y="0"/>
                  </a:lnTo>
                  <a:lnTo>
                    <a:pt x="49" y="0"/>
                  </a:lnTo>
                  <a:lnTo>
                    <a:pt x="51" y="2"/>
                  </a:lnTo>
                  <a:lnTo>
                    <a:pt x="54" y="2"/>
                  </a:lnTo>
                  <a:lnTo>
                    <a:pt x="56"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1235" name="Freeform 137"/>
            <p:cNvSpPr>
              <a:spLocks/>
            </p:cNvSpPr>
            <p:nvPr/>
          </p:nvSpPr>
          <p:spPr bwMode="auto">
            <a:xfrm>
              <a:off x="915" y="1470"/>
              <a:ext cx="26" cy="36"/>
            </a:xfrm>
            <a:custGeom>
              <a:avLst/>
              <a:gdLst>
                <a:gd name="T0" fmla="*/ 0 w 26"/>
                <a:gd name="T1" fmla="*/ 8 h 36"/>
                <a:gd name="T2" fmla="*/ 3 w 26"/>
                <a:gd name="T3" fmla="*/ 15 h 36"/>
                <a:gd name="T4" fmla="*/ 5 w 26"/>
                <a:gd name="T5" fmla="*/ 18 h 36"/>
                <a:gd name="T6" fmla="*/ 8 w 26"/>
                <a:gd name="T7" fmla="*/ 23 h 36"/>
                <a:gd name="T8" fmla="*/ 10 w 26"/>
                <a:gd name="T9" fmla="*/ 28 h 36"/>
                <a:gd name="T10" fmla="*/ 13 w 26"/>
                <a:gd name="T11" fmla="*/ 31 h 36"/>
                <a:gd name="T12" fmla="*/ 13 w 26"/>
                <a:gd name="T13" fmla="*/ 33 h 36"/>
                <a:gd name="T14" fmla="*/ 18 w 26"/>
                <a:gd name="T15" fmla="*/ 36 h 36"/>
                <a:gd name="T16" fmla="*/ 21 w 26"/>
                <a:gd name="T17" fmla="*/ 36 h 36"/>
                <a:gd name="T18" fmla="*/ 23 w 26"/>
                <a:gd name="T19" fmla="*/ 36 h 36"/>
                <a:gd name="T20" fmla="*/ 26 w 26"/>
                <a:gd name="T21" fmla="*/ 33 h 36"/>
                <a:gd name="T22" fmla="*/ 26 w 26"/>
                <a:gd name="T23" fmla="*/ 31 h 36"/>
                <a:gd name="T24" fmla="*/ 23 w 26"/>
                <a:gd name="T25" fmla="*/ 31 h 36"/>
                <a:gd name="T26" fmla="*/ 23 w 26"/>
                <a:gd name="T27" fmla="*/ 28 h 36"/>
                <a:gd name="T28" fmla="*/ 21 w 26"/>
                <a:gd name="T29" fmla="*/ 28 h 36"/>
                <a:gd name="T30" fmla="*/ 18 w 26"/>
                <a:gd name="T31" fmla="*/ 23 h 36"/>
                <a:gd name="T32" fmla="*/ 15 w 26"/>
                <a:gd name="T33" fmla="*/ 18 h 36"/>
                <a:gd name="T34" fmla="*/ 15 w 26"/>
                <a:gd name="T35" fmla="*/ 15 h 36"/>
                <a:gd name="T36" fmla="*/ 13 w 26"/>
                <a:gd name="T37" fmla="*/ 15 h 36"/>
                <a:gd name="T38" fmla="*/ 10 w 26"/>
                <a:gd name="T39" fmla="*/ 13 h 36"/>
                <a:gd name="T40" fmla="*/ 10 w 26"/>
                <a:gd name="T41" fmla="*/ 10 h 36"/>
                <a:gd name="T42" fmla="*/ 8 w 26"/>
                <a:gd name="T43" fmla="*/ 5 h 36"/>
                <a:gd name="T44" fmla="*/ 10 w 26"/>
                <a:gd name="T45" fmla="*/ 0 h 36"/>
                <a:gd name="T46" fmla="*/ 8 w 26"/>
                <a:gd name="T47" fmla="*/ 0 h 36"/>
                <a:gd name="T48" fmla="*/ 5 w 26"/>
                <a:gd name="T49" fmla="*/ 0 h 36"/>
                <a:gd name="T50" fmla="*/ 3 w 26"/>
                <a:gd name="T51" fmla="*/ 2 h 36"/>
                <a:gd name="T52" fmla="*/ 0 w 26"/>
                <a:gd name="T53" fmla="*/ 8 h 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26"/>
                <a:gd name="T82" fmla="*/ 0 h 36"/>
                <a:gd name="T83" fmla="*/ 26 w 26"/>
                <a:gd name="T84" fmla="*/ 36 h 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26" h="36">
                  <a:moveTo>
                    <a:pt x="0" y="8"/>
                  </a:moveTo>
                  <a:lnTo>
                    <a:pt x="3" y="15"/>
                  </a:lnTo>
                  <a:lnTo>
                    <a:pt x="5" y="18"/>
                  </a:lnTo>
                  <a:lnTo>
                    <a:pt x="8" y="23"/>
                  </a:lnTo>
                  <a:lnTo>
                    <a:pt x="10" y="28"/>
                  </a:lnTo>
                  <a:lnTo>
                    <a:pt x="13" y="31"/>
                  </a:lnTo>
                  <a:lnTo>
                    <a:pt x="13" y="33"/>
                  </a:lnTo>
                  <a:lnTo>
                    <a:pt x="18" y="36"/>
                  </a:lnTo>
                  <a:lnTo>
                    <a:pt x="21" y="36"/>
                  </a:lnTo>
                  <a:lnTo>
                    <a:pt x="23" y="36"/>
                  </a:lnTo>
                  <a:lnTo>
                    <a:pt x="26" y="33"/>
                  </a:lnTo>
                  <a:lnTo>
                    <a:pt x="26" y="31"/>
                  </a:lnTo>
                  <a:lnTo>
                    <a:pt x="23" y="31"/>
                  </a:lnTo>
                  <a:lnTo>
                    <a:pt x="23" y="28"/>
                  </a:lnTo>
                  <a:lnTo>
                    <a:pt x="21" y="28"/>
                  </a:lnTo>
                  <a:lnTo>
                    <a:pt x="18" y="23"/>
                  </a:lnTo>
                  <a:lnTo>
                    <a:pt x="15" y="18"/>
                  </a:lnTo>
                  <a:lnTo>
                    <a:pt x="15" y="15"/>
                  </a:lnTo>
                  <a:lnTo>
                    <a:pt x="13" y="15"/>
                  </a:lnTo>
                  <a:lnTo>
                    <a:pt x="10" y="13"/>
                  </a:lnTo>
                  <a:lnTo>
                    <a:pt x="10" y="10"/>
                  </a:lnTo>
                  <a:lnTo>
                    <a:pt x="8" y="5"/>
                  </a:lnTo>
                  <a:lnTo>
                    <a:pt x="10" y="0"/>
                  </a:lnTo>
                  <a:lnTo>
                    <a:pt x="8" y="0"/>
                  </a:lnTo>
                  <a:lnTo>
                    <a:pt x="5" y="0"/>
                  </a:lnTo>
                  <a:lnTo>
                    <a:pt x="3" y="2"/>
                  </a:lnTo>
                  <a:lnTo>
                    <a:pt x="0"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1236" name="Freeform 138"/>
            <p:cNvSpPr>
              <a:spLocks/>
            </p:cNvSpPr>
            <p:nvPr/>
          </p:nvSpPr>
          <p:spPr bwMode="auto">
            <a:xfrm>
              <a:off x="1091" y="1437"/>
              <a:ext cx="41" cy="56"/>
            </a:xfrm>
            <a:custGeom>
              <a:avLst/>
              <a:gdLst>
                <a:gd name="T0" fmla="*/ 41 w 41"/>
                <a:gd name="T1" fmla="*/ 2 h 56"/>
                <a:gd name="T2" fmla="*/ 28 w 41"/>
                <a:gd name="T3" fmla="*/ 10 h 56"/>
                <a:gd name="T4" fmla="*/ 26 w 41"/>
                <a:gd name="T5" fmla="*/ 15 h 56"/>
                <a:gd name="T6" fmla="*/ 23 w 41"/>
                <a:gd name="T7" fmla="*/ 23 h 56"/>
                <a:gd name="T8" fmla="*/ 21 w 41"/>
                <a:gd name="T9" fmla="*/ 43 h 56"/>
                <a:gd name="T10" fmla="*/ 21 w 41"/>
                <a:gd name="T11" fmla="*/ 51 h 56"/>
                <a:gd name="T12" fmla="*/ 18 w 41"/>
                <a:gd name="T13" fmla="*/ 53 h 56"/>
                <a:gd name="T14" fmla="*/ 13 w 41"/>
                <a:gd name="T15" fmla="*/ 56 h 56"/>
                <a:gd name="T16" fmla="*/ 8 w 41"/>
                <a:gd name="T17" fmla="*/ 56 h 56"/>
                <a:gd name="T18" fmla="*/ 5 w 41"/>
                <a:gd name="T19" fmla="*/ 56 h 56"/>
                <a:gd name="T20" fmla="*/ 3 w 41"/>
                <a:gd name="T21" fmla="*/ 53 h 56"/>
                <a:gd name="T22" fmla="*/ 0 w 41"/>
                <a:gd name="T23" fmla="*/ 51 h 56"/>
                <a:gd name="T24" fmla="*/ 0 w 41"/>
                <a:gd name="T25" fmla="*/ 48 h 56"/>
                <a:gd name="T26" fmla="*/ 3 w 41"/>
                <a:gd name="T27" fmla="*/ 46 h 56"/>
                <a:gd name="T28" fmla="*/ 5 w 41"/>
                <a:gd name="T29" fmla="*/ 41 h 56"/>
                <a:gd name="T30" fmla="*/ 11 w 41"/>
                <a:gd name="T31" fmla="*/ 35 h 56"/>
                <a:gd name="T32" fmla="*/ 13 w 41"/>
                <a:gd name="T33" fmla="*/ 30 h 56"/>
                <a:gd name="T34" fmla="*/ 13 w 41"/>
                <a:gd name="T35" fmla="*/ 23 h 56"/>
                <a:gd name="T36" fmla="*/ 13 w 41"/>
                <a:gd name="T37" fmla="*/ 15 h 56"/>
                <a:gd name="T38" fmla="*/ 13 w 41"/>
                <a:gd name="T39" fmla="*/ 13 h 56"/>
                <a:gd name="T40" fmla="*/ 16 w 41"/>
                <a:gd name="T41" fmla="*/ 10 h 56"/>
                <a:gd name="T42" fmla="*/ 23 w 41"/>
                <a:gd name="T43" fmla="*/ 5 h 56"/>
                <a:gd name="T44" fmla="*/ 28 w 41"/>
                <a:gd name="T45" fmla="*/ 2 h 56"/>
                <a:gd name="T46" fmla="*/ 36 w 41"/>
                <a:gd name="T47" fmla="*/ 0 h 56"/>
                <a:gd name="T48" fmla="*/ 41 w 41"/>
                <a:gd name="T49" fmla="*/ 2 h 5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1"/>
                <a:gd name="T76" fmla="*/ 0 h 56"/>
                <a:gd name="T77" fmla="*/ 41 w 41"/>
                <a:gd name="T78" fmla="*/ 56 h 5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1" h="56">
                  <a:moveTo>
                    <a:pt x="41" y="2"/>
                  </a:moveTo>
                  <a:lnTo>
                    <a:pt x="28" y="10"/>
                  </a:lnTo>
                  <a:lnTo>
                    <a:pt x="26" y="15"/>
                  </a:lnTo>
                  <a:lnTo>
                    <a:pt x="23" y="23"/>
                  </a:lnTo>
                  <a:lnTo>
                    <a:pt x="21" y="43"/>
                  </a:lnTo>
                  <a:lnTo>
                    <a:pt x="21" y="51"/>
                  </a:lnTo>
                  <a:lnTo>
                    <a:pt x="18" y="53"/>
                  </a:lnTo>
                  <a:lnTo>
                    <a:pt x="13" y="56"/>
                  </a:lnTo>
                  <a:lnTo>
                    <a:pt x="8" y="56"/>
                  </a:lnTo>
                  <a:lnTo>
                    <a:pt x="5" y="56"/>
                  </a:lnTo>
                  <a:lnTo>
                    <a:pt x="3" y="53"/>
                  </a:lnTo>
                  <a:lnTo>
                    <a:pt x="0" y="51"/>
                  </a:lnTo>
                  <a:lnTo>
                    <a:pt x="0" y="48"/>
                  </a:lnTo>
                  <a:lnTo>
                    <a:pt x="3" y="46"/>
                  </a:lnTo>
                  <a:lnTo>
                    <a:pt x="5" y="41"/>
                  </a:lnTo>
                  <a:lnTo>
                    <a:pt x="11" y="35"/>
                  </a:lnTo>
                  <a:lnTo>
                    <a:pt x="13" y="30"/>
                  </a:lnTo>
                  <a:lnTo>
                    <a:pt x="13" y="23"/>
                  </a:lnTo>
                  <a:lnTo>
                    <a:pt x="13" y="15"/>
                  </a:lnTo>
                  <a:lnTo>
                    <a:pt x="13" y="13"/>
                  </a:lnTo>
                  <a:lnTo>
                    <a:pt x="16" y="10"/>
                  </a:lnTo>
                  <a:lnTo>
                    <a:pt x="23" y="5"/>
                  </a:lnTo>
                  <a:lnTo>
                    <a:pt x="28" y="2"/>
                  </a:lnTo>
                  <a:lnTo>
                    <a:pt x="36" y="0"/>
                  </a:lnTo>
                  <a:lnTo>
                    <a:pt x="41"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1237" name="Freeform 139"/>
            <p:cNvSpPr>
              <a:spLocks/>
            </p:cNvSpPr>
            <p:nvPr/>
          </p:nvSpPr>
          <p:spPr bwMode="auto">
            <a:xfrm>
              <a:off x="1303" y="1355"/>
              <a:ext cx="75" cy="51"/>
            </a:xfrm>
            <a:custGeom>
              <a:avLst/>
              <a:gdLst>
                <a:gd name="T0" fmla="*/ 64 w 75"/>
                <a:gd name="T1" fmla="*/ 0 h 51"/>
                <a:gd name="T2" fmla="*/ 72 w 75"/>
                <a:gd name="T3" fmla="*/ 0 h 51"/>
                <a:gd name="T4" fmla="*/ 72 w 75"/>
                <a:gd name="T5" fmla="*/ 3 h 51"/>
                <a:gd name="T6" fmla="*/ 75 w 75"/>
                <a:gd name="T7" fmla="*/ 5 h 51"/>
                <a:gd name="T8" fmla="*/ 72 w 75"/>
                <a:gd name="T9" fmla="*/ 8 h 51"/>
                <a:gd name="T10" fmla="*/ 69 w 75"/>
                <a:gd name="T11" fmla="*/ 13 h 51"/>
                <a:gd name="T12" fmla="*/ 62 w 75"/>
                <a:gd name="T13" fmla="*/ 21 h 51"/>
                <a:gd name="T14" fmla="*/ 57 w 75"/>
                <a:gd name="T15" fmla="*/ 23 h 51"/>
                <a:gd name="T16" fmla="*/ 54 w 75"/>
                <a:gd name="T17" fmla="*/ 26 h 51"/>
                <a:gd name="T18" fmla="*/ 46 w 75"/>
                <a:gd name="T19" fmla="*/ 28 h 51"/>
                <a:gd name="T20" fmla="*/ 36 w 75"/>
                <a:gd name="T21" fmla="*/ 33 h 51"/>
                <a:gd name="T22" fmla="*/ 26 w 75"/>
                <a:gd name="T23" fmla="*/ 38 h 51"/>
                <a:gd name="T24" fmla="*/ 23 w 75"/>
                <a:gd name="T25" fmla="*/ 43 h 51"/>
                <a:gd name="T26" fmla="*/ 23 w 75"/>
                <a:gd name="T27" fmla="*/ 46 h 51"/>
                <a:gd name="T28" fmla="*/ 23 w 75"/>
                <a:gd name="T29" fmla="*/ 49 h 51"/>
                <a:gd name="T30" fmla="*/ 21 w 75"/>
                <a:gd name="T31" fmla="*/ 49 h 51"/>
                <a:gd name="T32" fmla="*/ 16 w 75"/>
                <a:gd name="T33" fmla="*/ 51 h 51"/>
                <a:gd name="T34" fmla="*/ 6 w 75"/>
                <a:gd name="T35" fmla="*/ 49 h 51"/>
                <a:gd name="T36" fmla="*/ 0 w 75"/>
                <a:gd name="T37" fmla="*/ 49 h 51"/>
                <a:gd name="T38" fmla="*/ 3 w 75"/>
                <a:gd name="T39" fmla="*/ 41 h 51"/>
                <a:gd name="T40" fmla="*/ 6 w 75"/>
                <a:gd name="T41" fmla="*/ 36 h 51"/>
                <a:gd name="T42" fmla="*/ 11 w 75"/>
                <a:gd name="T43" fmla="*/ 31 h 51"/>
                <a:gd name="T44" fmla="*/ 18 w 75"/>
                <a:gd name="T45" fmla="*/ 28 h 51"/>
                <a:gd name="T46" fmla="*/ 23 w 75"/>
                <a:gd name="T47" fmla="*/ 26 h 51"/>
                <a:gd name="T48" fmla="*/ 26 w 75"/>
                <a:gd name="T49" fmla="*/ 23 h 51"/>
                <a:gd name="T50" fmla="*/ 31 w 75"/>
                <a:gd name="T51" fmla="*/ 15 h 51"/>
                <a:gd name="T52" fmla="*/ 36 w 75"/>
                <a:gd name="T53" fmla="*/ 10 h 51"/>
                <a:gd name="T54" fmla="*/ 41 w 75"/>
                <a:gd name="T55" fmla="*/ 10 h 51"/>
                <a:gd name="T56" fmla="*/ 44 w 75"/>
                <a:gd name="T57" fmla="*/ 10 h 51"/>
                <a:gd name="T58" fmla="*/ 49 w 75"/>
                <a:gd name="T59" fmla="*/ 10 h 51"/>
                <a:gd name="T60" fmla="*/ 52 w 75"/>
                <a:gd name="T61" fmla="*/ 8 h 51"/>
                <a:gd name="T62" fmla="*/ 57 w 75"/>
                <a:gd name="T63" fmla="*/ 5 h 51"/>
                <a:gd name="T64" fmla="*/ 62 w 75"/>
                <a:gd name="T65" fmla="*/ 0 h 51"/>
                <a:gd name="T66" fmla="*/ 64 w 75"/>
                <a:gd name="T67" fmla="*/ 0 h 51"/>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75"/>
                <a:gd name="T103" fmla="*/ 0 h 51"/>
                <a:gd name="T104" fmla="*/ 75 w 75"/>
                <a:gd name="T105" fmla="*/ 51 h 51"/>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75" h="51">
                  <a:moveTo>
                    <a:pt x="64" y="0"/>
                  </a:moveTo>
                  <a:lnTo>
                    <a:pt x="72" y="0"/>
                  </a:lnTo>
                  <a:lnTo>
                    <a:pt x="72" y="3"/>
                  </a:lnTo>
                  <a:lnTo>
                    <a:pt x="75" y="5"/>
                  </a:lnTo>
                  <a:lnTo>
                    <a:pt x="72" y="8"/>
                  </a:lnTo>
                  <a:lnTo>
                    <a:pt x="69" y="13"/>
                  </a:lnTo>
                  <a:lnTo>
                    <a:pt x="62" y="21"/>
                  </a:lnTo>
                  <a:lnTo>
                    <a:pt x="57" y="23"/>
                  </a:lnTo>
                  <a:lnTo>
                    <a:pt x="54" y="26"/>
                  </a:lnTo>
                  <a:lnTo>
                    <a:pt x="46" y="28"/>
                  </a:lnTo>
                  <a:lnTo>
                    <a:pt x="36" y="33"/>
                  </a:lnTo>
                  <a:lnTo>
                    <a:pt x="26" y="38"/>
                  </a:lnTo>
                  <a:lnTo>
                    <a:pt x="23" y="43"/>
                  </a:lnTo>
                  <a:lnTo>
                    <a:pt x="23" y="46"/>
                  </a:lnTo>
                  <a:lnTo>
                    <a:pt x="23" y="49"/>
                  </a:lnTo>
                  <a:lnTo>
                    <a:pt x="21" y="49"/>
                  </a:lnTo>
                  <a:lnTo>
                    <a:pt x="16" y="51"/>
                  </a:lnTo>
                  <a:lnTo>
                    <a:pt x="6" y="49"/>
                  </a:lnTo>
                  <a:lnTo>
                    <a:pt x="0" y="49"/>
                  </a:lnTo>
                  <a:lnTo>
                    <a:pt x="3" y="41"/>
                  </a:lnTo>
                  <a:lnTo>
                    <a:pt x="6" y="36"/>
                  </a:lnTo>
                  <a:lnTo>
                    <a:pt x="11" y="31"/>
                  </a:lnTo>
                  <a:lnTo>
                    <a:pt x="18" y="28"/>
                  </a:lnTo>
                  <a:lnTo>
                    <a:pt x="23" y="26"/>
                  </a:lnTo>
                  <a:lnTo>
                    <a:pt x="26" y="23"/>
                  </a:lnTo>
                  <a:lnTo>
                    <a:pt x="31" y="15"/>
                  </a:lnTo>
                  <a:lnTo>
                    <a:pt x="36" y="10"/>
                  </a:lnTo>
                  <a:lnTo>
                    <a:pt x="41" y="10"/>
                  </a:lnTo>
                  <a:lnTo>
                    <a:pt x="44" y="10"/>
                  </a:lnTo>
                  <a:lnTo>
                    <a:pt x="49" y="10"/>
                  </a:lnTo>
                  <a:lnTo>
                    <a:pt x="52" y="8"/>
                  </a:lnTo>
                  <a:lnTo>
                    <a:pt x="57" y="5"/>
                  </a:lnTo>
                  <a:lnTo>
                    <a:pt x="62" y="0"/>
                  </a:lnTo>
                  <a:lnTo>
                    <a:pt x="6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1238" name="Freeform 140"/>
            <p:cNvSpPr>
              <a:spLocks/>
            </p:cNvSpPr>
            <p:nvPr/>
          </p:nvSpPr>
          <p:spPr bwMode="auto">
            <a:xfrm>
              <a:off x="1171" y="1011"/>
              <a:ext cx="569" cy="362"/>
            </a:xfrm>
            <a:custGeom>
              <a:avLst/>
              <a:gdLst>
                <a:gd name="T0" fmla="*/ 212 w 569"/>
                <a:gd name="T1" fmla="*/ 94 h 362"/>
                <a:gd name="T2" fmla="*/ 235 w 569"/>
                <a:gd name="T3" fmla="*/ 53 h 362"/>
                <a:gd name="T4" fmla="*/ 270 w 569"/>
                <a:gd name="T5" fmla="*/ 33 h 362"/>
                <a:gd name="T6" fmla="*/ 309 w 569"/>
                <a:gd name="T7" fmla="*/ 5 h 362"/>
                <a:gd name="T8" fmla="*/ 368 w 569"/>
                <a:gd name="T9" fmla="*/ 0 h 362"/>
                <a:gd name="T10" fmla="*/ 413 w 569"/>
                <a:gd name="T11" fmla="*/ 17 h 362"/>
                <a:gd name="T12" fmla="*/ 462 w 569"/>
                <a:gd name="T13" fmla="*/ 51 h 362"/>
                <a:gd name="T14" fmla="*/ 480 w 569"/>
                <a:gd name="T15" fmla="*/ 89 h 362"/>
                <a:gd name="T16" fmla="*/ 490 w 569"/>
                <a:gd name="T17" fmla="*/ 160 h 362"/>
                <a:gd name="T18" fmla="*/ 482 w 569"/>
                <a:gd name="T19" fmla="*/ 209 h 362"/>
                <a:gd name="T20" fmla="*/ 482 w 569"/>
                <a:gd name="T21" fmla="*/ 224 h 362"/>
                <a:gd name="T22" fmla="*/ 526 w 569"/>
                <a:gd name="T23" fmla="*/ 216 h 362"/>
                <a:gd name="T24" fmla="*/ 534 w 569"/>
                <a:gd name="T25" fmla="*/ 229 h 362"/>
                <a:gd name="T26" fmla="*/ 557 w 569"/>
                <a:gd name="T27" fmla="*/ 247 h 362"/>
                <a:gd name="T28" fmla="*/ 562 w 569"/>
                <a:gd name="T29" fmla="*/ 280 h 362"/>
                <a:gd name="T30" fmla="*/ 567 w 569"/>
                <a:gd name="T31" fmla="*/ 311 h 362"/>
                <a:gd name="T32" fmla="*/ 567 w 569"/>
                <a:gd name="T33" fmla="*/ 331 h 362"/>
                <a:gd name="T34" fmla="*/ 526 w 569"/>
                <a:gd name="T35" fmla="*/ 362 h 362"/>
                <a:gd name="T36" fmla="*/ 544 w 569"/>
                <a:gd name="T37" fmla="*/ 334 h 362"/>
                <a:gd name="T38" fmla="*/ 549 w 569"/>
                <a:gd name="T39" fmla="*/ 296 h 362"/>
                <a:gd name="T40" fmla="*/ 536 w 569"/>
                <a:gd name="T41" fmla="*/ 252 h 362"/>
                <a:gd name="T42" fmla="*/ 516 w 569"/>
                <a:gd name="T43" fmla="*/ 232 h 362"/>
                <a:gd name="T44" fmla="*/ 459 w 569"/>
                <a:gd name="T45" fmla="*/ 239 h 362"/>
                <a:gd name="T46" fmla="*/ 447 w 569"/>
                <a:gd name="T47" fmla="*/ 222 h 362"/>
                <a:gd name="T48" fmla="*/ 475 w 569"/>
                <a:gd name="T49" fmla="*/ 188 h 362"/>
                <a:gd name="T50" fmla="*/ 477 w 569"/>
                <a:gd name="T51" fmla="*/ 132 h 362"/>
                <a:gd name="T52" fmla="*/ 467 w 569"/>
                <a:gd name="T53" fmla="*/ 102 h 362"/>
                <a:gd name="T54" fmla="*/ 452 w 569"/>
                <a:gd name="T55" fmla="*/ 63 h 362"/>
                <a:gd name="T56" fmla="*/ 429 w 569"/>
                <a:gd name="T57" fmla="*/ 40 h 362"/>
                <a:gd name="T58" fmla="*/ 411 w 569"/>
                <a:gd name="T59" fmla="*/ 38 h 362"/>
                <a:gd name="T60" fmla="*/ 388 w 569"/>
                <a:gd name="T61" fmla="*/ 25 h 362"/>
                <a:gd name="T62" fmla="*/ 357 w 569"/>
                <a:gd name="T63" fmla="*/ 25 h 362"/>
                <a:gd name="T64" fmla="*/ 296 w 569"/>
                <a:gd name="T65" fmla="*/ 30 h 362"/>
                <a:gd name="T66" fmla="*/ 278 w 569"/>
                <a:gd name="T67" fmla="*/ 51 h 362"/>
                <a:gd name="T68" fmla="*/ 237 w 569"/>
                <a:gd name="T69" fmla="*/ 79 h 362"/>
                <a:gd name="T70" fmla="*/ 222 w 569"/>
                <a:gd name="T71" fmla="*/ 117 h 362"/>
                <a:gd name="T72" fmla="*/ 240 w 569"/>
                <a:gd name="T73" fmla="*/ 183 h 362"/>
                <a:gd name="T74" fmla="*/ 227 w 569"/>
                <a:gd name="T75" fmla="*/ 199 h 362"/>
                <a:gd name="T76" fmla="*/ 207 w 569"/>
                <a:gd name="T77" fmla="*/ 140 h 362"/>
                <a:gd name="T78" fmla="*/ 186 w 569"/>
                <a:gd name="T79" fmla="*/ 125 h 362"/>
                <a:gd name="T80" fmla="*/ 166 w 569"/>
                <a:gd name="T81" fmla="*/ 107 h 362"/>
                <a:gd name="T82" fmla="*/ 125 w 569"/>
                <a:gd name="T83" fmla="*/ 91 h 362"/>
                <a:gd name="T84" fmla="*/ 79 w 569"/>
                <a:gd name="T85" fmla="*/ 104 h 362"/>
                <a:gd name="T86" fmla="*/ 53 w 569"/>
                <a:gd name="T87" fmla="*/ 122 h 362"/>
                <a:gd name="T88" fmla="*/ 28 w 569"/>
                <a:gd name="T89" fmla="*/ 145 h 362"/>
                <a:gd name="T90" fmla="*/ 15 w 569"/>
                <a:gd name="T91" fmla="*/ 194 h 362"/>
                <a:gd name="T92" fmla="*/ 43 w 569"/>
                <a:gd name="T93" fmla="*/ 250 h 362"/>
                <a:gd name="T94" fmla="*/ 35 w 569"/>
                <a:gd name="T95" fmla="*/ 260 h 362"/>
                <a:gd name="T96" fmla="*/ 2 w 569"/>
                <a:gd name="T97" fmla="*/ 214 h 362"/>
                <a:gd name="T98" fmla="*/ 7 w 569"/>
                <a:gd name="T99" fmla="*/ 171 h 362"/>
                <a:gd name="T100" fmla="*/ 15 w 569"/>
                <a:gd name="T101" fmla="*/ 125 h 362"/>
                <a:gd name="T102" fmla="*/ 40 w 569"/>
                <a:gd name="T103" fmla="*/ 112 h 362"/>
                <a:gd name="T104" fmla="*/ 69 w 569"/>
                <a:gd name="T105" fmla="*/ 81 h 362"/>
                <a:gd name="T106" fmla="*/ 122 w 569"/>
                <a:gd name="T107" fmla="*/ 71 h 362"/>
                <a:gd name="T108" fmla="*/ 150 w 569"/>
                <a:gd name="T109" fmla="*/ 81 h 362"/>
                <a:gd name="T110" fmla="*/ 204 w 569"/>
                <a:gd name="T111" fmla="*/ 120 h 362"/>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569"/>
                <a:gd name="T169" fmla="*/ 0 h 362"/>
                <a:gd name="T170" fmla="*/ 569 w 569"/>
                <a:gd name="T171" fmla="*/ 362 h 362"/>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569" h="362">
                  <a:moveTo>
                    <a:pt x="204" y="120"/>
                  </a:moveTo>
                  <a:lnTo>
                    <a:pt x="204" y="109"/>
                  </a:lnTo>
                  <a:lnTo>
                    <a:pt x="207" y="102"/>
                  </a:lnTo>
                  <a:lnTo>
                    <a:pt x="209" y="97"/>
                  </a:lnTo>
                  <a:lnTo>
                    <a:pt x="212" y="94"/>
                  </a:lnTo>
                  <a:lnTo>
                    <a:pt x="219" y="86"/>
                  </a:lnTo>
                  <a:lnTo>
                    <a:pt x="222" y="81"/>
                  </a:lnTo>
                  <a:lnTo>
                    <a:pt x="222" y="76"/>
                  </a:lnTo>
                  <a:lnTo>
                    <a:pt x="227" y="63"/>
                  </a:lnTo>
                  <a:lnTo>
                    <a:pt x="235" y="53"/>
                  </a:lnTo>
                  <a:lnTo>
                    <a:pt x="240" y="45"/>
                  </a:lnTo>
                  <a:lnTo>
                    <a:pt x="245" y="40"/>
                  </a:lnTo>
                  <a:lnTo>
                    <a:pt x="255" y="35"/>
                  </a:lnTo>
                  <a:lnTo>
                    <a:pt x="263" y="35"/>
                  </a:lnTo>
                  <a:lnTo>
                    <a:pt x="270" y="33"/>
                  </a:lnTo>
                  <a:lnTo>
                    <a:pt x="281" y="23"/>
                  </a:lnTo>
                  <a:lnTo>
                    <a:pt x="288" y="15"/>
                  </a:lnTo>
                  <a:lnTo>
                    <a:pt x="293" y="10"/>
                  </a:lnTo>
                  <a:lnTo>
                    <a:pt x="301" y="7"/>
                  </a:lnTo>
                  <a:lnTo>
                    <a:pt x="309" y="5"/>
                  </a:lnTo>
                  <a:lnTo>
                    <a:pt x="324" y="5"/>
                  </a:lnTo>
                  <a:lnTo>
                    <a:pt x="337" y="7"/>
                  </a:lnTo>
                  <a:lnTo>
                    <a:pt x="350" y="5"/>
                  </a:lnTo>
                  <a:lnTo>
                    <a:pt x="360" y="2"/>
                  </a:lnTo>
                  <a:lnTo>
                    <a:pt x="368" y="0"/>
                  </a:lnTo>
                  <a:lnTo>
                    <a:pt x="373" y="0"/>
                  </a:lnTo>
                  <a:lnTo>
                    <a:pt x="375" y="2"/>
                  </a:lnTo>
                  <a:lnTo>
                    <a:pt x="393" y="12"/>
                  </a:lnTo>
                  <a:lnTo>
                    <a:pt x="403" y="15"/>
                  </a:lnTo>
                  <a:lnTo>
                    <a:pt x="413" y="17"/>
                  </a:lnTo>
                  <a:lnTo>
                    <a:pt x="421" y="17"/>
                  </a:lnTo>
                  <a:lnTo>
                    <a:pt x="429" y="20"/>
                  </a:lnTo>
                  <a:lnTo>
                    <a:pt x="444" y="33"/>
                  </a:lnTo>
                  <a:lnTo>
                    <a:pt x="457" y="45"/>
                  </a:lnTo>
                  <a:lnTo>
                    <a:pt x="462" y="51"/>
                  </a:lnTo>
                  <a:lnTo>
                    <a:pt x="465" y="58"/>
                  </a:lnTo>
                  <a:lnTo>
                    <a:pt x="470" y="66"/>
                  </a:lnTo>
                  <a:lnTo>
                    <a:pt x="472" y="71"/>
                  </a:lnTo>
                  <a:lnTo>
                    <a:pt x="477" y="76"/>
                  </a:lnTo>
                  <a:lnTo>
                    <a:pt x="480" y="89"/>
                  </a:lnTo>
                  <a:lnTo>
                    <a:pt x="485" y="102"/>
                  </a:lnTo>
                  <a:lnTo>
                    <a:pt x="490" y="112"/>
                  </a:lnTo>
                  <a:lnTo>
                    <a:pt x="495" y="122"/>
                  </a:lnTo>
                  <a:lnTo>
                    <a:pt x="493" y="140"/>
                  </a:lnTo>
                  <a:lnTo>
                    <a:pt x="490" y="160"/>
                  </a:lnTo>
                  <a:lnTo>
                    <a:pt x="493" y="183"/>
                  </a:lnTo>
                  <a:lnTo>
                    <a:pt x="493" y="191"/>
                  </a:lnTo>
                  <a:lnTo>
                    <a:pt x="490" y="199"/>
                  </a:lnTo>
                  <a:lnTo>
                    <a:pt x="488" y="204"/>
                  </a:lnTo>
                  <a:lnTo>
                    <a:pt x="482" y="209"/>
                  </a:lnTo>
                  <a:lnTo>
                    <a:pt x="475" y="214"/>
                  </a:lnTo>
                  <a:lnTo>
                    <a:pt x="470" y="219"/>
                  </a:lnTo>
                  <a:lnTo>
                    <a:pt x="467" y="224"/>
                  </a:lnTo>
                  <a:lnTo>
                    <a:pt x="475" y="224"/>
                  </a:lnTo>
                  <a:lnTo>
                    <a:pt x="482" y="224"/>
                  </a:lnTo>
                  <a:lnTo>
                    <a:pt x="495" y="219"/>
                  </a:lnTo>
                  <a:lnTo>
                    <a:pt x="508" y="214"/>
                  </a:lnTo>
                  <a:lnTo>
                    <a:pt x="516" y="214"/>
                  </a:lnTo>
                  <a:lnTo>
                    <a:pt x="521" y="214"/>
                  </a:lnTo>
                  <a:lnTo>
                    <a:pt x="526" y="216"/>
                  </a:lnTo>
                  <a:lnTo>
                    <a:pt x="528" y="216"/>
                  </a:lnTo>
                  <a:lnTo>
                    <a:pt x="531" y="219"/>
                  </a:lnTo>
                  <a:lnTo>
                    <a:pt x="531" y="222"/>
                  </a:lnTo>
                  <a:lnTo>
                    <a:pt x="531" y="224"/>
                  </a:lnTo>
                  <a:lnTo>
                    <a:pt x="534" y="229"/>
                  </a:lnTo>
                  <a:lnTo>
                    <a:pt x="536" y="232"/>
                  </a:lnTo>
                  <a:lnTo>
                    <a:pt x="544" y="237"/>
                  </a:lnTo>
                  <a:lnTo>
                    <a:pt x="551" y="239"/>
                  </a:lnTo>
                  <a:lnTo>
                    <a:pt x="554" y="245"/>
                  </a:lnTo>
                  <a:lnTo>
                    <a:pt x="557" y="247"/>
                  </a:lnTo>
                  <a:lnTo>
                    <a:pt x="559" y="252"/>
                  </a:lnTo>
                  <a:lnTo>
                    <a:pt x="559" y="260"/>
                  </a:lnTo>
                  <a:lnTo>
                    <a:pt x="559" y="270"/>
                  </a:lnTo>
                  <a:lnTo>
                    <a:pt x="559" y="278"/>
                  </a:lnTo>
                  <a:lnTo>
                    <a:pt x="562" y="280"/>
                  </a:lnTo>
                  <a:lnTo>
                    <a:pt x="564" y="283"/>
                  </a:lnTo>
                  <a:lnTo>
                    <a:pt x="567" y="291"/>
                  </a:lnTo>
                  <a:lnTo>
                    <a:pt x="567" y="298"/>
                  </a:lnTo>
                  <a:lnTo>
                    <a:pt x="567" y="303"/>
                  </a:lnTo>
                  <a:lnTo>
                    <a:pt x="567" y="311"/>
                  </a:lnTo>
                  <a:lnTo>
                    <a:pt x="567" y="313"/>
                  </a:lnTo>
                  <a:lnTo>
                    <a:pt x="567" y="316"/>
                  </a:lnTo>
                  <a:lnTo>
                    <a:pt x="569" y="319"/>
                  </a:lnTo>
                  <a:lnTo>
                    <a:pt x="569" y="321"/>
                  </a:lnTo>
                  <a:lnTo>
                    <a:pt x="567" y="331"/>
                  </a:lnTo>
                  <a:lnTo>
                    <a:pt x="554" y="349"/>
                  </a:lnTo>
                  <a:lnTo>
                    <a:pt x="546" y="357"/>
                  </a:lnTo>
                  <a:lnTo>
                    <a:pt x="536" y="362"/>
                  </a:lnTo>
                  <a:lnTo>
                    <a:pt x="531" y="362"/>
                  </a:lnTo>
                  <a:lnTo>
                    <a:pt x="526" y="362"/>
                  </a:lnTo>
                  <a:lnTo>
                    <a:pt x="521" y="359"/>
                  </a:lnTo>
                  <a:lnTo>
                    <a:pt x="516" y="354"/>
                  </a:lnTo>
                  <a:lnTo>
                    <a:pt x="526" y="352"/>
                  </a:lnTo>
                  <a:lnTo>
                    <a:pt x="536" y="344"/>
                  </a:lnTo>
                  <a:lnTo>
                    <a:pt x="544" y="334"/>
                  </a:lnTo>
                  <a:lnTo>
                    <a:pt x="549" y="326"/>
                  </a:lnTo>
                  <a:lnTo>
                    <a:pt x="554" y="316"/>
                  </a:lnTo>
                  <a:lnTo>
                    <a:pt x="554" y="308"/>
                  </a:lnTo>
                  <a:lnTo>
                    <a:pt x="554" y="301"/>
                  </a:lnTo>
                  <a:lnTo>
                    <a:pt x="549" y="296"/>
                  </a:lnTo>
                  <a:lnTo>
                    <a:pt x="549" y="288"/>
                  </a:lnTo>
                  <a:lnTo>
                    <a:pt x="549" y="280"/>
                  </a:lnTo>
                  <a:lnTo>
                    <a:pt x="549" y="273"/>
                  </a:lnTo>
                  <a:lnTo>
                    <a:pt x="544" y="262"/>
                  </a:lnTo>
                  <a:lnTo>
                    <a:pt x="536" y="252"/>
                  </a:lnTo>
                  <a:lnTo>
                    <a:pt x="531" y="250"/>
                  </a:lnTo>
                  <a:lnTo>
                    <a:pt x="526" y="245"/>
                  </a:lnTo>
                  <a:lnTo>
                    <a:pt x="521" y="239"/>
                  </a:lnTo>
                  <a:lnTo>
                    <a:pt x="518" y="234"/>
                  </a:lnTo>
                  <a:lnTo>
                    <a:pt x="516" y="232"/>
                  </a:lnTo>
                  <a:lnTo>
                    <a:pt x="511" y="229"/>
                  </a:lnTo>
                  <a:lnTo>
                    <a:pt x="505" y="229"/>
                  </a:lnTo>
                  <a:lnTo>
                    <a:pt x="477" y="234"/>
                  </a:lnTo>
                  <a:lnTo>
                    <a:pt x="467" y="237"/>
                  </a:lnTo>
                  <a:lnTo>
                    <a:pt x="459" y="239"/>
                  </a:lnTo>
                  <a:lnTo>
                    <a:pt x="452" y="237"/>
                  </a:lnTo>
                  <a:lnTo>
                    <a:pt x="436" y="234"/>
                  </a:lnTo>
                  <a:lnTo>
                    <a:pt x="436" y="229"/>
                  </a:lnTo>
                  <a:lnTo>
                    <a:pt x="439" y="227"/>
                  </a:lnTo>
                  <a:lnTo>
                    <a:pt x="447" y="222"/>
                  </a:lnTo>
                  <a:lnTo>
                    <a:pt x="454" y="216"/>
                  </a:lnTo>
                  <a:lnTo>
                    <a:pt x="457" y="214"/>
                  </a:lnTo>
                  <a:lnTo>
                    <a:pt x="459" y="209"/>
                  </a:lnTo>
                  <a:lnTo>
                    <a:pt x="467" y="196"/>
                  </a:lnTo>
                  <a:lnTo>
                    <a:pt x="475" y="188"/>
                  </a:lnTo>
                  <a:lnTo>
                    <a:pt x="477" y="181"/>
                  </a:lnTo>
                  <a:lnTo>
                    <a:pt x="480" y="176"/>
                  </a:lnTo>
                  <a:lnTo>
                    <a:pt x="480" y="155"/>
                  </a:lnTo>
                  <a:lnTo>
                    <a:pt x="477" y="137"/>
                  </a:lnTo>
                  <a:lnTo>
                    <a:pt x="477" y="132"/>
                  </a:lnTo>
                  <a:lnTo>
                    <a:pt x="475" y="130"/>
                  </a:lnTo>
                  <a:lnTo>
                    <a:pt x="472" y="130"/>
                  </a:lnTo>
                  <a:lnTo>
                    <a:pt x="472" y="127"/>
                  </a:lnTo>
                  <a:lnTo>
                    <a:pt x="470" y="117"/>
                  </a:lnTo>
                  <a:lnTo>
                    <a:pt x="467" y="102"/>
                  </a:lnTo>
                  <a:lnTo>
                    <a:pt x="465" y="94"/>
                  </a:lnTo>
                  <a:lnTo>
                    <a:pt x="462" y="84"/>
                  </a:lnTo>
                  <a:lnTo>
                    <a:pt x="457" y="74"/>
                  </a:lnTo>
                  <a:lnTo>
                    <a:pt x="454" y="66"/>
                  </a:lnTo>
                  <a:lnTo>
                    <a:pt x="452" y="63"/>
                  </a:lnTo>
                  <a:lnTo>
                    <a:pt x="447" y="58"/>
                  </a:lnTo>
                  <a:lnTo>
                    <a:pt x="439" y="53"/>
                  </a:lnTo>
                  <a:lnTo>
                    <a:pt x="436" y="51"/>
                  </a:lnTo>
                  <a:lnTo>
                    <a:pt x="431" y="45"/>
                  </a:lnTo>
                  <a:lnTo>
                    <a:pt x="429" y="40"/>
                  </a:lnTo>
                  <a:lnTo>
                    <a:pt x="424" y="38"/>
                  </a:lnTo>
                  <a:lnTo>
                    <a:pt x="421" y="38"/>
                  </a:lnTo>
                  <a:lnTo>
                    <a:pt x="419" y="38"/>
                  </a:lnTo>
                  <a:lnTo>
                    <a:pt x="416" y="38"/>
                  </a:lnTo>
                  <a:lnTo>
                    <a:pt x="411" y="38"/>
                  </a:lnTo>
                  <a:lnTo>
                    <a:pt x="408" y="35"/>
                  </a:lnTo>
                  <a:lnTo>
                    <a:pt x="401" y="30"/>
                  </a:lnTo>
                  <a:lnTo>
                    <a:pt x="396" y="25"/>
                  </a:lnTo>
                  <a:lnTo>
                    <a:pt x="393" y="25"/>
                  </a:lnTo>
                  <a:lnTo>
                    <a:pt x="388" y="25"/>
                  </a:lnTo>
                  <a:lnTo>
                    <a:pt x="383" y="28"/>
                  </a:lnTo>
                  <a:lnTo>
                    <a:pt x="378" y="28"/>
                  </a:lnTo>
                  <a:lnTo>
                    <a:pt x="373" y="30"/>
                  </a:lnTo>
                  <a:lnTo>
                    <a:pt x="365" y="28"/>
                  </a:lnTo>
                  <a:lnTo>
                    <a:pt x="357" y="25"/>
                  </a:lnTo>
                  <a:lnTo>
                    <a:pt x="350" y="20"/>
                  </a:lnTo>
                  <a:lnTo>
                    <a:pt x="339" y="20"/>
                  </a:lnTo>
                  <a:lnTo>
                    <a:pt x="316" y="23"/>
                  </a:lnTo>
                  <a:lnTo>
                    <a:pt x="304" y="25"/>
                  </a:lnTo>
                  <a:lnTo>
                    <a:pt x="296" y="30"/>
                  </a:lnTo>
                  <a:lnTo>
                    <a:pt x="288" y="33"/>
                  </a:lnTo>
                  <a:lnTo>
                    <a:pt x="286" y="38"/>
                  </a:lnTo>
                  <a:lnTo>
                    <a:pt x="283" y="40"/>
                  </a:lnTo>
                  <a:lnTo>
                    <a:pt x="281" y="45"/>
                  </a:lnTo>
                  <a:lnTo>
                    <a:pt x="278" y="51"/>
                  </a:lnTo>
                  <a:lnTo>
                    <a:pt x="265" y="58"/>
                  </a:lnTo>
                  <a:lnTo>
                    <a:pt x="253" y="63"/>
                  </a:lnTo>
                  <a:lnTo>
                    <a:pt x="247" y="66"/>
                  </a:lnTo>
                  <a:lnTo>
                    <a:pt x="242" y="71"/>
                  </a:lnTo>
                  <a:lnTo>
                    <a:pt x="237" y="79"/>
                  </a:lnTo>
                  <a:lnTo>
                    <a:pt x="235" y="89"/>
                  </a:lnTo>
                  <a:lnTo>
                    <a:pt x="232" y="97"/>
                  </a:lnTo>
                  <a:lnTo>
                    <a:pt x="227" y="107"/>
                  </a:lnTo>
                  <a:lnTo>
                    <a:pt x="224" y="112"/>
                  </a:lnTo>
                  <a:lnTo>
                    <a:pt x="222" y="117"/>
                  </a:lnTo>
                  <a:lnTo>
                    <a:pt x="219" y="132"/>
                  </a:lnTo>
                  <a:lnTo>
                    <a:pt x="219" y="148"/>
                  </a:lnTo>
                  <a:lnTo>
                    <a:pt x="222" y="160"/>
                  </a:lnTo>
                  <a:lnTo>
                    <a:pt x="230" y="171"/>
                  </a:lnTo>
                  <a:lnTo>
                    <a:pt x="240" y="183"/>
                  </a:lnTo>
                  <a:lnTo>
                    <a:pt x="245" y="194"/>
                  </a:lnTo>
                  <a:lnTo>
                    <a:pt x="247" y="199"/>
                  </a:lnTo>
                  <a:lnTo>
                    <a:pt x="245" y="204"/>
                  </a:lnTo>
                  <a:lnTo>
                    <a:pt x="232" y="201"/>
                  </a:lnTo>
                  <a:lnTo>
                    <a:pt x="227" y="199"/>
                  </a:lnTo>
                  <a:lnTo>
                    <a:pt x="222" y="196"/>
                  </a:lnTo>
                  <a:lnTo>
                    <a:pt x="214" y="183"/>
                  </a:lnTo>
                  <a:lnTo>
                    <a:pt x="212" y="171"/>
                  </a:lnTo>
                  <a:lnTo>
                    <a:pt x="207" y="150"/>
                  </a:lnTo>
                  <a:lnTo>
                    <a:pt x="207" y="140"/>
                  </a:lnTo>
                  <a:lnTo>
                    <a:pt x="204" y="135"/>
                  </a:lnTo>
                  <a:lnTo>
                    <a:pt x="201" y="132"/>
                  </a:lnTo>
                  <a:lnTo>
                    <a:pt x="199" y="130"/>
                  </a:lnTo>
                  <a:lnTo>
                    <a:pt x="189" y="127"/>
                  </a:lnTo>
                  <a:lnTo>
                    <a:pt x="186" y="125"/>
                  </a:lnTo>
                  <a:lnTo>
                    <a:pt x="184" y="122"/>
                  </a:lnTo>
                  <a:lnTo>
                    <a:pt x="178" y="117"/>
                  </a:lnTo>
                  <a:lnTo>
                    <a:pt x="173" y="109"/>
                  </a:lnTo>
                  <a:lnTo>
                    <a:pt x="171" y="107"/>
                  </a:lnTo>
                  <a:lnTo>
                    <a:pt x="166" y="107"/>
                  </a:lnTo>
                  <a:lnTo>
                    <a:pt x="155" y="102"/>
                  </a:lnTo>
                  <a:lnTo>
                    <a:pt x="145" y="97"/>
                  </a:lnTo>
                  <a:lnTo>
                    <a:pt x="135" y="91"/>
                  </a:lnTo>
                  <a:lnTo>
                    <a:pt x="130" y="91"/>
                  </a:lnTo>
                  <a:lnTo>
                    <a:pt x="125" y="91"/>
                  </a:lnTo>
                  <a:lnTo>
                    <a:pt x="117" y="94"/>
                  </a:lnTo>
                  <a:lnTo>
                    <a:pt x="112" y="99"/>
                  </a:lnTo>
                  <a:lnTo>
                    <a:pt x="104" y="102"/>
                  </a:lnTo>
                  <a:lnTo>
                    <a:pt x="92" y="104"/>
                  </a:lnTo>
                  <a:lnTo>
                    <a:pt x="79" y="104"/>
                  </a:lnTo>
                  <a:lnTo>
                    <a:pt x="71" y="107"/>
                  </a:lnTo>
                  <a:lnTo>
                    <a:pt x="63" y="109"/>
                  </a:lnTo>
                  <a:lnTo>
                    <a:pt x="58" y="117"/>
                  </a:lnTo>
                  <a:lnTo>
                    <a:pt x="56" y="120"/>
                  </a:lnTo>
                  <a:lnTo>
                    <a:pt x="53" y="122"/>
                  </a:lnTo>
                  <a:lnTo>
                    <a:pt x="43" y="125"/>
                  </a:lnTo>
                  <a:lnTo>
                    <a:pt x="33" y="130"/>
                  </a:lnTo>
                  <a:lnTo>
                    <a:pt x="30" y="132"/>
                  </a:lnTo>
                  <a:lnTo>
                    <a:pt x="28" y="137"/>
                  </a:lnTo>
                  <a:lnTo>
                    <a:pt x="28" y="145"/>
                  </a:lnTo>
                  <a:lnTo>
                    <a:pt x="28" y="150"/>
                  </a:lnTo>
                  <a:lnTo>
                    <a:pt x="28" y="158"/>
                  </a:lnTo>
                  <a:lnTo>
                    <a:pt x="23" y="168"/>
                  </a:lnTo>
                  <a:lnTo>
                    <a:pt x="17" y="181"/>
                  </a:lnTo>
                  <a:lnTo>
                    <a:pt x="15" y="194"/>
                  </a:lnTo>
                  <a:lnTo>
                    <a:pt x="15" y="209"/>
                  </a:lnTo>
                  <a:lnTo>
                    <a:pt x="15" y="219"/>
                  </a:lnTo>
                  <a:lnTo>
                    <a:pt x="25" y="232"/>
                  </a:lnTo>
                  <a:lnTo>
                    <a:pt x="35" y="242"/>
                  </a:lnTo>
                  <a:lnTo>
                    <a:pt x="43" y="250"/>
                  </a:lnTo>
                  <a:lnTo>
                    <a:pt x="48" y="255"/>
                  </a:lnTo>
                  <a:lnTo>
                    <a:pt x="48" y="257"/>
                  </a:lnTo>
                  <a:lnTo>
                    <a:pt x="46" y="257"/>
                  </a:lnTo>
                  <a:lnTo>
                    <a:pt x="43" y="260"/>
                  </a:lnTo>
                  <a:lnTo>
                    <a:pt x="35" y="260"/>
                  </a:lnTo>
                  <a:lnTo>
                    <a:pt x="25" y="255"/>
                  </a:lnTo>
                  <a:lnTo>
                    <a:pt x="23" y="252"/>
                  </a:lnTo>
                  <a:lnTo>
                    <a:pt x="17" y="247"/>
                  </a:lnTo>
                  <a:lnTo>
                    <a:pt x="10" y="229"/>
                  </a:lnTo>
                  <a:lnTo>
                    <a:pt x="2" y="214"/>
                  </a:lnTo>
                  <a:lnTo>
                    <a:pt x="0" y="199"/>
                  </a:lnTo>
                  <a:lnTo>
                    <a:pt x="0" y="191"/>
                  </a:lnTo>
                  <a:lnTo>
                    <a:pt x="2" y="186"/>
                  </a:lnTo>
                  <a:lnTo>
                    <a:pt x="5" y="178"/>
                  </a:lnTo>
                  <a:lnTo>
                    <a:pt x="7" y="171"/>
                  </a:lnTo>
                  <a:lnTo>
                    <a:pt x="7" y="158"/>
                  </a:lnTo>
                  <a:lnTo>
                    <a:pt x="7" y="142"/>
                  </a:lnTo>
                  <a:lnTo>
                    <a:pt x="7" y="135"/>
                  </a:lnTo>
                  <a:lnTo>
                    <a:pt x="10" y="130"/>
                  </a:lnTo>
                  <a:lnTo>
                    <a:pt x="15" y="125"/>
                  </a:lnTo>
                  <a:lnTo>
                    <a:pt x="17" y="122"/>
                  </a:lnTo>
                  <a:lnTo>
                    <a:pt x="25" y="120"/>
                  </a:lnTo>
                  <a:lnTo>
                    <a:pt x="33" y="117"/>
                  </a:lnTo>
                  <a:lnTo>
                    <a:pt x="38" y="114"/>
                  </a:lnTo>
                  <a:lnTo>
                    <a:pt x="40" y="112"/>
                  </a:lnTo>
                  <a:lnTo>
                    <a:pt x="48" y="99"/>
                  </a:lnTo>
                  <a:lnTo>
                    <a:pt x="53" y="89"/>
                  </a:lnTo>
                  <a:lnTo>
                    <a:pt x="58" y="86"/>
                  </a:lnTo>
                  <a:lnTo>
                    <a:pt x="63" y="84"/>
                  </a:lnTo>
                  <a:lnTo>
                    <a:pt x="69" y="81"/>
                  </a:lnTo>
                  <a:lnTo>
                    <a:pt x="76" y="81"/>
                  </a:lnTo>
                  <a:lnTo>
                    <a:pt x="89" y="81"/>
                  </a:lnTo>
                  <a:lnTo>
                    <a:pt x="94" y="79"/>
                  </a:lnTo>
                  <a:lnTo>
                    <a:pt x="115" y="74"/>
                  </a:lnTo>
                  <a:lnTo>
                    <a:pt x="122" y="71"/>
                  </a:lnTo>
                  <a:lnTo>
                    <a:pt x="127" y="71"/>
                  </a:lnTo>
                  <a:lnTo>
                    <a:pt x="132" y="74"/>
                  </a:lnTo>
                  <a:lnTo>
                    <a:pt x="135" y="76"/>
                  </a:lnTo>
                  <a:lnTo>
                    <a:pt x="145" y="79"/>
                  </a:lnTo>
                  <a:lnTo>
                    <a:pt x="150" y="81"/>
                  </a:lnTo>
                  <a:lnTo>
                    <a:pt x="158" y="81"/>
                  </a:lnTo>
                  <a:lnTo>
                    <a:pt x="168" y="81"/>
                  </a:lnTo>
                  <a:lnTo>
                    <a:pt x="176" y="86"/>
                  </a:lnTo>
                  <a:lnTo>
                    <a:pt x="191" y="99"/>
                  </a:lnTo>
                  <a:lnTo>
                    <a:pt x="204" y="1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1239" name="Freeform 141"/>
            <p:cNvSpPr>
              <a:spLocks/>
            </p:cNvSpPr>
            <p:nvPr/>
          </p:nvSpPr>
          <p:spPr bwMode="auto">
            <a:xfrm>
              <a:off x="1017" y="1215"/>
              <a:ext cx="164" cy="148"/>
            </a:xfrm>
            <a:custGeom>
              <a:avLst/>
              <a:gdLst>
                <a:gd name="T0" fmla="*/ 164 w 164"/>
                <a:gd name="T1" fmla="*/ 41 h 148"/>
                <a:gd name="T2" fmla="*/ 161 w 164"/>
                <a:gd name="T3" fmla="*/ 43 h 148"/>
                <a:gd name="T4" fmla="*/ 156 w 164"/>
                <a:gd name="T5" fmla="*/ 43 h 148"/>
                <a:gd name="T6" fmla="*/ 148 w 164"/>
                <a:gd name="T7" fmla="*/ 41 h 148"/>
                <a:gd name="T8" fmla="*/ 141 w 164"/>
                <a:gd name="T9" fmla="*/ 35 h 148"/>
                <a:gd name="T10" fmla="*/ 131 w 164"/>
                <a:gd name="T11" fmla="*/ 20 h 148"/>
                <a:gd name="T12" fmla="*/ 118 w 164"/>
                <a:gd name="T13" fmla="*/ 18 h 148"/>
                <a:gd name="T14" fmla="*/ 105 w 164"/>
                <a:gd name="T15" fmla="*/ 20 h 148"/>
                <a:gd name="T16" fmla="*/ 95 w 164"/>
                <a:gd name="T17" fmla="*/ 20 h 148"/>
                <a:gd name="T18" fmla="*/ 87 w 164"/>
                <a:gd name="T19" fmla="*/ 20 h 148"/>
                <a:gd name="T20" fmla="*/ 77 w 164"/>
                <a:gd name="T21" fmla="*/ 25 h 148"/>
                <a:gd name="T22" fmla="*/ 67 w 164"/>
                <a:gd name="T23" fmla="*/ 30 h 148"/>
                <a:gd name="T24" fmla="*/ 59 w 164"/>
                <a:gd name="T25" fmla="*/ 30 h 148"/>
                <a:gd name="T26" fmla="*/ 51 w 164"/>
                <a:gd name="T27" fmla="*/ 38 h 148"/>
                <a:gd name="T28" fmla="*/ 44 w 164"/>
                <a:gd name="T29" fmla="*/ 48 h 148"/>
                <a:gd name="T30" fmla="*/ 36 w 164"/>
                <a:gd name="T31" fmla="*/ 53 h 148"/>
                <a:gd name="T32" fmla="*/ 28 w 164"/>
                <a:gd name="T33" fmla="*/ 64 h 148"/>
                <a:gd name="T34" fmla="*/ 21 w 164"/>
                <a:gd name="T35" fmla="*/ 76 h 148"/>
                <a:gd name="T36" fmla="*/ 16 w 164"/>
                <a:gd name="T37" fmla="*/ 79 h 148"/>
                <a:gd name="T38" fmla="*/ 16 w 164"/>
                <a:gd name="T39" fmla="*/ 87 h 148"/>
                <a:gd name="T40" fmla="*/ 18 w 164"/>
                <a:gd name="T41" fmla="*/ 97 h 148"/>
                <a:gd name="T42" fmla="*/ 26 w 164"/>
                <a:gd name="T43" fmla="*/ 107 h 148"/>
                <a:gd name="T44" fmla="*/ 28 w 164"/>
                <a:gd name="T45" fmla="*/ 122 h 148"/>
                <a:gd name="T46" fmla="*/ 36 w 164"/>
                <a:gd name="T47" fmla="*/ 130 h 148"/>
                <a:gd name="T48" fmla="*/ 62 w 164"/>
                <a:gd name="T49" fmla="*/ 143 h 148"/>
                <a:gd name="T50" fmla="*/ 62 w 164"/>
                <a:gd name="T51" fmla="*/ 148 h 148"/>
                <a:gd name="T52" fmla="*/ 57 w 164"/>
                <a:gd name="T53" fmla="*/ 148 h 148"/>
                <a:gd name="T54" fmla="*/ 34 w 164"/>
                <a:gd name="T55" fmla="*/ 143 h 148"/>
                <a:gd name="T56" fmla="*/ 28 w 164"/>
                <a:gd name="T57" fmla="*/ 140 h 148"/>
                <a:gd name="T58" fmla="*/ 21 w 164"/>
                <a:gd name="T59" fmla="*/ 127 h 148"/>
                <a:gd name="T60" fmla="*/ 8 w 164"/>
                <a:gd name="T61" fmla="*/ 120 h 148"/>
                <a:gd name="T62" fmla="*/ 5 w 164"/>
                <a:gd name="T63" fmla="*/ 109 h 148"/>
                <a:gd name="T64" fmla="*/ 3 w 164"/>
                <a:gd name="T65" fmla="*/ 92 h 148"/>
                <a:gd name="T66" fmla="*/ 0 w 164"/>
                <a:gd name="T67" fmla="*/ 81 h 148"/>
                <a:gd name="T68" fmla="*/ 0 w 164"/>
                <a:gd name="T69" fmla="*/ 71 h 148"/>
                <a:gd name="T70" fmla="*/ 16 w 164"/>
                <a:gd name="T71" fmla="*/ 51 h 148"/>
                <a:gd name="T72" fmla="*/ 18 w 164"/>
                <a:gd name="T73" fmla="*/ 43 h 148"/>
                <a:gd name="T74" fmla="*/ 23 w 164"/>
                <a:gd name="T75" fmla="*/ 33 h 148"/>
                <a:gd name="T76" fmla="*/ 49 w 164"/>
                <a:gd name="T77" fmla="*/ 18 h 148"/>
                <a:gd name="T78" fmla="*/ 59 w 164"/>
                <a:gd name="T79" fmla="*/ 18 h 148"/>
                <a:gd name="T80" fmla="*/ 69 w 164"/>
                <a:gd name="T81" fmla="*/ 15 h 148"/>
                <a:gd name="T82" fmla="*/ 92 w 164"/>
                <a:gd name="T83" fmla="*/ 2 h 148"/>
                <a:gd name="T84" fmla="*/ 102 w 164"/>
                <a:gd name="T85" fmla="*/ 2 h 148"/>
                <a:gd name="T86" fmla="*/ 118 w 164"/>
                <a:gd name="T87" fmla="*/ 0 h 148"/>
                <a:gd name="T88" fmla="*/ 131 w 164"/>
                <a:gd name="T89" fmla="*/ 0 h 148"/>
                <a:gd name="T90" fmla="*/ 136 w 164"/>
                <a:gd name="T91" fmla="*/ 5 h 148"/>
                <a:gd name="T92" fmla="*/ 146 w 164"/>
                <a:gd name="T93" fmla="*/ 18 h 148"/>
                <a:gd name="T94" fmla="*/ 161 w 164"/>
                <a:gd name="T95" fmla="*/ 41 h 148"/>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64"/>
                <a:gd name="T145" fmla="*/ 0 h 148"/>
                <a:gd name="T146" fmla="*/ 164 w 164"/>
                <a:gd name="T147" fmla="*/ 148 h 148"/>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64" h="148">
                  <a:moveTo>
                    <a:pt x="161" y="41"/>
                  </a:moveTo>
                  <a:lnTo>
                    <a:pt x="164" y="41"/>
                  </a:lnTo>
                  <a:lnTo>
                    <a:pt x="164" y="43"/>
                  </a:lnTo>
                  <a:lnTo>
                    <a:pt x="161" y="43"/>
                  </a:lnTo>
                  <a:lnTo>
                    <a:pt x="159" y="43"/>
                  </a:lnTo>
                  <a:lnTo>
                    <a:pt x="156" y="43"/>
                  </a:lnTo>
                  <a:lnTo>
                    <a:pt x="151" y="43"/>
                  </a:lnTo>
                  <a:lnTo>
                    <a:pt x="148" y="41"/>
                  </a:lnTo>
                  <a:lnTo>
                    <a:pt x="143" y="38"/>
                  </a:lnTo>
                  <a:lnTo>
                    <a:pt x="141" y="35"/>
                  </a:lnTo>
                  <a:lnTo>
                    <a:pt x="138" y="25"/>
                  </a:lnTo>
                  <a:lnTo>
                    <a:pt x="131" y="20"/>
                  </a:lnTo>
                  <a:lnTo>
                    <a:pt x="125" y="18"/>
                  </a:lnTo>
                  <a:lnTo>
                    <a:pt x="118" y="18"/>
                  </a:lnTo>
                  <a:lnTo>
                    <a:pt x="113" y="18"/>
                  </a:lnTo>
                  <a:lnTo>
                    <a:pt x="105" y="20"/>
                  </a:lnTo>
                  <a:lnTo>
                    <a:pt x="97" y="23"/>
                  </a:lnTo>
                  <a:lnTo>
                    <a:pt x="95" y="20"/>
                  </a:lnTo>
                  <a:lnTo>
                    <a:pt x="90" y="20"/>
                  </a:lnTo>
                  <a:lnTo>
                    <a:pt x="87" y="20"/>
                  </a:lnTo>
                  <a:lnTo>
                    <a:pt x="85" y="20"/>
                  </a:lnTo>
                  <a:lnTo>
                    <a:pt x="77" y="25"/>
                  </a:lnTo>
                  <a:lnTo>
                    <a:pt x="72" y="28"/>
                  </a:lnTo>
                  <a:lnTo>
                    <a:pt x="67" y="30"/>
                  </a:lnTo>
                  <a:lnTo>
                    <a:pt x="62" y="30"/>
                  </a:lnTo>
                  <a:lnTo>
                    <a:pt x="59" y="30"/>
                  </a:lnTo>
                  <a:lnTo>
                    <a:pt x="57" y="30"/>
                  </a:lnTo>
                  <a:lnTo>
                    <a:pt x="51" y="38"/>
                  </a:lnTo>
                  <a:lnTo>
                    <a:pt x="46" y="43"/>
                  </a:lnTo>
                  <a:lnTo>
                    <a:pt x="44" y="48"/>
                  </a:lnTo>
                  <a:lnTo>
                    <a:pt x="39" y="51"/>
                  </a:lnTo>
                  <a:lnTo>
                    <a:pt x="36" y="53"/>
                  </a:lnTo>
                  <a:lnTo>
                    <a:pt x="31" y="56"/>
                  </a:lnTo>
                  <a:lnTo>
                    <a:pt x="28" y="64"/>
                  </a:lnTo>
                  <a:lnTo>
                    <a:pt x="23" y="74"/>
                  </a:lnTo>
                  <a:lnTo>
                    <a:pt x="21" y="76"/>
                  </a:lnTo>
                  <a:lnTo>
                    <a:pt x="18" y="79"/>
                  </a:lnTo>
                  <a:lnTo>
                    <a:pt x="16" y="79"/>
                  </a:lnTo>
                  <a:lnTo>
                    <a:pt x="16" y="81"/>
                  </a:lnTo>
                  <a:lnTo>
                    <a:pt x="16" y="87"/>
                  </a:lnTo>
                  <a:lnTo>
                    <a:pt x="16" y="89"/>
                  </a:lnTo>
                  <a:lnTo>
                    <a:pt x="18" y="97"/>
                  </a:lnTo>
                  <a:lnTo>
                    <a:pt x="23" y="102"/>
                  </a:lnTo>
                  <a:lnTo>
                    <a:pt x="26" y="107"/>
                  </a:lnTo>
                  <a:lnTo>
                    <a:pt x="26" y="115"/>
                  </a:lnTo>
                  <a:lnTo>
                    <a:pt x="28" y="122"/>
                  </a:lnTo>
                  <a:lnTo>
                    <a:pt x="31" y="125"/>
                  </a:lnTo>
                  <a:lnTo>
                    <a:pt x="36" y="130"/>
                  </a:lnTo>
                  <a:lnTo>
                    <a:pt x="57" y="138"/>
                  </a:lnTo>
                  <a:lnTo>
                    <a:pt x="62" y="143"/>
                  </a:lnTo>
                  <a:lnTo>
                    <a:pt x="64" y="145"/>
                  </a:lnTo>
                  <a:lnTo>
                    <a:pt x="62" y="148"/>
                  </a:lnTo>
                  <a:lnTo>
                    <a:pt x="59" y="148"/>
                  </a:lnTo>
                  <a:lnTo>
                    <a:pt x="57" y="148"/>
                  </a:lnTo>
                  <a:lnTo>
                    <a:pt x="49" y="148"/>
                  </a:lnTo>
                  <a:lnTo>
                    <a:pt x="34" y="143"/>
                  </a:lnTo>
                  <a:lnTo>
                    <a:pt x="31" y="140"/>
                  </a:lnTo>
                  <a:lnTo>
                    <a:pt x="28" y="140"/>
                  </a:lnTo>
                  <a:lnTo>
                    <a:pt x="23" y="135"/>
                  </a:lnTo>
                  <a:lnTo>
                    <a:pt x="21" y="127"/>
                  </a:lnTo>
                  <a:lnTo>
                    <a:pt x="13" y="122"/>
                  </a:lnTo>
                  <a:lnTo>
                    <a:pt x="8" y="120"/>
                  </a:lnTo>
                  <a:lnTo>
                    <a:pt x="5" y="115"/>
                  </a:lnTo>
                  <a:lnTo>
                    <a:pt x="5" y="109"/>
                  </a:lnTo>
                  <a:lnTo>
                    <a:pt x="3" y="104"/>
                  </a:lnTo>
                  <a:lnTo>
                    <a:pt x="3" y="92"/>
                  </a:lnTo>
                  <a:lnTo>
                    <a:pt x="3" y="87"/>
                  </a:lnTo>
                  <a:lnTo>
                    <a:pt x="0" y="81"/>
                  </a:lnTo>
                  <a:lnTo>
                    <a:pt x="0" y="76"/>
                  </a:lnTo>
                  <a:lnTo>
                    <a:pt x="0" y="71"/>
                  </a:lnTo>
                  <a:lnTo>
                    <a:pt x="8" y="61"/>
                  </a:lnTo>
                  <a:lnTo>
                    <a:pt x="16" y="51"/>
                  </a:lnTo>
                  <a:lnTo>
                    <a:pt x="18" y="46"/>
                  </a:lnTo>
                  <a:lnTo>
                    <a:pt x="18" y="43"/>
                  </a:lnTo>
                  <a:lnTo>
                    <a:pt x="21" y="38"/>
                  </a:lnTo>
                  <a:lnTo>
                    <a:pt x="23" y="33"/>
                  </a:lnTo>
                  <a:lnTo>
                    <a:pt x="36" y="23"/>
                  </a:lnTo>
                  <a:lnTo>
                    <a:pt x="49" y="18"/>
                  </a:lnTo>
                  <a:lnTo>
                    <a:pt x="54" y="15"/>
                  </a:lnTo>
                  <a:lnTo>
                    <a:pt x="59" y="18"/>
                  </a:lnTo>
                  <a:lnTo>
                    <a:pt x="64" y="18"/>
                  </a:lnTo>
                  <a:lnTo>
                    <a:pt x="69" y="15"/>
                  </a:lnTo>
                  <a:lnTo>
                    <a:pt x="82" y="10"/>
                  </a:lnTo>
                  <a:lnTo>
                    <a:pt x="92" y="2"/>
                  </a:lnTo>
                  <a:lnTo>
                    <a:pt x="97" y="2"/>
                  </a:lnTo>
                  <a:lnTo>
                    <a:pt x="102" y="2"/>
                  </a:lnTo>
                  <a:lnTo>
                    <a:pt x="110" y="2"/>
                  </a:lnTo>
                  <a:lnTo>
                    <a:pt x="118" y="0"/>
                  </a:lnTo>
                  <a:lnTo>
                    <a:pt x="125" y="0"/>
                  </a:lnTo>
                  <a:lnTo>
                    <a:pt x="131" y="0"/>
                  </a:lnTo>
                  <a:lnTo>
                    <a:pt x="133" y="2"/>
                  </a:lnTo>
                  <a:lnTo>
                    <a:pt x="136" y="5"/>
                  </a:lnTo>
                  <a:lnTo>
                    <a:pt x="138" y="7"/>
                  </a:lnTo>
                  <a:lnTo>
                    <a:pt x="146" y="18"/>
                  </a:lnTo>
                  <a:lnTo>
                    <a:pt x="151" y="30"/>
                  </a:lnTo>
                  <a:lnTo>
                    <a:pt x="161" y="4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1240" name="Freeform 142"/>
            <p:cNvSpPr>
              <a:spLocks/>
            </p:cNvSpPr>
            <p:nvPr/>
          </p:nvSpPr>
          <p:spPr bwMode="auto">
            <a:xfrm>
              <a:off x="1273" y="1406"/>
              <a:ext cx="271" cy="176"/>
            </a:xfrm>
            <a:custGeom>
              <a:avLst/>
              <a:gdLst>
                <a:gd name="T0" fmla="*/ 232 w 271"/>
                <a:gd name="T1" fmla="*/ 38 h 176"/>
                <a:gd name="T2" fmla="*/ 235 w 271"/>
                <a:gd name="T3" fmla="*/ 44 h 176"/>
                <a:gd name="T4" fmla="*/ 255 w 271"/>
                <a:gd name="T5" fmla="*/ 66 h 176"/>
                <a:gd name="T6" fmla="*/ 258 w 271"/>
                <a:gd name="T7" fmla="*/ 84 h 176"/>
                <a:gd name="T8" fmla="*/ 243 w 271"/>
                <a:gd name="T9" fmla="*/ 112 h 176"/>
                <a:gd name="T10" fmla="*/ 235 w 271"/>
                <a:gd name="T11" fmla="*/ 125 h 176"/>
                <a:gd name="T12" fmla="*/ 235 w 271"/>
                <a:gd name="T13" fmla="*/ 133 h 176"/>
                <a:gd name="T14" fmla="*/ 222 w 271"/>
                <a:gd name="T15" fmla="*/ 138 h 176"/>
                <a:gd name="T16" fmla="*/ 209 w 271"/>
                <a:gd name="T17" fmla="*/ 146 h 176"/>
                <a:gd name="T18" fmla="*/ 204 w 271"/>
                <a:gd name="T19" fmla="*/ 151 h 176"/>
                <a:gd name="T20" fmla="*/ 194 w 271"/>
                <a:gd name="T21" fmla="*/ 151 h 176"/>
                <a:gd name="T22" fmla="*/ 179 w 271"/>
                <a:gd name="T23" fmla="*/ 153 h 176"/>
                <a:gd name="T24" fmla="*/ 174 w 271"/>
                <a:gd name="T25" fmla="*/ 153 h 176"/>
                <a:gd name="T26" fmla="*/ 153 w 271"/>
                <a:gd name="T27" fmla="*/ 151 h 176"/>
                <a:gd name="T28" fmla="*/ 128 w 271"/>
                <a:gd name="T29" fmla="*/ 153 h 176"/>
                <a:gd name="T30" fmla="*/ 117 w 271"/>
                <a:gd name="T31" fmla="*/ 156 h 176"/>
                <a:gd name="T32" fmla="*/ 94 w 271"/>
                <a:gd name="T33" fmla="*/ 153 h 176"/>
                <a:gd name="T34" fmla="*/ 61 w 271"/>
                <a:gd name="T35" fmla="*/ 143 h 176"/>
                <a:gd name="T36" fmla="*/ 48 w 271"/>
                <a:gd name="T37" fmla="*/ 141 h 176"/>
                <a:gd name="T38" fmla="*/ 36 w 271"/>
                <a:gd name="T39" fmla="*/ 128 h 176"/>
                <a:gd name="T40" fmla="*/ 23 w 271"/>
                <a:gd name="T41" fmla="*/ 118 h 176"/>
                <a:gd name="T42" fmla="*/ 18 w 271"/>
                <a:gd name="T43" fmla="*/ 107 h 176"/>
                <a:gd name="T44" fmla="*/ 20 w 271"/>
                <a:gd name="T45" fmla="*/ 89 h 176"/>
                <a:gd name="T46" fmla="*/ 18 w 271"/>
                <a:gd name="T47" fmla="*/ 74 h 176"/>
                <a:gd name="T48" fmla="*/ 15 w 271"/>
                <a:gd name="T49" fmla="*/ 56 h 176"/>
                <a:gd name="T50" fmla="*/ 33 w 271"/>
                <a:gd name="T51" fmla="*/ 26 h 176"/>
                <a:gd name="T52" fmla="*/ 36 w 271"/>
                <a:gd name="T53" fmla="*/ 8 h 176"/>
                <a:gd name="T54" fmla="*/ 33 w 271"/>
                <a:gd name="T55" fmla="*/ 3 h 176"/>
                <a:gd name="T56" fmla="*/ 28 w 271"/>
                <a:gd name="T57" fmla="*/ 0 h 176"/>
                <a:gd name="T58" fmla="*/ 23 w 271"/>
                <a:gd name="T59" fmla="*/ 3 h 176"/>
                <a:gd name="T60" fmla="*/ 20 w 271"/>
                <a:gd name="T61" fmla="*/ 8 h 176"/>
                <a:gd name="T62" fmla="*/ 20 w 271"/>
                <a:gd name="T63" fmla="*/ 21 h 176"/>
                <a:gd name="T64" fmla="*/ 13 w 271"/>
                <a:gd name="T65" fmla="*/ 38 h 176"/>
                <a:gd name="T66" fmla="*/ 2 w 271"/>
                <a:gd name="T67" fmla="*/ 56 h 176"/>
                <a:gd name="T68" fmla="*/ 2 w 271"/>
                <a:gd name="T69" fmla="*/ 72 h 176"/>
                <a:gd name="T70" fmla="*/ 7 w 271"/>
                <a:gd name="T71" fmla="*/ 92 h 176"/>
                <a:gd name="T72" fmla="*/ 7 w 271"/>
                <a:gd name="T73" fmla="*/ 118 h 176"/>
                <a:gd name="T74" fmla="*/ 7 w 271"/>
                <a:gd name="T75" fmla="*/ 133 h 176"/>
                <a:gd name="T76" fmla="*/ 13 w 271"/>
                <a:gd name="T77" fmla="*/ 138 h 176"/>
                <a:gd name="T78" fmla="*/ 23 w 271"/>
                <a:gd name="T79" fmla="*/ 143 h 176"/>
                <a:gd name="T80" fmla="*/ 33 w 271"/>
                <a:gd name="T81" fmla="*/ 151 h 176"/>
                <a:gd name="T82" fmla="*/ 38 w 271"/>
                <a:gd name="T83" fmla="*/ 158 h 176"/>
                <a:gd name="T84" fmla="*/ 46 w 271"/>
                <a:gd name="T85" fmla="*/ 163 h 176"/>
                <a:gd name="T86" fmla="*/ 61 w 271"/>
                <a:gd name="T87" fmla="*/ 161 h 176"/>
                <a:gd name="T88" fmla="*/ 76 w 271"/>
                <a:gd name="T89" fmla="*/ 163 h 176"/>
                <a:gd name="T90" fmla="*/ 94 w 271"/>
                <a:gd name="T91" fmla="*/ 171 h 176"/>
                <a:gd name="T92" fmla="*/ 122 w 271"/>
                <a:gd name="T93" fmla="*/ 169 h 176"/>
                <a:gd name="T94" fmla="*/ 138 w 271"/>
                <a:gd name="T95" fmla="*/ 169 h 176"/>
                <a:gd name="T96" fmla="*/ 161 w 271"/>
                <a:gd name="T97" fmla="*/ 176 h 176"/>
                <a:gd name="T98" fmla="*/ 194 w 271"/>
                <a:gd name="T99" fmla="*/ 169 h 176"/>
                <a:gd name="T100" fmla="*/ 220 w 271"/>
                <a:gd name="T101" fmla="*/ 161 h 176"/>
                <a:gd name="T102" fmla="*/ 232 w 271"/>
                <a:gd name="T103" fmla="*/ 158 h 176"/>
                <a:gd name="T104" fmla="*/ 240 w 271"/>
                <a:gd name="T105" fmla="*/ 146 h 176"/>
                <a:gd name="T106" fmla="*/ 268 w 271"/>
                <a:gd name="T107" fmla="*/ 107 h 176"/>
                <a:gd name="T108" fmla="*/ 268 w 271"/>
                <a:gd name="T109" fmla="*/ 100 h 176"/>
                <a:gd name="T110" fmla="*/ 268 w 271"/>
                <a:gd name="T111" fmla="*/ 92 h 176"/>
                <a:gd name="T112" fmla="*/ 271 w 271"/>
                <a:gd name="T113" fmla="*/ 74 h 176"/>
                <a:gd name="T114" fmla="*/ 268 w 271"/>
                <a:gd name="T115" fmla="*/ 66 h 176"/>
                <a:gd name="T116" fmla="*/ 255 w 271"/>
                <a:gd name="T117" fmla="*/ 49 h 176"/>
                <a:gd name="T118" fmla="*/ 248 w 271"/>
                <a:gd name="T119" fmla="*/ 38 h 176"/>
                <a:gd name="T120" fmla="*/ 235 w 271"/>
                <a:gd name="T121" fmla="*/ 38 h 17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71"/>
                <a:gd name="T184" fmla="*/ 0 h 176"/>
                <a:gd name="T185" fmla="*/ 271 w 271"/>
                <a:gd name="T186" fmla="*/ 176 h 17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71" h="176">
                  <a:moveTo>
                    <a:pt x="235" y="38"/>
                  </a:moveTo>
                  <a:lnTo>
                    <a:pt x="232" y="38"/>
                  </a:lnTo>
                  <a:lnTo>
                    <a:pt x="232" y="41"/>
                  </a:lnTo>
                  <a:lnTo>
                    <a:pt x="235" y="44"/>
                  </a:lnTo>
                  <a:lnTo>
                    <a:pt x="243" y="54"/>
                  </a:lnTo>
                  <a:lnTo>
                    <a:pt x="255" y="66"/>
                  </a:lnTo>
                  <a:lnTo>
                    <a:pt x="258" y="74"/>
                  </a:lnTo>
                  <a:lnTo>
                    <a:pt x="258" y="84"/>
                  </a:lnTo>
                  <a:lnTo>
                    <a:pt x="253" y="100"/>
                  </a:lnTo>
                  <a:lnTo>
                    <a:pt x="243" y="112"/>
                  </a:lnTo>
                  <a:lnTo>
                    <a:pt x="237" y="123"/>
                  </a:lnTo>
                  <a:lnTo>
                    <a:pt x="235" y="125"/>
                  </a:lnTo>
                  <a:lnTo>
                    <a:pt x="235" y="130"/>
                  </a:lnTo>
                  <a:lnTo>
                    <a:pt x="235" y="133"/>
                  </a:lnTo>
                  <a:lnTo>
                    <a:pt x="232" y="135"/>
                  </a:lnTo>
                  <a:lnTo>
                    <a:pt x="222" y="138"/>
                  </a:lnTo>
                  <a:lnTo>
                    <a:pt x="212" y="143"/>
                  </a:lnTo>
                  <a:lnTo>
                    <a:pt x="209" y="146"/>
                  </a:lnTo>
                  <a:lnTo>
                    <a:pt x="207" y="148"/>
                  </a:lnTo>
                  <a:lnTo>
                    <a:pt x="204" y="151"/>
                  </a:lnTo>
                  <a:lnTo>
                    <a:pt x="202" y="151"/>
                  </a:lnTo>
                  <a:lnTo>
                    <a:pt x="194" y="151"/>
                  </a:lnTo>
                  <a:lnTo>
                    <a:pt x="184" y="151"/>
                  </a:lnTo>
                  <a:lnTo>
                    <a:pt x="179" y="153"/>
                  </a:lnTo>
                  <a:lnTo>
                    <a:pt x="174" y="156"/>
                  </a:lnTo>
                  <a:lnTo>
                    <a:pt x="174" y="153"/>
                  </a:lnTo>
                  <a:lnTo>
                    <a:pt x="168" y="153"/>
                  </a:lnTo>
                  <a:lnTo>
                    <a:pt x="153" y="151"/>
                  </a:lnTo>
                  <a:lnTo>
                    <a:pt x="135" y="151"/>
                  </a:lnTo>
                  <a:lnTo>
                    <a:pt x="128" y="153"/>
                  </a:lnTo>
                  <a:lnTo>
                    <a:pt x="122" y="156"/>
                  </a:lnTo>
                  <a:lnTo>
                    <a:pt x="117" y="156"/>
                  </a:lnTo>
                  <a:lnTo>
                    <a:pt x="112" y="156"/>
                  </a:lnTo>
                  <a:lnTo>
                    <a:pt x="94" y="153"/>
                  </a:lnTo>
                  <a:lnTo>
                    <a:pt x="76" y="146"/>
                  </a:lnTo>
                  <a:lnTo>
                    <a:pt x="61" y="143"/>
                  </a:lnTo>
                  <a:lnTo>
                    <a:pt x="56" y="141"/>
                  </a:lnTo>
                  <a:lnTo>
                    <a:pt x="48" y="141"/>
                  </a:lnTo>
                  <a:lnTo>
                    <a:pt x="41" y="133"/>
                  </a:lnTo>
                  <a:lnTo>
                    <a:pt x="36" y="128"/>
                  </a:lnTo>
                  <a:lnTo>
                    <a:pt x="28" y="123"/>
                  </a:lnTo>
                  <a:lnTo>
                    <a:pt x="23" y="118"/>
                  </a:lnTo>
                  <a:lnTo>
                    <a:pt x="18" y="115"/>
                  </a:lnTo>
                  <a:lnTo>
                    <a:pt x="18" y="107"/>
                  </a:lnTo>
                  <a:lnTo>
                    <a:pt x="18" y="97"/>
                  </a:lnTo>
                  <a:lnTo>
                    <a:pt x="20" y="89"/>
                  </a:lnTo>
                  <a:lnTo>
                    <a:pt x="20" y="84"/>
                  </a:lnTo>
                  <a:lnTo>
                    <a:pt x="18" y="74"/>
                  </a:lnTo>
                  <a:lnTo>
                    <a:pt x="15" y="61"/>
                  </a:lnTo>
                  <a:lnTo>
                    <a:pt x="15" y="56"/>
                  </a:lnTo>
                  <a:lnTo>
                    <a:pt x="18" y="51"/>
                  </a:lnTo>
                  <a:lnTo>
                    <a:pt x="33" y="26"/>
                  </a:lnTo>
                  <a:lnTo>
                    <a:pt x="36" y="13"/>
                  </a:lnTo>
                  <a:lnTo>
                    <a:pt x="36" y="8"/>
                  </a:lnTo>
                  <a:lnTo>
                    <a:pt x="33" y="5"/>
                  </a:lnTo>
                  <a:lnTo>
                    <a:pt x="33" y="3"/>
                  </a:lnTo>
                  <a:lnTo>
                    <a:pt x="30" y="0"/>
                  </a:lnTo>
                  <a:lnTo>
                    <a:pt x="28" y="0"/>
                  </a:lnTo>
                  <a:lnTo>
                    <a:pt x="25" y="3"/>
                  </a:lnTo>
                  <a:lnTo>
                    <a:pt x="23" y="3"/>
                  </a:lnTo>
                  <a:lnTo>
                    <a:pt x="20" y="5"/>
                  </a:lnTo>
                  <a:lnTo>
                    <a:pt x="20" y="8"/>
                  </a:lnTo>
                  <a:lnTo>
                    <a:pt x="20" y="13"/>
                  </a:lnTo>
                  <a:lnTo>
                    <a:pt x="20" y="21"/>
                  </a:lnTo>
                  <a:lnTo>
                    <a:pt x="18" y="26"/>
                  </a:lnTo>
                  <a:lnTo>
                    <a:pt x="13" y="38"/>
                  </a:lnTo>
                  <a:lnTo>
                    <a:pt x="5" y="51"/>
                  </a:lnTo>
                  <a:lnTo>
                    <a:pt x="2" y="56"/>
                  </a:lnTo>
                  <a:lnTo>
                    <a:pt x="0" y="61"/>
                  </a:lnTo>
                  <a:lnTo>
                    <a:pt x="2" y="72"/>
                  </a:lnTo>
                  <a:lnTo>
                    <a:pt x="5" y="82"/>
                  </a:lnTo>
                  <a:lnTo>
                    <a:pt x="7" y="92"/>
                  </a:lnTo>
                  <a:lnTo>
                    <a:pt x="7" y="100"/>
                  </a:lnTo>
                  <a:lnTo>
                    <a:pt x="7" y="118"/>
                  </a:lnTo>
                  <a:lnTo>
                    <a:pt x="7" y="128"/>
                  </a:lnTo>
                  <a:lnTo>
                    <a:pt x="7" y="133"/>
                  </a:lnTo>
                  <a:lnTo>
                    <a:pt x="7" y="135"/>
                  </a:lnTo>
                  <a:lnTo>
                    <a:pt x="13" y="138"/>
                  </a:lnTo>
                  <a:lnTo>
                    <a:pt x="18" y="141"/>
                  </a:lnTo>
                  <a:lnTo>
                    <a:pt x="23" y="143"/>
                  </a:lnTo>
                  <a:lnTo>
                    <a:pt x="28" y="146"/>
                  </a:lnTo>
                  <a:lnTo>
                    <a:pt x="33" y="151"/>
                  </a:lnTo>
                  <a:lnTo>
                    <a:pt x="36" y="156"/>
                  </a:lnTo>
                  <a:lnTo>
                    <a:pt x="38" y="158"/>
                  </a:lnTo>
                  <a:lnTo>
                    <a:pt x="41" y="161"/>
                  </a:lnTo>
                  <a:lnTo>
                    <a:pt x="46" y="163"/>
                  </a:lnTo>
                  <a:lnTo>
                    <a:pt x="51" y="163"/>
                  </a:lnTo>
                  <a:lnTo>
                    <a:pt x="61" y="161"/>
                  </a:lnTo>
                  <a:lnTo>
                    <a:pt x="69" y="161"/>
                  </a:lnTo>
                  <a:lnTo>
                    <a:pt x="76" y="163"/>
                  </a:lnTo>
                  <a:lnTo>
                    <a:pt x="84" y="169"/>
                  </a:lnTo>
                  <a:lnTo>
                    <a:pt x="94" y="171"/>
                  </a:lnTo>
                  <a:lnTo>
                    <a:pt x="105" y="171"/>
                  </a:lnTo>
                  <a:lnTo>
                    <a:pt x="122" y="169"/>
                  </a:lnTo>
                  <a:lnTo>
                    <a:pt x="130" y="166"/>
                  </a:lnTo>
                  <a:lnTo>
                    <a:pt x="138" y="169"/>
                  </a:lnTo>
                  <a:lnTo>
                    <a:pt x="153" y="176"/>
                  </a:lnTo>
                  <a:lnTo>
                    <a:pt x="161" y="176"/>
                  </a:lnTo>
                  <a:lnTo>
                    <a:pt x="168" y="176"/>
                  </a:lnTo>
                  <a:lnTo>
                    <a:pt x="194" y="169"/>
                  </a:lnTo>
                  <a:lnTo>
                    <a:pt x="209" y="163"/>
                  </a:lnTo>
                  <a:lnTo>
                    <a:pt x="220" y="161"/>
                  </a:lnTo>
                  <a:lnTo>
                    <a:pt x="227" y="161"/>
                  </a:lnTo>
                  <a:lnTo>
                    <a:pt x="232" y="158"/>
                  </a:lnTo>
                  <a:lnTo>
                    <a:pt x="235" y="153"/>
                  </a:lnTo>
                  <a:lnTo>
                    <a:pt x="240" y="146"/>
                  </a:lnTo>
                  <a:lnTo>
                    <a:pt x="260" y="118"/>
                  </a:lnTo>
                  <a:lnTo>
                    <a:pt x="268" y="107"/>
                  </a:lnTo>
                  <a:lnTo>
                    <a:pt x="268" y="102"/>
                  </a:lnTo>
                  <a:lnTo>
                    <a:pt x="268" y="100"/>
                  </a:lnTo>
                  <a:lnTo>
                    <a:pt x="268" y="97"/>
                  </a:lnTo>
                  <a:lnTo>
                    <a:pt x="268" y="92"/>
                  </a:lnTo>
                  <a:lnTo>
                    <a:pt x="268" y="82"/>
                  </a:lnTo>
                  <a:lnTo>
                    <a:pt x="271" y="74"/>
                  </a:lnTo>
                  <a:lnTo>
                    <a:pt x="271" y="69"/>
                  </a:lnTo>
                  <a:lnTo>
                    <a:pt x="268" y="66"/>
                  </a:lnTo>
                  <a:lnTo>
                    <a:pt x="263" y="59"/>
                  </a:lnTo>
                  <a:lnTo>
                    <a:pt x="255" y="49"/>
                  </a:lnTo>
                  <a:lnTo>
                    <a:pt x="253" y="44"/>
                  </a:lnTo>
                  <a:lnTo>
                    <a:pt x="248" y="38"/>
                  </a:lnTo>
                  <a:lnTo>
                    <a:pt x="243" y="38"/>
                  </a:lnTo>
                  <a:lnTo>
                    <a:pt x="235"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1241" name="Freeform 143"/>
            <p:cNvSpPr>
              <a:spLocks/>
            </p:cNvSpPr>
            <p:nvPr/>
          </p:nvSpPr>
          <p:spPr bwMode="auto">
            <a:xfrm>
              <a:off x="1526" y="1370"/>
              <a:ext cx="242" cy="220"/>
            </a:xfrm>
            <a:custGeom>
              <a:avLst/>
              <a:gdLst>
                <a:gd name="T0" fmla="*/ 135 w 242"/>
                <a:gd name="T1" fmla="*/ 8 h 220"/>
                <a:gd name="T2" fmla="*/ 143 w 242"/>
                <a:gd name="T3" fmla="*/ 0 h 220"/>
                <a:gd name="T4" fmla="*/ 158 w 242"/>
                <a:gd name="T5" fmla="*/ 3 h 220"/>
                <a:gd name="T6" fmla="*/ 176 w 242"/>
                <a:gd name="T7" fmla="*/ 11 h 220"/>
                <a:gd name="T8" fmla="*/ 189 w 242"/>
                <a:gd name="T9" fmla="*/ 13 h 220"/>
                <a:gd name="T10" fmla="*/ 196 w 242"/>
                <a:gd name="T11" fmla="*/ 18 h 220"/>
                <a:gd name="T12" fmla="*/ 207 w 242"/>
                <a:gd name="T13" fmla="*/ 21 h 220"/>
                <a:gd name="T14" fmla="*/ 214 w 242"/>
                <a:gd name="T15" fmla="*/ 23 h 220"/>
                <a:gd name="T16" fmla="*/ 225 w 242"/>
                <a:gd name="T17" fmla="*/ 36 h 220"/>
                <a:gd name="T18" fmla="*/ 230 w 242"/>
                <a:gd name="T19" fmla="*/ 51 h 220"/>
                <a:gd name="T20" fmla="*/ 237 w 242"/>
                <a:gd name="T21" fmla="*/ 62 h 220"/>
                <a:gd name="T22" fmla="*/ 240 w 242"/>
                <a:gd name="T23" fmla="*/ 82 h 220"/>
                <a:gd name="T24" fmla="*/ 240 w 242"/>
                <a:gd name="T25" fmla="*/ 118 h 220"/>
                <a:gd name="T26" fmla="*/ 240 w 242"/>
                <a:gd name="T27" fmla="*/ 128 h 220"/>
                <a:gd name="T28" fmla="*/ 232 w 242"/>
                <a:gd name="T29" fmla="*/ 146 h 220"/>
                <a:gd name="T30" fmla="*/ 230 w 242"/>
                <a:gd name="T31" fmla="*/ 156 h 220"/>
                <a:gd name="T32" fmla="*/ 225 w 242"/>
                <a:gd name="T33" fmla="*/ 169 h 220"/>
                <a:gd name="T34" fmla="*/ 196 w 242"/>
                <a:gd name="T35" fmla="*/ 192 h 220"/>
                <a:gd name="T36" fmla="*/ 186 w 242"/>
                <a:gd name="T37" fmla="*/ 205 h 220"/>
                <a:gd name="T38" fmla="*/ 184 w 242"/>
                <a:gd name="T39" fmla="*/ 207 h 220"/>
                <a:gd name="T40" fmla="*/ 163 w 242"/>
                <a:gd name="T41" fmla="*/ 212 h 220"/>
                <a:gd name="T42" fmla="*/ 145 w 242"/>
                <a:gd name="T43" fmla="*/ 210 h 220"/>
                <a:gd name="T44" fmla="*/ 140 w 242"/>
                <a:gd name="T45" fmla="*/ 215 h 220"/>
                <a:gd name="T46" fmla="*/ 120 w 242"/>
                <a:gd name="T47" fmla="*/ 220 h 220"/>
                <a:gd name="T48" fmla="*/ 92 w 242"/>
                <a:gd name="T49" fmla="*/ 217 h 220"/>
                <a:gd name="T50" fmla="*/ 79 w 242"/>
                <a:gd name="T51" fmla="*/ 212 h 220"/>
                <a:gd name="T52" fmla="*/ 64 w 242"/>
                <a:gd name="T53" fmla="*/ 212 h 220"/>
                <a:gd name="T54" fmla="*/ 46 w 242"/>
                <a:gd name="T55" fmla="*/ 210 h 220"/>
                <a:gd name="T56" fmla="*/ 20 w 242"/>
                <a:gd name="T57" fmla="*/ 189 h 220"/>
                <a:gd name="T58" fmla="*/ 5 w 242"/>
                <a:gd name="T59" fmla="*/ 182 h 220"/>
                <a:gd name="T60" fmla="*/ 5 w 242"/>
                <a:gd name="T61" fmla="*/ 177 h 220"/>
                <a:gd name="T62" fmla="*/ 18 w 242"/>
                <a:gd name="T63" fmla="*/ 171 h 220"/>
                <a:gd name="T64" fmla="*/ 20 w 242"/>
                <a:gd name="T65" fmla="*/ 174 h 220"/>
                <a:gd name="T66" fmla="*/ 43 w 242"/>
                <a:gd name="T67" fmla="*/ 189 h 220"/>
                <a:gd name="T68" fmla="*/ 53 w 242"/>
                <a:gd name="T69" fmla="*/ 192 h 220"/>
                <a:gd name="T70" fmla="*/ 74 w 242"/>
                <a:gd name="T71" fmla="*/ 192 h 220"/>
                <a:gd name="T72" fmla="*/ 84 w 242"/>
                <a:gd name="T73" fmla="*/ 197 h 220"/>
                <a:gd name="T74" fmla="*/ 102 w 242"/>
                <a:gd name="T75" fmla="*/ 205 h 220"/>
                <a:gd name="T76" fmla="*/ 122 w 242"/>
                <a:gd name="T77" fmla="*/ 202 h 220"/>
                <a:gd name="T78" fmla="*/ 156 w 242"/>
                <a:gd name="T79" fmla="*/ 197 h 220"/>
                <a:gd name="T80" fmla="*/ 176 w 242"/>
                <a:gd name="T81" fmla="*/ 194 h 220"/>
                <a:gd name="T82" fmla="*/ 189 w 242"/>
                <a:gd name="T83" fmla="*/ 182 h 220"/>
                <a:gd name="T84" fmla="*/ 209 w 242"/>
                <a:gd name="T85" fmla="*/ 166 h 220"/>
                <a:gd name="T86" fmla="*/ 212 w 242"/>
                <a:gd name="T87" fmla="*/ 156 h 220"/>
                <a:gd name="T88" fmla="*/ 225 w 242"/>
                <a:gd name="T89" fmla="*/ 123 h 220"/>
                <a:gd name="T90" fmla="*/ 230 w 242"/>
                <a:gd name="T91" fmla="*/ 100 h 220"/>
                <a:gd name="T92" fmla="*/ 227 w 242"/>
                <a:gd name="T93" fmla="*/ 77 h 220"/>
                <a:gd name="T94" fmla="*/ 219 w 242"/>
                <a:gd name="T95" fmla="*/ 67 h 220"/>
                <a:gd name="T96" fmla="*/ 214 w 242"/>
                <a:gd name="T97" fmla="*/ 54 h 220"/>
                <a:gd name="T98" fmla="*/ 209 w 242"/>
                <a:gd name="T99" fmla="*/ 44 h 220"/>
                <a:gd name="T100" fmla="*/ 196 w 242"/>
                <a:gd name="T101" fmla="*/ 34 h 220"/>
                <a:gd name="T102" fmla="*/ 189 w 242"/>
                <a:gd name="T103" fmla="*/ 34 h 220"/>
                <a:gd name="T104" fmla="*/ 173 w 242"/>
                <a:gd name="T105" fmla="*/ 21 h 220"/>
                <a:gd name="T106" fmla="*/ 163 w 242"/>
                <a:gd name="T107" fmla="*/ 16 h 220"/>
                <a:gd name="T108" fmla="*/ 153 w 242"/>
                <a:gd name="T109" fmla="*/ 11 h 220"/>
                <a:gd name="T110" fmla="*/ 140 w 242"/>
                <a:gd name="T111" fmla="*/ 11 h 220"/>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242"/>
                <a:gd name="T169" fmla="*/ 0 h 220"/>
                <a:gd name="T170" fmla="*/ 242 w 242"/>
                <a:gd name="T171" fmla="*/ 220 h 220"/>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242" h="220">
                  <a:moveTo>
                    <a:pt x="133" y="13"/>
                  </a:moveTo>
                  <a:lnTo>
                    <a:pt x="135" y="8"/>
                  </a:lnTo>
                  <a:lnTo>
                    <a:pt x="138" y="3"/>
                  </a:lnTo>
                  <a:lnTo>
                    <a:pt x="143" y="0"/>
                  </a:lnTo>
                  <a:lnTo>
                    <a:pt x="148" y="0"/>
                  </a:lnTo>
                  <a:lnTo>
                    <a:pt x="158" y="3"/>
                  </a:lnTo>
                  <a:lnTo>
                    <a:pt x="168" y="8"/>
                  </a:lnTo>
                  <a:lnTo>
                    <a:pt x="176" y="11"/>
                  </a:lnTo>
                  <a:lnTo>
                    <a:pt x="184" y="11"/>
                  </a:lnTo>
                  <a:lnTo>
                    <a:pt x="189" y="13"/>
                  </a:lnTo>
                  <a:lnTo>
                    <a:pt x="191" y="18"/>
                  </a:lnTo>
                  <a:lnTo>
                    <a:pt x="196" y="18"/>
                  </a:lnTo>
                  <a:lnTo>
                    <a:pt x="199" y="21"/>
                  </a:lnTo>
                  <a:lnTo>
                    <a:pt x="207" y="21"/>
                  </a:lnTo>
                  <a:lnTo>
                    <a:pt x="212" y="21"/>
                  </a:lnTo>
                  <a:lnTo>
                    <a:pt x="214" y="23"/>
                  </a:lnTo>
                  <a:lnTo>
                    <a:pt x="217" y="26"/>
                  </a:lnTo>
                  <a:lnTo>
                    <a:pt x="225" y="36"/>
                  </a:lnTo>
                  <a:lnTo>
                    <a:pt x="227" y="44"/>
                  </a:lnTo>
                  <a:lnTo>
                    <a:pt x="230" y="51"/>
                  </a:lnTo>
                  <a:lnTo>
                    <a:pt x="232" y="57"/>
                  </a:lnTo>
                  <a:lnTo>
                    <a:pt x="237" y="62"/>
                  </a:lnTo>
                  <a:lnTo>
                    <a:pt x="240" y="69"/>
                  </a:lnTo>
                  <a:lnTo>
                    <a:pt x="240" y="82"/>
                  </a:lnTo>
                  <a:lnTo>
                    <a:pt x="240" y="105"/>
                  </a:lnTo>
                  <a:lnTo>
                    <a:pt x="240" y="118"/>
                  </a:lnTo>
                  <a:lnTo>
                    <a:pt x="242" y="123"/>
                  </a:lnTo>
                  <a:lnTo>
                    <a:pt x="240" y="128"/>
                  </a:lnTo>
                  <a:lnTo>
                    <a:pt x="237" y="136"/>
                  </a:lnTo>
                  <a:lnTo>
                    <a:pt x="232" y="146"/>
                  </a:lnTo>
                  <a:lnTo>
                    <a:pt x="230" y="151"/>
                  </a:lnTo>
                  <a:lnTo>
                    <a:pt x="230" y="156"/>
                  </a:lnTo>
                  <a:lnTo>
                    <a:pt x="230" y="164"/>
                  </a:lnTo>
                  <a:lnTo>
                    <a:pt x="225" y="169"/>
                  </a:lnTo>
                  <a:lnTo>
                    <a:pt x="209" y="182"/>
                  </a:lnTo>
                  <a:lnTo>
                    <a:pt x="196" y="192"/>
                  </a:lnTo>
                  <a:lnTo>
                    <a:pt x="189" y="199"/>
                  </a:lnTo>
                  <a:lnTo>
                    <a:pt x="186" y="205"/>
                  </a:lnTo>
                  <a:lnTo>
                    <a:pt x="186" y="207"/>
                  </a:lnTo>
                  <a:lnTo>
                    <a:pt x="184" y="207"/>
                  </a:lnTo>
                  <a:lnTo>
                    <a:pt x="179" y="210"/>
                  </a:lnTo>
                  <a:lnTo>
                    <a:pt x="163" y="212"/>
                  </a:lnTo>
                  <a:lnTo>
                    <a:pt x="150" y="210"/>
                  </a:lnTo>
                  <a:lnTo>
                    <a:pt x="145" y="210"/>
                  </a:lnTo>
                  <a:lnTo>
                    <a:pt x="143" y="212"/>
                  </a:lnTo>
                  <a:lnTo>
                    <a:pt x="140" y="215"/>
                  </a:lnTo>
                  <a:lnTo>
                    <a:pt x="135" y="215"/>
                  </a:lnTo>
                  <a:lnTo>
                    <a:pt x="120" y="220"/>
                  </a:lnTo>
                  <a:lnTo>
                    <a:pt x="99" y="220"/>
                  </a:lnTo>
                  <a:lnTo>
                    <a:pt x="92" y="217"/>
                  </a:lnTo>
                  <a:lnTo>
                    <a:pt x="84" y="215"/>
                  </a:lnTo>
                  <a:lnTo>
                    <a:pt x="79" y="212"/>
                  </a:lnTo>
                  <a:lnTo>
                    <a:pt x="74" y="210"/>
                  </a:lnTo>
                  <a:lnTo>
                    <a:pt x="64" y="212"/>
                  </a:lnTo>
                  <a:lnTo>
                    <a:pt x="53" y="210"/>
                  </a:lnTo>
                  <a:lnTo>
                    <a:pt x="46" y="210"/>
                  </a:lnTo>
                  <a:lnTo>
                    <a:pt x="41" y="207"/>
                  </a:lnTo>
                  <a:lnTo>
                    <a:pt x="20" y="189"/>
                  </a:lnTo>
                  <a:lnTo>
                    <a:pt x="10" y="184"/>
                  </a:lnTo>
                  <a:lnTo>
                    <a:pt x="5" y="182"/>
                  </a:lnTo>
                  <a:lnTo>
                    <a:pt x="0" y="182"/>
                  </a:lnTo>
                  <a:lnTo>
                    <a:pt x="5" y="177"/>
                  </a:lnTo>
                  <a:lnTo>
                    <a:pt x="7" y="174"/>
                  </a:lnTo>
                  <a:lnTo>
                    <a:pt x="18" y="171"/>
                  </a:lnTo>
                  <a:lnTo>
                    <a:pt x="20" y="171"/>
                  </a:lnTo>
                  <a:lnTo>
                    <a:pt x="20" y="174"/>
                  </a:lnTo>
                  <a:lnTo>
                    <a:pt x="28" y="179"/>
                  </a:lnTo>
                  <a:lnTo>
                    <a:pt x="43" y="189"/>
                  </a:lnTo>
                  <a:lnTo>
                    <a:pt x="48" y="192"/>
                  </a:lnTo>
                  <a:lnTo>
                    <a:pt x="53" y="192"/>
                  </a:lnTo>
                  <a:lnTo>
                    <a:pt x="64" y="192"/>
                  </a:lnTo>
                  <a:lnTo>
                    <a:pt x="74" y="192"/>
                  </a:lnTo>
                  <a:lnTo>
                    <a:pt x="79" y="194"/>
                  </a:lnTo>
                  <a:lnTo>
                    <a:pt x="84" y="197"/>
                  </a:lnTo>
                  <a:lnTo>
                    <a:pt x="94" y="202"/>
                  </a:lnTo>
                  <a:lnTo>
                    <a:pt x="102" y="205"/>
                  </a:lnTo>
                  <a:lnTo>
                    <a:pt x="112" y="205"/>
                  </a:lnTo>
                  <a:lnTo>
                    <a:pt x="122" y="202"/>
                  </a:lnTo>
                  <a:lnTo>
                    <a:pt x="138" y="199"/>
                  </a:lnTo>
                  <a:lnTo>
                    <a:pt x="156" y="197"/>
                  </a:lnTo>
                  <a:lnTo>
                    <a:pt x="171" y="194"/>
                  </a:lnTo>
                  <a:lnTo>
                    <a:pt x="176" y="194"/>
                  </a:lnTo>
                  <a:lnTo>
                    <a:pt x="179" y="192"/>
                  </a:lnTo>
                  <a:lnTo>
                    <a:pt x="189" y="182"/>
                  </a:lnTo>
                  <a:lnTo>
                    <a:pt x="199" y="174"/>
                  </a:lnTo>
                  <a:lnTo>
                    <a:pt x="209" y="166"/>
                  </a:lnTo>
                  <a:lnTo>
                    <a:pt x="212" y="161"/>
                  </a:lnTo>
                  <a:lnTo>
                    <a:pt x="212" y="156"/>
                  </a:lnTo>
                  <a:lnTo>
                    <a:pt x="217" y="138"/>
                  </a:lnTo>
                  <a:lnTo>
                    <a:pt x="225" y="123"/>
                  </a:lnTo>
                  <a:lnTo>
                    <a:pt x="230" y="108"/>
                  </a:lnTo>
                  <a:lnTo>
                    <a:pt x="230" y="100"/>
                  </a:lnTo>
                  <a:lnTo>
                    <a:pt x="230" y="92"/>
                  </a:lnTo>
                  <a:lnTo>
                    <a:pt x="227" y="77"/>
                  </a:lnTo>
                  <a:lnTo>
                    <a:pt x="225" y="72"/>
                  </a:lnTo>
                  <a:lnTo>
                    <a:pt x="219" y="67"/>
                  </a:lnTo>
                  <a:lnTo>
                    <a:pt x="214" y="62"/>
                  </a:lnTo>
                  <a:lnTo>
                    <a:pt x="214" y="54"/>
                  </a:lnTo>
                  <a:lnTo>
                    <a:pt x="212" y="49"/>
                  </a:lnTo>
                  <a:lnTo>
                    <a:pt x="209" y="44"/>
                  </a:lnTo>
                  <a:lnTo>
                    <a:pt x="204" y="39"/>
                  </a:lnTo>
                  <a:lnTo>
                    <a:pt x="196" y="34"/>
                  </a:lnTo>
                  <a:lnTo>
                    <a:pt x="191" y="34"/>
                  </a:lnTo>
                  <a:lnTo>
                    <a:pt x="189" y="34"/>
                  </a:lnTo>
                  <a:lnTo>
                    <a:pt x="184" y="31"/>
                  </a:lnTo>
                  <a:lnTo>
                    <a:pt x="173" y="21"/>
                  </a:lnTo>
                  <a:lnTo>
                    <a:pt x="168" y="18"/>
                  </a:lnTo>
                  <a:lnTo>
                    <a:pt x="163" y="16"/>
                  </a:lnTo>
                  <a:lnTo>
                    <a:pt x="156" y="13"/>
                  </a:lnTo>
                  <a:lnTo>
                    <a:pt x="153" y="11"/>
                  </a:lnTo>
                  <a:lnTo>
                    <a:pt x="148" y="8"/>
                  </a:lnTo>
                  <a:lnTo>
                    <a:pt x="140" y="11"/>
                  </a:lnTo>
                  <a:lnTo>
                    <a:pt x="133" y="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1242" name="Freeform 144"/>
            <p:cNvSpPr>
              <a:spLocks/>
            </p:cNvSpPr>
            <p:nvPr/>
          </p:nvSpPr>
          <p:spPr bwMode="auto">
            <a:xfrm>
              <a:off x="867" y="1347"/>
              <a:ext cx="406" cy="238"/>
            </a:xfrm>
            <a:custGeom>
              <a:avLst/>
              <a:gdLst>
                <a:gd name="T0" fmla="*/ 189 w 406"/>
                <a:gd name="T1" fmla="*/ 23 h 238"/>
                <a:gd name="T2" fmla="*/ 196 w 406"/>
                <a:gd name="T3" fmla="*/ 29 h 238"/>
                <a:gd name="T4" fmla="*/ 171 w 406"/>
                <a:gd name="T5" fmla="*/ 31 h 238"/>
                <a:gd name="T6" fmla="*/ 143 w 406"/>
                <a:gd name="T7" fmla="*/ 16 h 238"/>
                <a:gd name="T8" fmla="*/ 109 w 406"/>
                <a:gd name="T9" fmla="*/ 26 h 238"/>
                <a:gd name="T10" fmla="*/ 81 w 406"/>
                <a:gd name="T11" fmla="*/ 34 h 238"/>
                <a:gd name="T12" fmla="*/ 66 w 406"/>
                <a:gd name="T13" fmla="*/ 41 h 238"/>
                <a:gd name="T14" fmla="*/ 43 w 406"/>
                <a:gd name="T15" fmla="*/ 54 h 238"/>
                <a:gd name="T16" fmla="*/ 23 w 406"/>
                <a:gd name="T17" fmla="*/ 72 h 238"/>
                <a:gd name="T18" fmla="*/ 20 w 406"/>
                <a:gd name="T19" fmla="*/ 105 h 238"/>
                <a:gd name="T20" fmla="*/ 25 w 406"/>
                <a:gd name="T21" fmla="*/ 138 h 238"/>
                <a:gd name="T22" fmla="*/ 38 w 406"/>
                <a:gd name="T23" fmla="*/ 161 h 238"/>
                <a:gd name="T24" fmla="*/ 58 w 406"/>
                <a:gd name="T25" fmla="*/ 182 h 238"/>
                <a:gd name="T26" fmla="*/ 69 w 406"/>
                <a:gd name="T27" fmla="*/ 194 h 238"/>
                <a:gd name="T28" fmla="*/ 97 w 406"/>
                <a:gd name="T29" fmla="*/ 202 h 238"/>
                <a:gd name="T30" fmla="*/ 127 w 406"/>
                <a:gd name="T31" fmla="*/ 210 h 238"/>
                <a:gd name="T32" fmla="*/ 148 w 406"/>
                <a:gd name="T33" fmla="*/ 200 h 238"/>
                <a:gd name="T34" fmla="*/ 181 w 406"/>
                <a:gd name="T35" fmla="*/ 200 h 238"/>
                <a:gd name="T36" fmla="*/ 196 w 406"/>
                <a:gd name="T37" fmla="*/ 177 h 238"/>
                <a:gd name="T38" fmla="*/ 235 w 406"/>
                <a:gd name="T39" fmla="*/ 164 h 238"/>
                <a:gd name="T40" fmla="*/ 237 w 406"/>
                <a:gd name="T41" fmla="*/ 189 h 238"/>
                <a:gd name="T42" fmla="*/ 258 w 406"/>
                <a:gd name="T43" fmla="*/ 207 h 238"/>
                <a:gd name="T44" fmla="*/ 288 w 406"/>
                <a:gd name="T45" fmla="*/ 212 h 238"/>
                <a:gd name="T46" fmla="*/ 311 w 406"/>
                <a:gd name="T47" fmla="*/ 220 h 238"/>
                <a:gd name="T48" fmla="*/ 362 w 406"/>
                <a:gd name="T49" fmla="*/ 210 h 238"/>
                <a:gd name="T50" fmla="*/ 373 w 406"/>
                <a:gd name="T51" fmla="*/ 212 h 238"/>
                <a:gd name="T52" fmla="*/ 401 w 406"/>
                <a:gd name="T53" fmla="*/ 202 h 238"/>
                <a:gd name="T54" fmla="*/ 373 w 406"/>
                <a:gd name="T55" fmla="*/ 230 h 238"/>
                <a:gd name="T56" fmla="*/ 362 w 406"/>
                <a:gd name="T57" fmla="*/ 228 h 238"/>
                <a:gd name="T58" fmla="*/ 319 w 406"/>
                <a:gd name="T59" fmla="*/ 238 h 238"/>
                <a:gd name="T60" fmla="*/ 286 w 406"/>
                <a:gd name="T61" fmla="*/ 230 h 238"/>
                <a:gd name="T62" fmla="*/ 263 w 406"/>
                <a:gd name="T63" fmla="*/ 230 h 238"/>
                <a:gd name="T64" fmla="*/ 232 w 406"/>
                <a:gd name="T65" fmla="*/ 202 h 238"/>
                <a:gd name="T66" fmla="*/ 222 w 406"/>
                <a:gd name="T67" fmla="*/ 182 h 238"/>
                <a:gd name="T68" fmla="*/ 201 w 406"/>
                <a:gd name="T69" fmla="*/ 194 h 238"/>
                <a:gd name="T70" fmla="*/ 178 w 406"/>
                <a:gd name="T71" fmla="*/ 215 h 238"/>
                <a:gd name="T72" fmla="*/ 148 w 406"/>
                <a:gd name="T73" fmla="*/ 215 h 238"/>
                <a:gd name="T74" fmla="*/ 115 w 406"/>
                <a:gd name="T75" fmla="*/ 225 h 238"/>
                <a:gd name="T76" fmla="*/ 86 w 406"/>
                <a:gd name="T77" fmla="*/ 212 h 238"/>
                <a:gd name="T78" fmla="*/ 53 w 406"/>
                <a:gd name="T79" fmla="*/ 202 h 238"/>
                <a:gd name="T80" fmla="*/ 38 w 406"/>
                <a:gd name="T81" fmla="*/ 184 h 238"/>
                <a:gd name="T82" fmla="*/ 17 w 406"/>
                <a:gd name="T83" fmla="*/ 164 h 238"/>
                <a:gd name="T84" fmla="*/ 10 w 406"/>
                <a:gd name="T85" fmla="*/ 146 h 238"/>
                <a:gd name="T86" fmla="*/ 0 w 406"/>
                <a:gd name="T87" fmla="*/ 118 h 238"/>
                <a:gd name="T88" fmla="*/ 5 w 406"/>
                <a:gd name="T89" fmla="*/ 103 h 238"/>
                <a:gd name="T90" fmla="*/ 5 w 406"/>
                <a:gd name="T91" fmla="*/ 74 h 238"/>
                <a:gd name="T92" fmla="*/ 23 w 406"/>
                <a:gd name="T93" fmla="*/ 54 h 238"/>
                <a:gd name="T94" fmla="*/ 48 w 406"/>
                <a:gd name="T95" fmla="*/ 29 h 238"/>
                <a:gd name="T96" fmla="*/ 71 w 406"/>
                <a:gd name="T97" fmla="*/ 21 h 238"/>
                <a:gd name="T98" fmla="*/ 89 w 406"/>
                <a:gd name="T99" fmla="*/ 16 h 238"/>
                <a:gd name="T100" fmla="*/ 115 w 406"/>
                <a:gd name="T101" fmla="*/ 6 h 238"/>
                <a:gd name="T102" fmla="*/ 130 w 406"/>
                <a:gd name="T103" fmla="*/ 6 h 238"/>
                <a:gd name="T104" fmla="*/ 153 w 406"/>
                <a:gd name="T105" fmla="*/ 6 h 238"/>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406"/>
                <a:gd name="T160" fmla="*/ 0 h 238"/>
                <a:gd name="T161" fmla="*/ 406 w 406"/>
                <a:gd name="T162" fmla="*/ 238 h 238"/>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406" h="238">
                  <a:moveTo>
                    <a:pt x="161" y="11"/>
                  </a:moveTo>
                  <a:lnTo>
                    <a:pt x="171" y="13"/>
                  </a:lnTo>
                  <a:lnTo>
                    <a:pt x="178" y="18"/>
                  </a:lnTo>
                  <a:lnTo>
                    <a:pt x="189" y="23"/>
                  </a:lnTo>
                  <a:lnTo>
                    <a:pt x="191" y="26"/>
                  </a:lnTo>
                  <a:lnTo>
                    <a:pt x="194" y="26"/>
                  </a:lnTo>
                  <a:lnTo>
                    <a:pt x="196" y="26"/>
                  </a:lnTo>
                  <a:lnTo>
                    <a:pt x="196" y="29"/>
                  </a:lnTo>
                  <a:lnTo>
                    <a:pt x="194" y="29"/>
                  </a:lnTo>
                  <a:lnTo>
                    <a:pt x="189" y="31"/>
                  </a:lnTo>
                  <a:lnTo>
                    <a:pt x="178" y="34"/>
                  </a:lnTo>
                  <a:lnTo>
                    <a:pt x="171" y="31"/>
                  </a:lnTo>
                  <a:lnTo>
                    <a:pt x="163" y="26"/>
                  </a:lnTo>
                  <a:lnTo>
                    <a:pt x="150" y="18"/>
                  </a:lnTo>
                  <a:lnTo>
                    <a:pt x="148" y="16"/>
                  </a:lnTo>
                  <a:lnTo>
                    <a:pt x="143" y="16"/>
                  </a:lnTo>
                  <a:lnTo>
                    <a:pt x="132" y="18"/>
                  </a:lnTo>
                  <a:lnTo>
                    <a:pt x="125" y="23"/>
                  </a:lnTo>
                  <a:lnTo>
                    <a:pt x="117" y="26"/>
                  </a:lnTo>
                  <a:lnTo>
                    <a:pt x="109" y="26"/>
                  </a:lnTo>
                  <a:lnTo>
                    <a:pt x="97" y="26"/>
                  </a:lnTo>
                  <a:lnTo>
                    <a:pt x="86" y="31"/>
                  </a:lnTo>
                  <a:lnTo>
                    <a:pt x="84" y="34"/>
                  </a:lnTo>
                  <a:lnTo>
                    <a:pt x="81" y="34"/>
                  </a:lnTo>
                  <a:lnTo>
                    <a:pt x="81" y="36"/>
                  </a:lnTo>
                  <a:lnTo>
                    <a:pt x="81" y="39"/>
                  </a:lnTo>
                  <a:lnTo>
                    <a:pt x="76" y="39"/>
                  </a:lnTo>
                  <a:lnTo>
                    <a:pt x="66" y="41"/>
                  </a:lnTo>
                  <a:lnTo>
                    <a:pt x="51" y="46"/>
                  </a:lnTo>
                  <a:lnTo>
                    <a:pt x="46" y="49"/>
                  </a:lnTo>
                  <a:lnTo>
                    <a:pt x="43" y="51"/>
                  </a:lnTo>
                  <a:lnTo>
                    <a:pt x="43" y="54"/>
                  </a:lnTo>
                  <a:lnTo>
                    <a:pt x="38" y="57"/>
                  </a:lnTo>
                  <a:lnTo>
                    <a:pt x="33" y="62"/>
                  </a:lnTo>
                  <a:lnTo>
                    <a:pt x="25" y="69"/>
                  </a:lnTo>
                  <a:lnTo>
                    <a:pt x="23" y="72"/>
                  </a:lnTo>
                  <a:lnTo>
                    <a:pt x="23" y="77"/>
                  </a:lnTo>
                  <a:lnTo>
                    <a:pt x="23" y="82"/>
                  </a:lnTo>
                  <a:lnTo>
                    <a:pt x="23" y="90"/>
                  </a:lnTo>
                  <a:lnTo>
                    <a:pt x="20" y="105"/>
                  </a:lnTo>
                  <a:lnTo>
                    <a:pt x="15" y="118"/>
                  </a:lnTo>
                  <a:lnTo>
                    <a:pt x="17" y="125"/>
                  </a:lnTo>
                  <a:lnTo>
                    <a:pt x="17" y="131"/>
                  </a:lnTo>
                  <a:lnTo>
                    <a:pt x="25" y="138"/>
                  </a:lnTo>
                  <a:lnTo>
                    <a:pt x="30" y="146"/>
                  </a:lnTo>
                  <a:lnTo>
                    <a:pt x="38" y="154"/>
                  </a:lnTo>
                  <a:lnTo>
                    <a:pt x="38" y="156"/>
                  </a:lnTo>
                  <a:lnTo>
                    <a:pt x="38" y="161"/>
                  </a:lnTo>
                  <a:lnTo>
                    <a:pt x="40" y="164"/>
                  </a:lnTo>
                  <a:lnTo>
                    <a:pt x="43" y="166"/>
                  </a:lnTo>
                  <a:lnTo>
                    <a:pt x="51" y="174"/>
                  </a:lnTo>
                  <a:lnTo>
                    <a:pt x="58" y="182"/>
                  </a:lnTo>
                  <a:lnTo>
                    <a:pt x="61" y="184"/>
                  </a:lnTo>
                  <a:lnTo>
                    <a:pt x="63" y="189"/>
                  </a:lnTo>
                  <a:lnTo>
                    <a:pt x="66" y="192"/>
                  </a:lnTo>
                  <a:lnTo>
                    <a:pt x="69" y="194"/>
                  </a:lnTo>
                  <a:lnTo>
                    <a:pt x="79" y="197"/>
                  </a:lnTo>
                  <a:lnTo>
                    <a:pt x="89" y="197"/>
                  </a:lnTo>
                  <a:lnTo>
                    <a:pt x="94" y="200"/>
                  </a:lnTo>
                  <a:lnTo>
                    <a:pt x="97" y="202"/>
                  </a:lnTo>
                  <a:lnTo>
                    <a:pt x="99" y="205"/>
                  </a:lnTo>
                  <a:lnTo>
                    <a:pt x="104" y="205"/>
                  </a:lnTo>
                  <a:lnTo>
                    <a:pt x="115" y="210"/>
                  </a:lnTo>
                  <a:lnTo>
                    <a:pt x="127" y="210"/>
                  </a:lnTo>
                  <a:lnTo>
                    <a:pt x="132" y="207"/>
                  </a:lnTo>
                  <a:lnTo>
                    <a:pt x="138" y="205"/>
                  </a:lnTo>
                  <a:lnTo>
                    <a:pt x="143" y="202"/>
                  </a:lnTo>
                  <a:lnTo>
                    <a:pt x="148" y="200"/>
                  </a:lnTo>
                  <a:lnTo>
                    <a:pt x="161" y="200"/>
                  </a:lnTo>
                  <a:lnTo>
                    <a:pt x="173" y="202"/>
                  </a:lnTo>
                  <a:lnTo>
                    <a:pt x="178" y="202"/>
                  </a:lnTo>
                  <a:lnTo>
                    <a:pt x="181" y="200"/>
                  </a:lnTo>
                  <a:lnTo>
                    <a:pt x="186" y="192"/>
                  </a:lnTo>
                  <a:lnTo>
                    <a:pt x="189" y="187"/>
                  </a:lnTo>
                  <a:lnTo>
                    <a:pt x="191" y="182"/>
                  </a:lnTo>
                  <a:lnTo>
                    <a:pt x="196" y="177"/>
                  </a:lnTo>
                  <a:lnTo>
                    <a:pt x="227" y="154"/>
                  </a:lnTo>
                  <a:lnTo>
                    <a:pt x="232" y="156"/>
                  </a:lnTo>
                  <a:lnTo>
                    <a:pt x="235" y="159"/>
                  </a:lnTo>
                  <a:lnTo>
                    <a:pt x="235" y="164"/>
                  </a:lnTo>
                  <a:lnTo>
                    <a:pt x="235" y="169"/>
                  </a:lnTo>
                  <a:lnTo>
                    <a:pt x="235" y="179"/>
                  </a:lnTo>
                  <a:lnTo>
                    <a:pt x="235" y="184"/>
                  </a:lnTo>
                  <a:lnTo>
                    <a:pt x="237" y="189"/>
                  </a:lnTo>
                  <a:lnTo>
                    <a:pt x="242" y="194"/>
                  </a:lnTo>
                  <a:lnTo>
                    <a:pt x="247" y="197"/>
                  </a:lnTo>
                  <a:lnTo>
                    <a:pt x="252" y="200"/>
                  </a:lnTo>
                  <a:lnTo>
                    <a:pt x="258" y="207"/>
                  </a:lnTo>
                  <a:lnTo>
                    <a:pt x="263" y="210"/>
                  </a:lnTo>
                  <a:lnTo>
                    <a:pt x="268" y="212"/>
                  </a:lnTo>
                  <a:lnTo>
                    <a:pt x="278" y="215"/>
                  </a:lnTo>
                  <a:lnTo>
                    <a:pt x="288" y="212"/>
                  </a:lnTo>
                  <a:lnTo>
                    <a:pt x="293" y="212"/>
                  </a:lnTo>
                  <a:lnTo>
                    <a:pt x="296" y="215"/>
                  </a:lnTo>
                  <a:lnTo>
                    <a:pt x="304" y="217"/>
                  </a:lnTo>
                  <a:lnTo>
                    <a:pt x="311" y="220"/>
                  </a:lnTo>
                  <a:lnTo>
                    <a:pt x="332" y="220"/>
                  </a:lnTo>
                  <a:lnTo>
                    <a:pt x="344" y="217"/>
                  </a:lnTo>
                  <a:lnTo>
                    <a:pt x="355" y="215"/>
                  </a:lnTo>
                  <a:lnTo>
                    <a:pt x="362" y="210"/>
                  </a:lnTo>
                  <a:lnTo>
                    <a:pt x="365" y="210"/>
                  </a:lnTo>
                  <a:lnTo>
                    <a:pt x="367" y="212"/>
                  </a:lnTo>
                  <a:lnTo>
                    <a:pt x="370" y="212"/>
                  </a:lnTo>
                  <a:lnTo>
                    <a:pt x="373" y="212"/>
                  </a:lnTo>
                  <a:lnTo>
                    <a:pt x="383" y="205"/>
                  </a:lnTo>
                  <a:lnTo>
                    <a:pt x="393" y="197"/>
                  </a:lnTo>
                  <a:lnTo>
                    <a:pt x="406" y="192"/>
                  </a:lnTo>
                  <a:lnTo>
                    <a:pt x="401" y="202"/>
                  </a:lnTo>
                  <a:lnTo>
                    <a:pt x="396" y="212"/>
                  </a:lnTo>
                  <a:lnTo>
                    <a:pt x="390" y="217"/>
                  </a:lnTo>
                  <a:lnTo>
                    <a:pt x="383" y="222"/>
                  </a:lnTo>
                  <a:lnTo>
                    <a:pt x="373" y="230"/>
                  </a:lnTo>
                  <a:lnTo>
                    <a:pt x="367" y="230"/>
                  </a:lnTo>
                  <a:lnTo>
                    <a:pt x="365" y="230"/>
                  </a:lnTo>
                  <a:lnTo>
                    <a:pt x="365" y="228"/>
                  </a:lnTo>
                  <a:lnTo>
                    <a:pt x="362" y="228"/>
                  </a:lnTo>
                  <a:lnTo>
                    <a:pt x="355" y="228"/>
                  </a:lnTo>
                  <a:lnTo>
                    <a:pt x="339" y="230"/>
                  </a:lnTo>
                  <a:lnTo>
                    <a:pt x="324" y="235"/>
                  </a:lnTo>
                  <a:lnTo>
                    <a:pt x="319" y="238"/>
                  </a:lnTo>
                  <a:lnTo>
                    <a:pt x="314" y="238"/>
                  </a:lnTo>
                  <a:lnTo>
                    <a:pt x="298" y="230"/>
                  </a:lnTo>
                  <a:lnTo>
                    <a:pt x="291" y="230"/>
                  </a:lnTo>
                  <a:lnTo>
                    <a:pt x="286" y="230"/>
                  </a:lnTo>
                  <a:lnTo>
                    <a:pt x="281" y="233"/>
                  </a:lnTo>
                  <a:lnTo>
                    <a:pt x="275" y="233"/>
                  </a:lnTo>
                  <a:lnTo>
                    <a:pt x="268" y="233"/>
                  </a:lnTo>
                  <a:lnTo>
                    <a:pt x="263" y="230"/>
                  </a:lnTo>
                  <a:lnTo>
                    <a:pt x="255" y="228"/>
                  </a:lnTo>
                  <a:lnTo>
                    <a:pt x="245" y="217"/>
                  </a:lnTo>
                  <a:lnTo>
                    <a:pt x="237" y="210"/>
                  </a:lnTo>
                  <a:lnTo>
                    <a:pt x="232" y="202"/>
                  </a:lnTo>
                  <a:lnTo>
                    <a:pt x="227" y="197"/>
                  </a:lnTo>
                  <a:lnTo>
                    <a:pt x="224" y="194"/>
                  </a:lnTo>
                  <a:lnTo>
                    <a:pt x="224" y="189"/>
                  </a:lnTo>
                  <a:lnTo>
                    <a:pt x="222" y="182"/>
                  </a:lnTo>
                  <a:lnTo>
                    <a:pt x="222" y="174"/>
                  </a:lnTo>
                  <a:lnTo>
                    <a:pt x="212" y="179"/>
                  </a:lnTo>
                  <a:lnTo>
                    <a:pt x="207" y="187"/>
                  </a:lnTo>
                  <a:lnTo>
                    <a:pt x="201" y="194"/>
                  </a:lnTo>
                  <a:lnTo>
                    <a:pt x="196" y="207"/>
                  </a:lnTo>
                  <a:lnTo>
                    <a:pt x="191" y="210"/>
                  </a:lnTo>
                  <a:lnTo>
                    <a:pt x="189" y="212"/>
                  </a:lnTo>
                  <a:lnTo>
                    <a:pt x="178" y="215"/>
                  </a:lnTo>
                  <a:lnTo>
                    <a:pt x="171" y="217"/>
                  </a:lnTo>
                  <a:lnTo>
                    <a:pt x="163" y="217"/>
                  </a:lnTo>
                  <a:lnTo>
                    <a:pt x="155" y="215"/>
                  </a:lnTo>
                  <a:lnTo>
                    <a:pt x="148" y="215"/>
                  </a:lnTo>
                  <a:lnTo>
                    <a:pt x="143" y="217"/>
                  </a:lnTo>
                  <a:lnTo>
                    <a:pt x="138" y="220"/>
                  </a:lnTo>
                  <a:lnTo>
                    <a:pt x="127" y="225"/>
                  </a:lnTo>
                  <a:lnTo>
                    <a:pt x="115" y="225"/>
                  </a:lnTo>
                  <a:lnTo>
                    <a:pt x="102" y="222"/>
                  </a:lnTo>
                  <a:lnTo>
                    <a:pt x="97" y="220"/>
                  </a:lnTo>
                  <a:lnTo>
                    <a:pt x="92" y="217"/>
                  </a:lnTo>
                  <a:lnTo>
                    <a:pt x="86" y="212"/>
                  </a:lnTo>
                  <a:lnTo>
                    <a:pt x="79" y="207"/>
                  </a:lnTo>
                  <a:lnTo>
                    <a:pt x="69" y="205"/>
                  </a:lnTo>
                  <a:lnTo>
                    <a:pt x="58" y="205"/>
                  </a:lnTo>
                  <a:lnTo>
                    <a:pt x="53" y="202"/>
                  </a:lnTo>
                  <a:lnTo>
                    <a:pt x="51" y="202"/>
                  </a:lnTo>
                  <a:lnTo>
                    <a:pt x="48" y="200"/>
                  </a:lnTo>
                  <a:lnTo>
                    <a:pt x="46" y="194"/>
                  </a:lnTo>
                  <a:lnTo>
                    <a:pt x="38" y="184"/>
                  </a:lnTo>
                  <a:lnTo>
                    <a:pt x="35" y="179"/>
                  </a:lnTo>
                  <a:lnTo>
                    <a:pt x="33" y="177"/>
                  </a:lnTo>
                  <a:lnTo>
                    <a:pt x="25" y="169"/>
                  </a:lnTo>
                  <a:lnTo>
                    <a:pt x="17" y="164"/>
                  </a:lnTo>
                  <a:lnTo>
                    <a:pt x="15" y="161"/>
                  </a:lnTo>
                  <a:lnTo>
                    <a:pt x="12" y="159"/>
                  </a:lnTo>
                  <a:lnTo>
                    <a:pt x="10" y="154"/>
                  </a:lnTo>
                  <a:lnTo>
                    <a:pt x="10" y="146"/>
                  </a:lnTo>
                  <a:lnTo>
                    <a:pt x="10" y="141"/>
                  </a:lnTo>
                  <a:lnTo>
                    <a:pt x="5" y="131"/>
                  </a:lnTo>
                  <a:lnTo>
                    <a:pt x="2" y="123"/>
                  </a:lnTo>
                  <a:lnTo>
                    <a:pt x="0" y="118"/>
                  </a:lnTo>
                  <a:lnTo>
                    <a:pt x="2" y="115"/>
                  </a:lnTo>
                  <a:lnTo>
                    <a:pt x="2" y="110"/>
                  </a:lnTo>
                  <a:lnTo>
                    <a:pt x="5" y="105"/>
                  </a:lnTo>
                  <a:lnTo>
                    <a:pt x="5" y="103"/>
                  </a:lnTo>
                  <a:lnTo>
                    <a:pt x="5" y="100"/>
                  </a:lnTo>
                  <a:lnTo>
                    <a:pt x="5" y="95"/>
                  </a:lnTo>
                  <a:lnTo>
                    <a:pt x="5" y="90"/>
                  </a:lnTo>
                  <a:lnTo>
                    <a:pt x="5" y="74"/>
                  </a:lnTo>
                  <a:lnTo>
                    <a:pt x="12" y="62"/>
                  </a:lnTo>
                  <a:lnTo>
                    <a:pt x="15" y="59"/>
                  </a:lnTo>
                  <a:lnTo>
                    <a:pt x="17" y="57"/>
                  </a:lnTo>
                  <a:lnTo>
                    <a:pt x="23" y="54"/>
                  </a:lnTo>
                  <a:lnTo>
                    <a:pt x="28" y="49"/>
                  </a:lnTo>
                  <a:lnTo>
                    <a:pt x="35" y="39"/>
                  </a:lnTo>
                  <a:lnTo>
                    <a:pt x="43" y="31"/>
                  </a:lnTo>
                  <a:lnTo>
                    <a:pt x="48" y="29"/>
                  </a:lnTo>
                  <a:lnTo>
                    <a:pt x="53" y="29"/>
                  </a:lnTo>
                  <a:lnTo>
                    <a:pt x="58" y="29"/>
                  </a:lnTo>
                  <a:lnTo>
                    <a:pt x="63" y="26"/>
                  </a:lnTo>
                  <a:lnTo>
                    <a:pt x="71" y="21"/>
                  </a:lnTo>
                  <a:lnTo>
                    <a:pt x="79" y="16"/>
                  </a:lnTo>
                  <a:lnTo>
                    <a:pt x="81" y="16"/>
                  </a:lnTo>
                  <a:lnTo>
                    <a:pt x="84" y="16"/>
                  </a:lnTo>
                  <a:lnTo>
                    <a:pt x="89" y="16"/>
                  </a:lnTo>
                  <a:lnTo>
                    <a:pt x="92" y="16"/>
                  </a:lnTo>
                  <a:lnTo>
                    <a:pt x="102" y="11"/>
                  </a:lnTo>
                  <a:lnTo>
                    <a:pt x="109" y="6"/>
                  </a:lnTo>
                  <a:lnTo>
                    <a:pt x="115" y="6"/>
                  </a:lnTo>
                  <a:lnTo>
                    <a:pt x="117" y="8"/>
                  </a:lnTo>
                  <a:lnTo>
                    <a:pt x="120" y="8"/>
                  </a:lnTo>
                  <a:lnTo>
                    <a:pt x="125" y="8"/>
                  </a:lnTo>
                  <a:lnTo>
                    <a:pt x="130" y="6"/>
                  </a:lnTo>
                  <a:lnTo>
                    <a:pt x="138" y="0"/>
                  </a:lnTo>
                  <a:lnTo>
                    <a:pt x="140" y="0"/>
                  </a:lnTo>
                  <a:lnTo>
                    <a:pt x="143" y="0"/>
                  </a:lnTo>
                  <a:lnTo>
                    <a:pt x="153" y="6"/>
                  </a:lnTo>
                  <a:lnTo>
                    <a:pt x="158" y="8"/>
                  </a:lnTo>
                  <a:lnTo>
                    <a:pt x="161"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sp>
        <p:nvSpPr>
          <p:cNvPr id="51210" name="Freeform 145"/>
          <p:cNvSpPr>
            <a:spLocks/>
          </p:cNvSpPr>
          <p:nvPr/>
        </p:nvSpPr>
        <p:spPr bwMode="auto">
          <a:xfrm>
            <a:off x="2767013" y="2203450"/>
            <a:ext cx="3629025" cy="3130550"/>
          </a:xfrm>
          <a:custGeom>
            <a:avLst/>
            <a:gdLst>
              <a:gd name="T0" fmla="*/ 0 w 2400"/>
              <a:gd name="T1" fmla="*/ 2147483646 h 1848"/>
              <a:gd name="T2" fmla="*/ 2147483646 w 2400"/>
              <a:gd name="T3" fmla="*/ 2147483646 h 1848"/>
              <a:gd name="T4" fmla="*/ 2147483646 w 2400"/>
              <a:gd name="T5" fmla="*/ 2147483646 h 1848"/>
              <a:gd name="T6" fmla="*/ 2147483646 w 2400"/>
              <a:gd name="T7" fmla="*/ 2147483646 h 1848"/>
              <a:gd name="T8" fmla="*/ 0 60000 65536"/>
              <a:gd name="T9" fmla="*/ 0 60000 65536"/>
              <a:gd name="T10" fmla="*/ 0 60000 65536"/>
              <a:gd name="T11" fmla="*/ 0 60000 65536"/>
              <a:gd name="T12" fmla="*/ 0 w 2400"/>
              <a:gd name="T13" fmla="*/ 0 h 1848"/>
              <a:gd name="T14" fmla="*/ 2400 w 2400"/>
              <a:gd name="T15" fmla="*/ 1848 h 1848"/>
            </a:gdLst>
            <a:ahLst/>
            <a:cxnLst>
              <a:cxn ang="T8">
                <a:pos x="T0" y="T1"/>
              </a:cxn>
              <a:cxn ang="T9">
                <a:pos x="T2" y="T3"/>
              </a:cxn>
              <a:cxn ang="T10">
                <a:pos x="T4" y="T5"/>
              </a:cxn>
              <a:cxn ang="T11">
                <a:pos x="T6" y="T7"/>
              </a:cxn>
            </a:cxnLst>
            <a:rect l="T12" t="T13" r="T14" b="T15"/>
            <a:pathLst>
              <a:path w="2400" h="1848">
                <a:moveTo>
                  <a:pt x="0" y="1848"/>
                </a:moveTo>
                <a:cubicBezTo>
                  <a:pt x="192" y="1187"/>
                  <a:pt x="384" y="527"/>
                  <a:pt x="672" y="264"/>
                </a:cubicBezTo>
                <a:cubicBezTo>
                  <a:pt x="959" y="0"/>
                  <a:pt x="1440" y="0"/>
                  <a:pt x="1728" y="264"/>
                </a:cubicBezTo>
                <a:cubicBezTo>
                  <a:pt x="2015" y="527"/>
                  <a:pt x="2207" y="1187"/>
                  <a:pt x="2400" y="1848"/>
                </a:cubicBezTo>
              </a:path>
            </a:pathLst>
          </a:custGeom>
          <a:noFill/>
          <a:ln w="9525">
            <a:solidFill>
              <a:schemeClr val="tx1"/>
            </a:solidFill>
            <a:round/>
            <a:headEnd/>
            <a:tailEnd type="stealth" w="lg" len="lg"/>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211" name="Text Box 146"/>
          <p:cNvSpPr txBox="1">
            <a:spLocks noChangeArrowheads="1"/>
          </p:cNvSpPr>
          <p:nvPr/>
        </p:nvSpPr>
        <p:spPr bwMode="auto">
          <a:xfrm>
            <a:off x="825500" y="1676400"/>
            <a:ext cx="13557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r>
              <a:rPr lang="en-GB" altLang="x-none" sz="1800" i="1">
                <a:latin typeface="Gill Sans" charset="0"/>
              </a:rPr>
              <a:t>Requirements</a:t>
            </a:r>
          </a:p>
        </p:txBody>
      </p:sp>
      <p:sp>
        <p:nvSpPr>
          <p:cNvPr id="51212" name="Text Box 147"/>
          <p:cNvSpPr txBox="1">
            <a:spLocks noChangeArrowheads="1"/>
          </p:cNvSpPr>
          <p:nvPr/>
        </p:nvSpPr>
        <p:spPr bwMode="auto">
          <a:xfrm>
            <a:off x="825500" y="3367088"/>
            <a:ext cx="8445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r>
              <a:rPr lang="en-GB" altLang="x-none" sz="1800" i="1">
                <a:latin typeface="Gill Sans" charset="0"/>
              </a:rPr>
              <a:t>Designs</a:t>
            </a:r>
          </a:p>
        </p:txBody>
      </p:sp>
      <p:sp>
        <p:nvSpPr>
          <p:cNvPr id="51213" name="Text Box 148"/>
          <p:cNvSpPr txBox="1">
            <a:spLocks noChangeArrowheads="1"/>
          </p:cNvSpPr>
          <p:nvPr/>
        </p:nvSpPr>
        <p:spPr bwMode="auto">
          <a:xfrm>
            <a:off x="825500" y="5181600"/>
            <a:ext cx="620713" cy="366713"/>
          </a:xfrm>
          <a:prstGeom prst="rect">
            <a:avLst/>
          </a:prstGeom>
          <a:solidFill>
            <a:schemeClr val="bg1"/>
          </a:solidFill>
          <a:ln w="0" cap="rnd">
            <a:solidFill>
              <a:schemeClr val="bg1"/>
            </a:solidFill>
            <a:prstDash val="sysDot"/>
            <a:miter lim="800000"/>
            <a:headEnd/>
            <a:tailEnd/>
          </a:ln>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r>
              <a:rPr lang="en-GB" altLang="x-none" sz="1800" i="1">
                <a:latin typeface="Gill Sans" charset="0"/>
              </a:rPr>
              <a:t>Code</a:t>
            </a:r>
          </a:p>
        </p:txBody>
      </p:sp>
      <p:sp>
        <p:nvSpPr>
          <p:cNvPr id="51214" name="Text Box 149"/>
          <p:cNvSpPr txBox="1">
            <a:spLocks noChangeArrowheads="1"/>
          </p:cNvSpPr>
          <p:nvPr/>
        </p:nvSpPr>
        <p:spPr bwMode="auto">
          <a:xfrm>
            <a:off x="6630988" y="1371600"/>
            <a:ext cx="2038350" cy="64135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800" b="1">
                <a:latin typeface="Gill Sans" charset="0"/>
              </a:rPr>
              <a:t>(0) requirement</a:t>
            </a:r>
          </a:p>
          <a:p>
            <a:pPr algn="ctr"/>
            <a:r>
              <a:rPr lang="en-GB" altLang="x-none" sz="1800" b="1">
                <a:latin typeface="Gill Sans" charset="0"/>
              </a:rPr>
              <a:t>analysis</a:t>
            </a:r>
          </a:p>
        </p:txBody>
      </p:sp>
      <p:sp>
        <p:nvSpPr>
          <p:cNvPr id="51215" name="Text Box 150"/>
          <p:cNvSpPr txBox="1">
            <a:spLocks noChangeArrowheads="1"/>
          </p:cNvSpPr>
          <p:nvPr/>
        </p:nvSpPr>
        <p:spPr bwMode="auto">
          <a:xfrm>
            <a:off x="738188" y="4038600"/>
            <a:ext cx="1289050" cy="64135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800" b="1">
                <a:latin typeface="Gill Sans" charset="0"/>
              </a:rPr>
              <a:t>(1) model</a:t>
            </a:r>
          </a:p>
          <a:p>
            <a:pPr algn="ctr"/>
            <a:r>
              <a:rPr lang="en-GB" altLang="x-none" sz="1800" b="1">
                <a:latin typeface="Gill Sans" charset="0"/>
              </a:rPr>
              <a:t>capture</a:t>
            </a:r>
          </a:p>
        </p:txBody>
      </p:sp>
      <p:sp>
        <p:nvSpPr>
          <p:cNvPr id="51216" name="Text Box 151"/>
          <p:cNvSpPr txBox="1">
            <a:spLocks noChangeArrowheads="1"/>
          </p:cNvSpPr>
          <p:nvPr/>
        </p:nvSpPr>
        <p:spPr bwMode="auto">
          <a:xfrm>
            <a:off x="784225" y="2362200"/>
            <a:ext cx="1546225" cy="64135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800" b="1">
                <a:latin typeface="Gill Sans" charset="0"/>
              </a:rPr>
              <a:t>(2) problem</a:t>
            </a:r>
          </a:p>
          <a:p>
            <a:pPr algn="ctr"/>
            <a:r>
              <a:rPr lang="en-GB" altLang="x-none" sz="1800" b="1">
                <a:latin typeface="Gill Sans" charset="0"/>
              </a:rPr>
              <a:t>detection</a:t>
            </a:r>
          </a:p>
        </p:txBody>
      </p:sp>
      <p:sp>
        <p:nvSpPr>
          <p:cNvPr id="51217" name="Text Box 152"/>
          <p:cNvSpPr txBox="1">
            <a:spLocks noChangeArrowheads="1"/>
          </p:cNvSpPr>
          <p:nvPr/>
        </p:nvSpPr>
        <p:spPr bwMode="auto">
          <a:xfrm>
            <a:off x="7164388" y="2438400"/>
            <a:ext cx="1546225" cy="64135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800" b="1">
                <a:latin typeface="Gill Sans" charset="0"/>
              </a:rPr>
              <a:t>(3) problem</a:t>
            </a:r>
          </a:p>
          <a:p>
            <a:pPr algn="ctr"/>
            <a:r>
              <a:rPr lang="en-GB" altLang="x-none" sz="1800" b="1">
                <a:latin typeface="Gill Sans" charset="0"/>
              </a:rPr>
              <a:t>resolution</a:t>
            </a:r>
          </a:p>
        </p:txBody>
      </p:sp>
      <p:sp>
        <p:nvSpPr>
          <p:cNvPr id="51218" name="Line 153"/>
          <p:cNvSpPr>
            <a:spLocks noChangeShapeType="1"/>
          </p:cNvSpPr>
          <p:nvPr/>
        </p:nvSpPr>
        <p:spPr bwMode="auto">
          <a:xfrm flipV="1">
            <a:off x="1893888" y="4038600"/>
            <a:ext cx="280987" cy="762000"/>
          </a:xfrm>
          <a:prstGeom prst="line">
            <a:avLst/>
          </a:prstGeom>
          <a:noFill/>
          <a:ln w="38100">
            <a:solidFill>
              <a:schemeClr val="tx1"/>
            </a:solidFill>
            <a:round/>
            <a:headEnd/>
            <a:tailEnd type="stealth" w="lg" len="lg"/>
          </a:ln>
          <a:extLst>
            <a:ext uri="{909E8E84-426E-40DD-AFC4-6F175D3DCCD1}">
              <a14:hiddenFill xmlns:a14="http://schemas.microsoft.com/office/drawing/2010/main">
                <a:noFill/>
              </a14:hiddenFill>
            </a:ext>
          </a:extLst>
        </p:spPr>
        <p:txBody>
          <a:bodyPr wrap="none" anchor="ctr"/>
          <a:lstStyle/>
          <a:p>
            <a:endParaRPr lang="en-US"/>
          </a:p>
        </p:txBody>
      </p:sp>
      <p:sp>
        <p:nvSpPr>
          <p:cNvPr id="51219" name="Line 154"/>
          <p:cNvSpPr>
            <a:spLocks noChangeShapeType="1"/>
          </p:cNvSpPr>
          <p:nvPr/>
        </p:nvSpPr>
        <p:spPr bwMode="auto">
          <a:xfrm flipV="1">
            <a:off x="2836863" y="5562600"/>
            <a:ext cx="3587750" cy="0"/>
          </a:xfrm>
          <a:prstGeom prst="line">
            <a:avLst/>
          </a:prstGeom>
          <a:noFill/>
          <a:ln w="38100">
            <a:solidFill>
              <a:schemeClr val="tx1"/>
            </a:solidFill>
            <a:round/>
            <a:headEnd/>
            <a:tailEnd type="stealth" w="lg" len="lg"/>
          </a:ln>
          <a:extLst>
            <a:ext uri="{909E8E84-426E-40DD-AFC4-6F175D3DCCD1}">
              <a14:hiddenFill xmlns:a14="http://schemas.microsoft.com/office/drawing/2010/main">
                <a:noFill/>
              </a14:hiddenFill>
            </a:ext>
          </a:extLst>
        </p:spPr>
        <p:txBody>
          <a:bodyPr wrap="none" anchor="ctr"/>
          <a:lstStyle/>
          <a:p>
            <a:endParaRPr lang="en-US"/>
          </a:p>
        </p:txBody>
      </p:sp>
      <p:sp>
        <p:nvSpPr>
          <p:cNvPr id="51220" name="Text Box 155"/>
          <p:cNvSpPr txBox="1">
            <a:spLocks noChangeArrowheads="1"/>
          </p:cNvSpPr>
          <p:nvPr/>
        </p:nvSpPr>
        <p:spPr bwMode="auto">
          <a:xfrm>
            <a:off x="2949575" y="5729288"/>
            <a:ext cx="3409950" cy="366712"/>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800" b="1">
                <a:latin typeface="Gill Sans" charset="0"/>
              </a:rPr>
              <a:t>(4) program transformation</a:t>
            </a:r>
          </a:p>
        </p:txBody>
      </p:sp>
      <p:grpSp>
        <p:nvGrpSpPr>
          <p:cNvPr id="51221" name="Group 156"/>
          <p:cNvGrpSpPr>
            <a:grpSpLocks/>
          </p:cNvGrpSpPr>
          <p:nvPr/>
        </p:nvGrpSpPr>
        <p:grpSpPr bwMode="auto">
          <a:xfrm>
            <a:off x="2689225" y="1479550"/>
            <a:ext cx="1281113" cy="863600"/>
            <a:chOff x="1743" y="932"/>
            <a:chExt cx="874" cy="544"/>
          </a:xfrm>
        </p:grpSpPr>
        <p:sp>
          <p:nvSpPr>
            <p:cNvPr id="113821" name="Freeform 157"/>
            <p:cNvSpPr>
              <a:spLocks/>
            </p:cNvSpPr>
            <p:nvPr/>
          </p:nvSpPr>
          <p:spPr bwMode="auto">
            <a:xfrm>
              <a:off x="1743" y="932"/>
              <a:ext cx="769" cy="536"/>
            </a:xfrm>
            <a:custGeom>
              <a:avLst/>
              <a:gdLst/>
              <a:ahLst/>
              <a:cxnLst>
                <a:cxn ang="0">
                  <a:pos x="746" y="194"/>
                </a:cxn>
                <a:cxn ang="0">
                  <a:pos x="769" y="135"/>
                </a:cxn>
                <a:cxn ang="0">
                  <a:pos x="759" y="97"/>
                </a:cxn>
                <a:cxn ang="0">
                  <a:pos x="741" y="43"/>
                </a:cxn>
                <a:cxn ang="0">
                  <a:pos x="713" y="18"/>
                </a:cxn>
                <a:cxn ang="0">
                  <a:pos x="690" y="10"/>
                </a:cxn>
                <a:cxn ang="0">
                  <a:pos x="662" y="10"/>
                </a:cxn>
                <a:cxn ang="0">
                  <a:pos x="593" y="5"/>
                </a:cxn>
                <a:cxn ang="0">
                  <a:pos x="567" y="31"/>
                </a:cxn>
                <a:cxn ang="0">
                  <a:pos x="524" y="69"/>
                </a:cxn>
                <a:cxn ang="0">
                  <a:pos x="508" y="128"/>
                </a:cxn>
                <a:cxn ang="0">
                  <a:pos x="534" y="184"/>
                </a:cxn>
                <a:cxn ang="0">
                  <a:pos x="496" y="130"/>
                </a:cxn>
                <a:cxn ang="0">
                  <a:pos x="475" y="105"/>
                </a:cxn>
                <a:cxn ang="0">
                  <a:pos x="444" y="82"/>
                </a:cxn>
                <a:cxn ang="0">
                  <a:pos x="401" y="79"/>
                </a:cxn>
                <a:cxn ang="0">
                  <a:pos x="347" y="97"/>
                </a:cxn>
                <a:cxn ang="0">
                  <a:pos x="317" y="117"/>
                </a:cxn>
                <a:cxn ang="0">
                  <a:pos x="304" y="174"/>
                </a:cxn>
                <a:cxn ang="0">
                  <a:pos x="337" y="235"/>
                </a:cxn>
                <a:cxn ang="0">
                  <a:pos x="312" y="232"/>
                </a:cxn>
                <a:cxn ang="0">
                  <a:pos x="294" y="227"/>
                </a:cxn>
                <a:cxn ang="0">
                  <a:pos x="273" y="209"/>
                </a:cxn>
                <a:cxn ang="0">
                  <a:pos x="232" y="207"/>
                </a:cxn>
                <a:cxn ang="0">
                  <a:pos x="207" y="212"/>
                </a:cxn>
                <a:cxn ang="0">
                  <a:pos x="181" y="227"/>
                </a:cxn>
                <a:cxn ang="0">
                  <a:pos x="158" y="258"/>
                </a:cxn>
                <a:cxn ang="0">
                  <a:pos x="151" y="273"/>
                </a:cxn>
                <a:cxn ang="0">
                  <a:pos x="158" y="322"/>
                </a:cxn>
                <a:cxn ang="0">
                  <a:pos x="143" y="329"/>
                </a:cxn>
                <a:cxn ang="0">
                  <a:pos x="110" y="339"/>
                </a:cxn>
                <a:cxn ang="0">
                  <a:pos x="66" y="350"/>
                </a:cxn>
                <a:cxn ang="0">
                  <a:pos x="31" y="365"/>
                </a:cxn>
                <a:cxn ang="0">
                  <a:pos x="8" y="388"/>
                </a:cxn>
                <a:cxn ang="0">
                  <a:pos x="2" y="441"/>
                </a:cxn>
                <a:cxn ang="0">
                  <a:pos x="23" y="477"/>
                </a:cxn>
                <a:cxn ang="0">
                  <a:pos x="48" y="505"/>
                </a:cxn>
                <a:cxn ang="0">
                  <a:pos x="82" y="518"/>
                </a:cxn>
                <a:cxn ang="0">
                  <a:pos x="123" y="521"/>
                </a:cxn>
                <a:cxn ang="0">
                  <a:pos x="166" y="516"/>
                </a:cxn>
                <a:cxn ang="0">
                  <a:pos x="217" y="472"/>
                </a:cxn>
                <a:cxn ang="0">
                  <a:pos x="222" y="505"/>
                </a:cxn>
                <a:cxn ang="0">
                  <a:pos x="253" y="528"/>
                </a:cxn>
                <a:cxn ang="0">
                  <a:pos x="296" y="536"/>
                </a:cxn>
                <a:cxn ang="0">
                  <a:pos x="352" y="528"/>
                </a:cxn>
                <a:cxn ang="0">
                  <a:pos x="398" y="510"/>
                </a:cxn>
                <a:cxn ang="0">
                  <a:pos x="396" y="457"/>
                </a:cxn>
                <a:cxn ang="0">
                  <a:pos x="409" y="401"/>
                </a:cxn>
                <a:cxn ang="0">
                  <a:pos x="416" y="378"/>
                </a:cxn>
                <a:cxn ang="0">
                  <a:pos x="432" y="360"/>
                </a:cxn>
                <a:cxn ang="0">
                  <a:pos x="485" y="332"/>
                </a:cxn>
                <a:cxn ang="0">
                  <a:pos x="542" y="283"/>
                </a:cxn>
                <a:cxn ang="0">
                  <a:pos x="580" y="273"/>
                </a:cxn>
                <a:cxn ang="0">
                  <a:pos x="616" y="271"/>
                </a:cxn>
                <a:cxn ang="0">
                  <a:pos x="639" y="273"/>
                </a:cxn>
                <a:cxn ang="0">
                  <a:pos x="679" y="306"/>
                </a:cxn>
                <a:cxn ang="0">
                  <a:pos x="674" y="258"/>
                </a:cxn>
                <a:cxn ang="0">
                  <a:pos x="697" y="230"/>
                </a:cxn>
                <a:cxn ang="0">
                  <a:pos x="725" y="214"/>
                </a:cxn>
              </a:cxnLst>
              <a:rect l="0" t="0" r="r" b="b"/>
              <a:pathLst>
                <a:path w="769" h="536">
                  <a:moveTo>
                    <a:pt x="725" y="214"/>
                  </a:moveTo>
                  <a:lnTo>
                    <a:pt x="725" y="209"/>
                  </a:lnTo>
                  <a:lnTo>
                    <a:pt x="728" y="207"/>
                  </a:lnTo>
                  <a:lnTo>
                    <a:pt x="736" y="202"/>
                  </a:lnTo>
                  <a:lnTo>
                    <a:pt x="743" y="196"/>
                  </a:lnTo>
                  <a:lnTo>
                    <a:pt x="746" y="194"/>
                  </a:lnTo>
                  <a:lnTo>
                    <a:pt x="748" y="189"/>
                  </a:lnTo>
                  <a:lnTo>
                    <a:pt x="756" y="176"/>
                  </a:lnTo>
                  <a:lnTo>
                    <a:pt x="764" y="168"/>
                  </a:lnTo>
                  <a:lnTo>
                    <a:pt x="766" y="161"/>
                  </a:lnTo>
                  <a:lnTo>
                    <a:pt x="769" y="156"/>
                  </a:lnTo>
                  <a:lnTo>
                    <a:pt x="769" y="135"/>
                  </a:lnTo>
                  <a:lnTo>
                    <a:pt x="766" y="117"/>
                  </a:lnTo>
                  <a:lnTo>
                    <a:pt x="766" y="112"/>
                  </a:lnTo>
                  <a:lnTo>
                    <a:pt x="764" y="110"/>
                  </a:lnTo>
                  <a:lnTo>
                    <a:pt x="761" y="110"/>
                  </a:lnTo>
                  <a:lnTo>
                    <a:pt x="761" y="107"/>
                  </a:lnTo>
                  <a:lnTo>
                    <a:pt x="759" y="97"/>
                  </a:lnTo>
                  <a:lnTo>
                    <a:pt x="756" y="82"/>
                  </a:lnTo>
                  <a:lnTo>
                    <a:pt x="754" y="74"/>
                  </a:lnTo>
                  <a:lnTo>
                    <a:pt x="751" y="64"/>
                  </a:lnTo>
                  <a:lnTo>
                    <a:pt x="746" y="54"/>
                  </a:lnTo>
                  <a:lnTo>
                    <a:pt x="743" y="46"/>
                  </a:lnTo>
                  <a:lnTo>
                    <a:pt x="741" y="43"/>
                  </a:lnTo>
                  <a:lnTo>
                    <a:pt x="736" y="38"/>
                  </a:lnTo>
                  <a:lnTo>
                    <a:pt x="728" y="33"/>
                  </a:lnTo>
                  <a:lnTo>
                    <a:pt x="725" y="31"/>
                  </a:lnTo>
                  <a:lnTo>
                    <a:pt x="720" y="25"/>
                  </a:lnTo>
                  <a:lnTo>
                    <a:pt x="718" y="20"/>
                  </a:lnTo>
                  <a:lnTo>
                    <a:pt x="713" y="18"/>
                  </a:lnTo>
                  <a:lnTo>
                    <a:pt x="710" y="18"/>
                  </a:lnTo>
                  <a:lnTo>
                    <a:pt x="708" y="18"/>
                  </a:lnTo>
                  <a:lnTo>
                    <a:pt x="705" y="18"/>
                  </a:lnTo>
                  <a:lnTo>
                    <a:pt x="700" y="18"/>
                  </a:lnTo>
                  <a:lnTo>
                    <a:pt x="697" y="15"/>
                  </a:lnTo>
                  <a:lnTo>
                    <a:pt x="690" y="10"/>
                  </a:lnTo>
                  <a:lnTo>
                    <a:pt x="685" y="5"/>
                  </a:lnTo>
                  <a:lnTo>
                    <a:pt x="682" y="5"/>
                  </a:lnTo>
                  <a:lnTo>
                    <a:pt x="677" y="5"/>
                  </a:lnTo>
                  <a:lnTo>
                    <a:pt x="672" y="8"/>
                  </a:lnTo>
                  <a:lnTo>
                    <a:pt x="667" y="8"/>
                  </a:lnTo>
                  <a:lnTo>
                    <a:pt x="662" y="10"/>
                  </a:lnTo>
                  <a:lnTo>
                    <a:pt x="654" y="8"/>
                  </a:lnTo>
                  <a:lnTo>
                    <a:pt x="646" y="5"/>
                  </a:lnTo>
                  <a:lnTo>
                    <a:pt x="639" y="0"/>
                  </a:lnTo>
                  <a:lnTo>
                    <a:pt x="628" y="0"/>
                  </a:lnTo>
                  <a:lnTo>
                    <a:pt x="605" y="3"/>
                  </a:lnTo>
                  <a:lnTo>
                    <a:pt x="593" y="5"/>
                  </a:lnTo>
                  <a:lnTo>
                    <a:pt x="585" y="10"/>
                  </a:lnTo>
                  <a:lnTo>
                    <a:pt x="577" y="13"/>
                  </a:lnTo>
                  <a:lnTo>
                    <a:pt x="575" y="18"/>
                  </a:lnTo>
                  <a:lnTo>
                    <a:pt x="572" y="20"/>
                  </a:lnTo>
                  <a:lnTo>
                    <a:pt x="570" y="25"/>
                  </a:lnTo>
                  <a:lnTo>
                    <a:pt x="567" y="31"/>
                  </a:lnTo>
                  <a:lnTo>
                    <a:pt x="554" y="38"/>
                  </a:lnTo>
                  <a:lnTo>
                    <a:pt x="542" y="43"/>
                  </a:lnTo>
                  <a:lnTo>
                    <a:pt x="536" y="46"/>
                  </a:lnTo>
                  <a:lnTo>
                    <a:pt x="531" y="51"/>
                  </a:lnTo>
                  <a:lnTo>
                    <a:pt x="526" y="59"/>
                  </a:lnTo>
                  <a:lnTo>
                    <a:pt x="524" y="69"/>
                  </a:lnTo>
                  <a:lnTo>
                    <a:pt x="521" y="77"/>
                  </a:lnTo>
                  <a:lnTo>
                    <a:pt x="516" y="87"/>
                  </a:lnTo>
                  <a:lnTo>
                    <a:pt x="513" y="92"/>
                  </a:lnTo>
                  <a:lnTo>
                    <a:pt x="511" y="97"/>
                  </a:lnTo>
                  <a:lnTo>
                    <a:pt x="508" y="112"/>
                  </a:lnTo>
                  <a:lnTo>
                    <a:pt x="508" y="128"/>
                  </a:lnTo>
                  <a:lnTo>
                    <a:pt x="511" y="140"/>
                  </a:lnTo>
                  <a:lnTo>
                    <a:pt x="519" y="151"/>
                  </a:lnTo>
                  <a:lnTo>
                    <a:pt x="529" y="163"/>
                  </a:lnTo>
                  <a:lnTo>
                    <a:pt x="534" y="174"/>
                  </a:lnTo>
                  <a:lnTo>
                    <a:pt x="536" y="179"/>
                  </a:lnTo>
                  <a:lnTo>
                    <a:pt x="534" y="184"/>
                  </a:lnTo>
                  <a:lnTo>
                    <a:pt x="521" y="181"/>
                  </a:lnTo>
                  <a:lnTo>
                    <a:pt x="516" y="179"/>
                  </a:lnTo>
                  <a:lnTo>
                    <a:pt x="511" y="176"/>
                  </a:lnTo>
                  <a:lnTo>
                    <a:pt x="503" y="163"/>
                  </a:lnTo>
                  <a:lnTo>
                    <a:pt x="501" y="151"/>
                  </a:lnTo>
                  <a:lnTo>
                    <a:pt x="496" y="130"/>
                  </a:lnTo>
                  <a:lnTo>
                    <a:pt x="496" y="120"/>
                  </a:lnTo>
                  <a:lnTo>
                    <a:pt x="493" y="115"/>
                  </a:lnTo>
                  <a:lnTo>
                    <a:pt x="490" y="112"/>
                  </a:lnTo>
                  <a:lnTo>
                    <a:pt x="488" y="110"/>
                  </a:lnTo>
                  <a:lnTo>
                    <a:pt x="478" y="107"/>
                  </a:lnTo>
                  <a:lnTo>
                    <a:pt x="475" y="105"/>
                  </a:lnTo>
                  <a:lnTo>
                    <a:pt x="473" y="102"/>
                  </a:lnTo>
                  <a:lnTo>
                    <a:pt x="467" y="97"/>
                  </a:lnTo>
                  <a:lnTo>
                    <a:pt x="462" y="89"/>
                  </a:lnTo>
                  <a:lnTo>
                    <a:pt x="460" y="87"/>
                  </a:lnTo>
                  <a:lnTo>
                    <a:pt x="455" y="87"/>
                  </a:lnTo>
                  <a:lnTo>
                    <a:pt x="444" y="82"/>
                  </a:lnTo>
                  <a:lnTo>
                    <a:pt x="434" y="77"/>
                  </a:lnTo>
                  <a:lnTo>
                    <a:pt x="424" y="71"/>
                  </a:lnTo>
                  <a:lnTo>
                    <a:pt x="419" y="71"/>
                  </a:lnTo>
                  <a:lnTo>
                    <a:pt x="414" y="71"/>
                  </a:lnTo>
                  <a:lnTo>
                    <a:pt x="406" y="74"/>
                  </a:lnTo>
                  <a:lnTo>
                    <a:pt x="401" y="79"/>
                  </a:lnTo>
                  <a:lnTo>
                    <a:pt x="393" y="82"/>
                  </a:lnTo>
                  <a:lnTo>
                    <a:pt x="381" y="84"/>
                  </a:lnTo>
                  <a:lnTo>
                    <a:pt x="368" y="84"/>
                  </a:lnTo>
                  <a:lnTo>
                    <a:pt x="360" y="87"/>
                  </a:lnTo>
                  <a:lnTo>
                    <a:pt x="352" y="89"/>
                  </a:lnTo>
                  <a:lnTo>
                    <a:pt x="347" y="97"/>
                  </a:lnTo>
                  <a:lnTo>
                    <a:pt x="345" y="100"/>
                  </a:lnTo>
                  <a:lnTo>
                    <a:pt x="342" y="102"/>
                  </a:lnTo>
                  <a:lnTo>
                    <a:pt x="332" y="105"/>
                  </a:lnTo>
                  <a:lnTo>
                    <a:pt x="322" y="110"/>
                  </a:lnTo>
                  <a:lnTo>
                    <a:pt x="319" y="112"/>
                  </a:lnTo>
                  <a:lnTo>
                    <a:pt x="317" y="117"/>
                  </a:lnTo>
                  <a:lnTo>
                    <a:pt x="317" y="125"/>
                  </a:lnTo>
                  <a:lnTo>
                    <a:pt x="317" y="130"/>
                  </a:lnTo>
                  <a:lnTo>
                    <a:pt x="317" y="138"/>
                  </a:lnTo>
                  <a:lnTo>
                    <a:pt x="312" y="148"/>
                  </a:lnTo>
                  <a:lnTo>
                    <a:pt x="306" y="161"/>
                  </a:lnTo>
                  <a:lnTo>
                    <a:pt x="304" y="174"/>
                  </a:lnTo>
                  <a:lnTo>
                    <a:pt x="304" y="189"/>
                  </a:lnTo>
                  <a:lnTo>
                    <a:pt x="304" y="199"/>
                  </a:lnTo>
                  <a:lnTo>
                    <a:pt x="314" y="212"/>
                  </a:lnTo>
                  <a:lnTo>
                    <a:pt x="324" y="222"/>
                  </a:lnTo>
                  <a:lnTo>
                    <a:pt x="332" y="230"/>
                  </a:lnTo>
                  <a:lnTo>
                    <a:pt x="337" y="235"/>
                  </a:lnTo>
                  <a:lnTo>
                    <a:pt x="337" y="237"/>
                  </a:lnTo>
                  <a:lnTo>
                    <a:pt x="335" y="237"/>
                  </a:lnTo>
                  <a:lnTo>
                    <a:pt x="332" y="240"/>
                  </a:lnTo>
                  <a:lnTo>
                    <a:pt x="324" y="240"/>
                  </a:lnTo>
                  <a:lnTo>
                    <a:pt x="314" y="235"/>
                  </a:lnTo>
                  <a:lnTo>
                    <a:pt x="312" y="232"/>
                  </a:lnTo>
                  <a:lnTo>
                    <a:pt x="306" y="227"/>
                  </a:lnTo>
                  <a:lnTo>
                    <a:pt x="296" y="225"/>
                  </a:lnTo>
                  <a:lnTo>
                    <a:pt x="299" y="225"/>
                  </a:lnTo>
                  <a:lnTo>
                    <a:pt x="299" y="227"/>
                  </a:lnTo>
                  <a:lnTo>
                    <a:pt x="296" y="227"/>
                  </a:lnTo>
                  <a:lnTo>
                    <a:pt x="294" y="227"/>
                  </a:lnTo>
                  <a:lnTo>
                    <a:pt x="291" y="227"/>
                  </a:lnTo>
                  <a:lnTo>
                    <a:pt x="286" y="227"/>
                  </a:lnTo>
                  <a:lnTo>
                    <a:pt x="283" y="225"/>
                  </a:lnTo>
                  <a:lnTo>
                    <a:pt x="278" y="222"/>
                  </a:lnTo>
                  <a:lnTo>
                    <a:pt x="276" y="219"/>
                  </a:lnTo>
                  <a:lnTo>
                    <a:pt x="273" y="209"/>
                  </a:lnTo>
                  <a:lnTo>
                    <a:pt x="266" y="204"/>
                  </a:lnTo>
                  <a:lnTo>
                    <a:pt x="260" y="202"/>
                  </a:lnTo>
                  <a:lnTo>
                    <a:pt x="253" y="202"/>
                  </a:lnTo>
                  <a:lnTo>
                    <a:pt x="248" y="202"/>
                  </a:lnTo>
                  <a:lnTo>
                    <a:pt x="240" y="204"/>
                  </a:lnTo>
                  <a:lnTo>
                    <a:pt x="232" y="207"/>
                  </a:lnTo>
                  <a:lnTo>
                    <a:pt x="230" y="204"/>
                  </a:lnTo>
                  <a:lnTo>
                    <a:pt x="225" y="204"/>
                  </a:lnTo>
                  <a:lnTo>
                    <a:pt x="222" y="204"/>
                  </a:lnTo>
                  <a:lnTo>
                    <a:pt x="220" y="204"/>
                  </a:lnTo>
                  <a:lnTo>
                    <a:pt x="212" y="209"/>
                  </a:lnTo>
                  <a:lnTo>
                    <a:pt x="207" y="212"/>
                  </a:lnTo>
                  <a:lnTo>
                    <a:pt x="202" y="214"/>
                  </a:lnTo>
                  <a:lnTo>
                    <a:pt x="197" y="214"/>
                  </a:lnTo>
                  <a:lnTo>
                    <a:pt x="194" y="214"/>
                  </a:lnTo>
                  <a:lnTo>
                    <a:pt x="192" y="214"/>
                  </a:lnTo>
                  <a:lnTo>
                    <a:pt x="186" y="222"/>
                  </a:lnTo>
                  <a:lnTo>
                    <a:pt x="181" y="227"/>
                  </a:lnTo>
                  <a:lnTo>
                    <a:pt x="179" y="232"/>
                  </a:lnTo>
                  <a:lnTo>
                    <a:pt x="174" y="235"/>
                  </a:lnTo>
                  <a:lnTo>
                    <a:pt x="171" y="237"/>
                  </a:lnTo>
                  <a:lnTo>
                    <a:pt x="166" y="240"/>
                  </a:lnTo>
                  <a:lnTo>
                    <a:pt x="163" y="248"/>
                  </a:lnTo>
                  <a:lnTo>
                    <a:pt x="158" y="258"/>
                  </a:lnTo>
                  <a:lnTo>
                    <a:pt x="156" y="260"/>
                  </a:lnTo>
                  <a:lnTo>
                    <a:pt x="153" y="263"/>
                  </a:lnTo>
                  <a:lnTo>
                    <a:pt x="151" y="263"/>
                  </a:lnTo>
                  <a:lnTo>
                    <a:pt x="151" y="265"/>
                  </a:lnTo>
                  <a:lnTo>
                    <a:pt x="151" y="271"/>
                  </a:lnTo>
                  <a:lnTo>
                    <a:pt x="151" y="273"/>
                  </a:lnTo>
                  <a:lnTo>
                    <a:pt x="153" y="281"/>
                  </a:lnTo>
                  <a:lnTo>
                    <a:pt x="158" y="286"/>
                  </a:lnTo>
                  <a:lnTo>
                    <a:pt x="148" y="306"/>
                  </a:lnTo>
                  <a:lnTo>
                    <a:pt x="153" y="309"/>
                  </a:lnTo>
                  <a:lnTo>
                    <a:pt x="156" y="311"/>
                  </a:lnTo>
                  <a:lnTo>
                    <a:pt x="158" y="322"/>
                  </a:lnTo>
                  <a:lnTo>
                    <a:pt x="161" y="327"/>
                  </a:lnTo>
                  <a:lnTo>
                    <a:pt x="163" y="329"/>
                  </a:lnTo>
                  <a:lnTo>
                    <a:pt x="166" y="332"/>
                  </a:lnTo>
                  <a:lnTo>
                    <a:pt x="161" y="329"/>
                  </a:lnTo>
                  <a:lnTo>
                    <a:pt x="151" y="329"/>
                  </a:lnTo>
                  <a:lnTo>
                    <a:pt x="143" y="329"/>
                  </a:lnTo>
                  <a:lnTo>
                    <a:pt x="138" y="332"/>
                  </a:lnTo>
                  <a:lnTo>
                    <a:pt x="135" y="334"/>
                  </a:lnTo>
                  <a:lnTo>
                    <a:pt x="133" y="332"/>
                  </a:lnTo>
                  <a:lnTo>
                    <a:pt x="128" y="332"/>
                  </a:lnTo>
                  <a:lnTo>
                    <a:pt x="117" y="334"/>
                  </a:lnTo>
                  <a:lnTo>
                    <a:pt x="110" y="339"/>
                  </a:lnTo>
                  <a:lnTo>
                    <a:pt x="102" y="342"/>
                  </a:lnTo>
                  <a:lnTo>
                    <a:pt x="94" y="342"/>
                  </a:lnTo>
                  <a:lnTo>
                    <a:pt x="82" y="342"/>
                  </a:lnTo>
                  <a:lnTo>
                    <a:pt x="71" y="347"/>
                  </a:lnTo>
                  <a:lnTo>
                    <a:pt x="69" y="350"/>
                  </a:lnTo>
                  <a:lnTo>
                    <a:pt x="66" y="350"/>
                  </a:lnTo>
                  <a:lnTo>
                    <a:pt x="66" y="352"/>
                  </a:lnTo>
                  <a:lnTo>
                    <a:pt x="66" y="355"/>
                  </a:lnTo>
                  <a:lnTo>
                    <a:pt x="61" y="355"/>
                  </a:lnTo>
                  <a:lnTo>
                    <a:pt x="51" y="357"/>
                  </a:lnTo>
                  <a:lnTo>
                    <a:pt x="36" y="362"/>
                  </a:lnTo>
                  <a:lnTo>
                    <a:pt x="31" y="365"/>
                  </a:lnTo>
                  <a:lnTo>
                    <a:pt x="28" y="367"/>
                  </a:lnTo>
                  <a:lnTo>
                    <a:pt x="28" y="370"/>
                  </a:lnTo>
                  <a:lnTo>
                    <a:pt x="23" y="373"/>
                  </a:lnTo>
                  <a:lnTo>
                    <a:pt x="18" y="378"/>
                  </a:lnTo>
                  <a:lnTo>
                    <a:pt x="10" y="385"/>
                  </a:lnTo>
                  <a:lnTo>
                    <a:pt x="8" y="388"/>
                  </a:lnTo>
                  <a:lnTo>
                    <a:pt x="8" y="393"/>
                  </a:lnTo>
                  <a:lnTo>
                    <a:pt x="8" y="398"/>
                  </a:lnTo>
                  <a:lnTo>
                    <a:pt x="8" y="406"/>
                  </a:lnTo>
                  <a:lnTo>
                    <a:pt x="5" y="421"/>
                  </a:lnTo>
                  <a:lnTo>
                    <a:pt x="0" y="434"/>
                  </a:lnTo>
                  <a:lnTo>
                    <a:pt x="2" y="441"/>
                  </a:lnTo>
                  <a:lnTo>
                    <a:pt x="2" y="447"/>
                  </a:lnTo>
                  <a:lnTo>
                    <a:pt x="10" y="454"/>
                  </a:lnTo>
                  <a:lnTo>
                    <a:pt x="15" y="462"/>
                  </a:lnTo>
                  <a:lnTo>
                    <a:pt x="23" y="470"/>
                  </a:lnTo>
                  <a:lnTo>
                    <a:pt x="23" y="472"/>
                  </a:lnTo>
                  <a:lnTo>
                    <a:pt x="23" y="477"/>
                  </a:lnTo>
                  <a:lnTo>
                    <a:pt x="25" y="480"/>
                  </a:lnTo>
                  <a:lnTo>
                    <a:pt x="28" y="482"/>
                  </a:lnTo>
                  <a:lnTo>
                    <a:pt x="36" y="490"/>
                  </a:lnTo>
                  <a:lnTo>
                    <a:pt x="43" y="498"/>
                  </a:lnTo>
                  <a:lnTo>
                    <a:pt x="46" y="500"/>
                  </a:lnTo>
                  <a:lnTo>
                    <a:pt x="48" y="505"/>
                  </a:lnTo>
                  <a:lnTo>
                    <a:pt x="51" y="508"/>
                  </a:lnTo>
                  <a:lnTo>
                    <a:pt x="54" y="510"/>
                  </a:lnTo>
                  <a:lnTo>
                    <a:pt x="64" y="513"/>
                  </a:lnTo>
                  <a:lnTo>
                    <a:pt x="74" y="513"/>
                  </a:lnTo>
                  <a:lnTo>
                    <a:pt x="79" y="516"/>
                  </a:lnTo>
                  <a:lnTo>
                    <a:pt x="82" y="518"/>
                  </a:lnTo>
                  <a:lnTo>
                    <a:pt x="84" y="521"/>
                  </a:lnTo>
                  <a:lnTo>
                    <a:pt x="89" y="521"/>
                  </a:lnTo>
                  <a:lnTo>
                    <a:pt x="100" y="526"/>
                  </a:lnTo>
                  <a:lnTo>
                    <a:pt x="112" y="526"/>
                  </a:lnTo>
                  <a:lnTo>
                    <a:pt x="117" y="523"/>
                  </a:lnTo>
                  <a:lnTo>
                    <a:pt x="123" y="521"/>
                  </a:lnTo>
                  <a:lnTo>
                    <a:pt x="128" y="518"/>
                  </a:lnTo>
                  <a:lnTo>
                    <a:pt x="133" y="516"/>
                  </a:lnTo>
                  <a:lnTo>
                    <a:pt x="146" y="516"/>
                  </a:lnTo>
                  <a:lnTo>
                    <a:pt x="158" y="518"/>
                  </a:lnTo>
                  <a:lnTo>
                    <a:pt x="163" y="518"/>
                  </a:lnTo>
                  <a:lnTo>
                    <a:pt x="166" y="516"/>
                  </a:lnTo>
                  <a:lnTo>
                    <a:pt x="171" y="508"/>
                  </a:lnTo>
                  <a:lnTo>
                    <a:pt x="174" y="503"/>
                  </a:lnTo>
                  <a:lnTo>
                    <a:pt x="176" y="498"/>
                  </a:lnTo>
                  <a:lnTo>
                    <a:pt x="181" y="493"/>
                  </a:lnTo>
                  <a:lnTo>
                    <a:pt x="212" y="470"/>
                  </a:lnTo>
                  <a:lnTo>
                    <a:pt x="217" y="472"/>
                  </a:lnTo>
                  <a:lnTo>
                    <a:pt x="220" y="475"/>
                  </a:lnTo>
                  <a:lnTo>
                    <a:pt x="220" y="480"/>
                  </a:lnTo>
                  <a:lnTo>
                    <a:pt x="220" y="485"/>
                  </a:lnTo>
                  <a:lnTo>
                    <a:pt x="220" y="495"/>
                  </a:lnTo>
                  <a:lnTo>
                    <a:pt x="220" y="500"/>
                  </a:lnTo>
                  <a:lnTo>
                    <a:pt x="222" y="505"/>
                  </a:lnTo>
                  <a:lnTo>
                    <a:pt x="227" y="510"/>
                  </a:lnTo>
                  <a:lnTo>
                    <a:pt x="232" y="513"/>
                  </a:lnTo>
                  <a:lnTo>
                    <a:pt x="237" y="516"/>
                  </a:lnTo>
                  <a:lnTo>
                    <a:pt x="243" y="523"/>
                  </a:lnTo>
                  <a:lnTo>
                    <a:pt x="248" y="526"/>
                  </a:lnTo>
                  <a:lnTo>
                    <a:pt x="253" y="528"/>
                  </a:lnTo>
                  <a:lnTo>
                    <a:pt x="263" y="531"/>
                  </a:lnTo>
                  <a:lnTo>
                    <a:pt x="273" y="528"/>
                  </a:lnTo>
                  <a:lnTo>
                    <a:pt x="278" y="528"/>
                  </a:lnTo>
                  <a:lnTo>
                    <a:pt x="281" y="531"/>
                  </a:lnTo>
                  <a:lnTo>
                    <a:pt x="289" y="533"/>
                  </a:lnTo>
                  <a:lnTo>
                    <a:pt x="296" y="536"/>
                  </a:lnTo>
                  <a:lnTo>
                    <a:pt x="317" y="536"/>
                  </a:lnTo>
                  <a:lnTo>
                    <a:pt x="329" y="533"/>
                  </a:lnTo>
                  <a:lnTo>
                    <a:pt x="340" y="531"/>
                  </a:lnTo>
                  <a:lnTo>
                    <a:pt x="347" y="526"/>
                  </a:lnTo>
                  <a:lnTo>
                    <a:pt x="350" y="526"/>
                  </a:lnTo>
                  <a:lnTo>
                    <a:pt x="352" y="528"/>
                  </a:lnTo>
                  <a:lnTo>
                    <a:pt x="355" y="528"/>
                  </a:lnTo>
                  <a:lnTo>
                    <a:pt x="358" y="528"/>
                  </a:lnTo>
                  <a:lnTo>
                    <a:pt x="368" y="521"/>
                  </a:lnTo>
                  <a:lnTo>
                    <a:pt x="378" y="513"/>
                  </a:lnTo>
                  <a:lnTo>
                    <a:pt x="391" y="508"/>
                  </a:lnTo>
                  <a:lnTo>
                    <a:pt x="398" y="510"/>
                  </a:lnTo>
                  <a:lnTo>
                    <a:pt x="398" y="508"/>
                  </a:lnTo>
                  <a:lnTo>
                    <a:pt x="398" y="503"/>
                  </a:lnTo>
                  <a:lnTo>
                    <a:pt x="398" y="493"/>
                  </a:lnTo>
                  <a:lnTo>
                    <a:pt x="398" y="475"/>
                  </a:lnTo>
                  <a:lnTo>
                    <a:pt x="398" y="467"/>
                  </a:lnTo>
                  <a:lnTo>
                    <a:pt x="396" y="457"/>
                  </a:lnTo>
                  <a:lnTo>
                    <a:pt x="393" y="447"/>
                  </a:lnTo>
                  <a:lnTo>
                    <a:pt x="391" y="436"/>
                  </a:lnTo>
                  <a:lnTo>
                    <a:pt x="393" y="431"/>
                  </a:lnTo>
                  <a:lnTo>
                    <a:pt x="396" y="426"/>
                  </a:lnTo>
                  <a:lnTo>
                    <a:pt x="404" y="413"/>
                  </a:lnTo>
                  <a:lnTo>
                    <a:pt x="409" y="401"/>
                  </a:lnTo>
                  <a:lnTo>
                    <a:pt x="411" y="396"/>
                  </a:lnTo>
                  <a:lnTo>
                    <a:pt x="411" y="388"/>
                  </a:lnTo>
                  <a:lnTo>
                    <a:pt x="411" y="383"/>
                  </a:lnTo>
                  <a:lnTo>
                    <a:pt x="411" y="380"/>
                  </a:lnTo>
                  <a:lnTo>
                    <a:pt x="414" y="378"/>
                  </a:lnTo>
                  <a:lnTo>
                    <a:pt x="416" y="378"/>
                  </a:lnTo>
                  <a:lnTo>
                    <a:pt x="419" y="375"/>
                  </a:lnTo>
                  <a:lnTo>
                    <a:pt x="421" y="375"/>
                  </a:lnTo>
                  <a:lnTo>
                    <a:pt x="424" y="378"/>
                  </a:lnTo>
                  <a:lnTo>
                    <a:pt x="424" y="380"/>
                  </a:lnTo>
                  <a:lnTo>
                    <a:pt x="429" y="367"/>
                  </a:lnTo>
                  <a:lnTo>
                    <a:pt x="432" y="360"/>
                  </a:lnTo>
                  <a:lnTo>
                    <a:pt x="437" y="357"/>
                  </a:lnTo>
                  <a:lnTo>
                    <a:pt x="444" y="355"/>
                  </a:lnTo>
                  <a:lnTo>
                    <a:pt x="470" y="345"/>
                  </a:lnTo>
                  <a:lnTo>
                    <a:pt x="480" y="337"/>
                  </a:lnTo>
                  <a:lnTo>
                    <a:pt x="483" y="334"/>
                  </a:lnTo>
                  <a:lnTo>
                    <a:pt x="485" y="332"/>
                  </a:lnTo>
                  <a:lnTo>
                    <a:pt x="496" y="314"/>
                  </a:lnTo>
                  <a:lnTo>
                    <a:pt x="511" y="299"/>
                  </a:lnTo>
                  <a:lnTo>
                    <a:pt x="526" y="288"/>
                  </a:lnTo>
                  <a:lnTo>
                    <a:pt x="531" y="286"/>
                  </a:lnTo>
                  <a:lnTo>
                    <a:pt x="536" y="286"/>
                  </a:lnTo>
                  <a:lnTo>
                    <a:pt x="542" y="283"/>
                  </a:lnTo>
                  <a:lnTo>
                    <a:pt x="544" y="283"/>
                  </a:lnTo>
                  <a:lnTo>
                    <a:pt x="552" y="276"/>
                  </a:lnTo>
                  <a:lnTo>
                    <a:pt x="557" y="273"/>
                  </a:lnTo>
                  <a:lnTo>
                    <a:pt x="565" y="271"/>
                  </a:lnTo>
                  <a:lnTo>
                    <a:pt x="572" y="271"/>
                  </a:lnTo>
                  <a:lnTo>
                    <a:pt x="580" y="273"/>
                  </a:lnTo>
                  <a:lnTo>
                    <a:pt x="588" y="273"/>
                  </a:lnTo>
                  <a:lnTo>
                    <a:pt x="590" y="273"/>
                  </a:lnTo>
                  <a:lnTo>
                    <a:pt x="600" y="271"/>
                  </a:lnTo>
                  <a:lnTo>
                    <a:pt x="608" y="268"/>
                  </a:lnTo>
                  <a:lnTo>
                    <a:pt x="611" y="268"/>
                  </a:lnTo>
                  <a:lnTo>
                    <a:pt x="616" y="271"/>
                  </a:lnTo>
                  <a:lnTo>
                    <a:pt x="618" y="271"/>
                  </a:lnTo>
                  <a:lnTo>
                    <a:pt x="621" y="271"/>
                  </a:lnTo>
                  <a:lnTo>
                    <a:pt x="628" y="268"/>
                  </a:lnTo>
                  <a:lnTo>
                    <a:pt x="631" y="268"/>
                  </a:lnTo>
                  <a:lnTo>
                    <a:pt x="636" y="271"/>
                  </a:lnTo>
                  <a:lnTo>
                    <a:pt x="639" y="273"/>
                  </a:lnTo>
                  <a:lnTo>
                    <a:pt x="641" y="281"/>
                  </a:lnTo>
                  <a:lnTo>
                    <a:pt x="646" y="286"/>
                  </a:lnTo>
                  <a:lnTo>
                    <a:pt x="649" y="291"/>
                  </a:lnTo>
                  <a:lnTo>
                    <a:pt x="659" y="296"/>
                  </a:lnTo>
                  <a:lnTo>
                    <a:pt x="669" y="299"/>
                  </a:lnTo>
                  <a:lnTo>
                    <a:pt x="679" y="306"/>
                  </a:lnTo>
                  <a:lnTo>
                    <a:pt x="677" y="304"/>
                  </a:lnTo>
                  <a:lnTo>
                    <a:pt x="674" y="301"/>
                  </a:lnTo>
                  <a:lnTo>
                    <a:pt x="672" y="293"/>
                  </a:lnTo>
                  <a:lnTo>
                    <a:pt x="672" y="281"/>
                  </a:lnTo>
                  <a:lnTo>
                    <a:pt x="672" y="271"/>
                  </a:lnTo>
                  <a:lnTo>
                    <a:pt x="674" y="258"/>
                  </a:lnTo>
                  <a:lnTo>
                    <a:pt x="677" y="248"/>
                  </a:lnTo>
                  <a:lnTo>
                    <a:pt x="682" y="240"/>
                  </a:lnTo>
                  <a:lnTo>
                    <a:pt x="685" y="237"/>
                  </a:lnTo>
                  <a:lnTo>
                    <a:pt x="687" y="237"/>
                  </a:lnTo>
                  <a:lnTo>
                    <a:pt x="692" y="235"/>
                  </a:lnTo>
                  <a:lnTo>
                    <a:pt x="697" y="230"/>
                  </a:lnTo>
                  <a:lnTo>
                    <a:pt x="705" y="219"/>
                  </a:lnTo>
                  <a:lnTo>
                    <a:pt x="708" y="214"/>
                  </a:lnTo>
                  <a:lnTo>
                    <a:pt x="713" y="212"/>
                  </a:lnTo>
                  <a:lnTo>
                    <a:pt x="715" y="209"/>
                  </a:lnTo>
                  <a:lnTo>
                    <a:pt x="718" y="209"/>
                  </a:lnTo>
                  <a:lnTo>
                    <a:pt x="725" y="214"/>
                  </a:lnTo>
                  <a:close/>
                </a:path>
              </a:pathLst>
            </a:custGeom>
            <a:gradFill rotWithShape="0">
              <a:gsLst>
                <a:gs pos="0">
                  <a:schemeClr val="accent1"/>
                </a:gs>
                <a:gs pos="100000">
                  <a:schemeClr val="accent1">
                    <a:gamma/>
                    <a:shade val="46275"/>
                    <a:invGamma/>
                  </a:schemeClr>
                </a:gs>
              </a:gsLst>
              <a:path path="rect">
                <a:fillToRect l="50000" t="50000" r="50000" b="50000"/>
              </a:path>
            </a:gradFill>
            <a:ln w="9525">
              <a:noFill/>
              <a:round/>
              <a:headEnd/>
              <a:tailEnd/>
            </a:ln>
          </p:spPr>
          <p:txBody>
            <a:bodyPr/>
            <a:lstStyle/>
            <a:p>
              <a:pPr>
                <a:defRPr/>
              </a:pPr>
              <a:endParaRPr lang="en-US">
                <a:ea typeface="+mn-ea"/>
              </a:endParaRPr>
            </a:p>
          </p:txBody>
        </p:sp>
        <p:sp>
          <p:nvSpPr>
            <p:cNvPr id="113822" name="Freeform 158"/>
            <p:cNvSpPr>
              <a:spLocks/>
            </p:cNvSpPr>
            <p:nvPr/>
          </p:nvSpPr>
          <p:spPr bwMode="auto">
            <a:xfrm>
              <a:off x="2149" y="1141"/>
              <a:ext cx="468" cy="335"/>
            </a:xfrm>
            <a:custGeom>
              <a:avLst/>
              <a:gdLst/>
              <a:ahLst/>
              <a:cxnLst>
                <a:cxn ang="0">
                  <a:pos x="21" y="179"/>
                </a:cxn>
                <a:cxn ang="0">
                  <a:pos x="0" y="222"/>
                </a:cxn>
                <a:cxn ang="0">
                  <a:pos x="5" y="250"/>
                </a:cxn>
                <a:cxn ang="0">
                  <a:pos x="3" y="273"/>
                </a:cxn>
                <a:cxn ang="0">
                  <a:pos x="13" y="289"/>
                </a:cxn>
                <a:cxn ang="0">
                  <a:pos x="33" y="307"/>
                </a:cxn>
                <a:cxn ang="0">
                  <a:pos x="61" y="312"/>
                </a:cxn>
                <a:cxn ang="0">
                  <a:pos x="102" y="322"/>
                </a:cxn>
                <a:cxn ang="0">
                  <a:pos x="120" y="317"/>
                </a:cxn>
                <a:cxn ang="0">
                  <a:pos x="159" y="319"/>
                </a:cxn>
                <a:cxn ang="0">
                  <a:pos x="169" y="317"/>
                </a:cxn>
                <a:cxn ang="0">
                  <a:pos x="189" y="317"/>
                </a:cxn>
                <a:cxn ang="0">
                  <a:pos x="197" y="309"/>
                </a:cxn>
                <a:cxn ang="0">
                  <a:pos x="220" y="299"/>
                </a:cxn>
                <a:cxn ang="0">
                  <a:pos x="222" y="301"/>
                </a:cxn>
                <a:cxn ang="0">
                  <a:pos x="238" y="312"/>
                </a:cxn>
                <a:cxn ang="0">
                  <a:pos x="256" y="301"/>
                </a:cxn>
                <a:cxn ang="0">
                  <a:pos x="266" y="309"/>
                </a:cxn>
                <a:cxn ang="0">
                  <a:pos x="291" y="322"/>
                </a:cxn>
                <a:cxn ang="0">
                  <a:pos x="317" y="324"/>
                </a:cxn>
                <a:cxn ang="0">
                  <a:pos x="340" y="335"/>
                </a:cxn>
                <a:cxn ang="0">
                  <a:pos x="376" y="329"/>
                </a:cxn>
                <a:cxn ang="0">
                  <a:pos x="414" y="324"/>
                </a:cxn>
                <a:cxn ang="0">
                  <a:pos x="437" y="304"/>
                </a:cxn>
                <a:cxn ang="0">
                  <a:pos x="450" y="286"/>
                </a:cxn>
                <a:cxn ang="0">
                  <a:pos x="468" y="238"/>
                </a:cxn>
                <a:cxn ang="0">
                  <a:pos x="465" y="207"/>
                </a:cxn>
                <a:cxn ang="0">
                  <a:pos x="452" y="192"/>
                </a:cxn>
                <a:cxn ang="0">
                  <a:pos x="447" y="174"/>
                </a:cxn>
                <a:cxn ang="0">
                  <a:pos x="429" y="164"/>
                </a:cxn>
                <a:cxn ang="0">
                  <a:pos x="429" y="148"/>
                </a:cxn>
                <a:cxn ang="0">
                  <a:pos x="414" y="141"/>
                </a:cxn>
                <a:cxn ang="0">
                  <a:pos x="437" y="120"/>
                </a:cxn>
                <a:cxn ang="0">
                  <a:pos x="437" y="79"/>
                </a:cxn>
                <a:cxn ang="0">
                  <a:pos x="432" y="59"/>
                </a:cxn>
                <a:cxn ang="0">
                  <a:pos x="427" y="33"/>
                </a:cxn>
                <a:cxn ang="0">
                  <a:pos x="409" y="16"/>
                </a:cxn>
                <a:cxn ang="0">
                  <a:pos x="399" y="3"/>
                </a:cxn>
                <a:cxn ang="0">
                  <a:pos x="360" y="5"/>
                </a:cxn>
                <a:cxn ang="0">
                  <a:pos x="335" y="8"/>
                </a:cxn>
                <a:cxn ang="0">
                  <a:pos x="309" y="0"/>
                </a:cxn>
                <a:cxn ang="0">
                  <a:pos x="299" y="10"/>
                </a:cxn>
                <a:cxn ang="0">
                  <a:pos x="281" y="28"/>
                </a:cxn>
                <a:cxn ang="0">
                  <a:pos x="271" y="39"/>
                </a:cxn>
                <a:cxn ang="0">
                  <a:pos x="266" y="72"/>
                </a:cxn>
                <a:cxn ang="0">
                  <a:pos x="271" y="95"/>
                </a:cxn>
                <a:cxn ang="0">
                  <a:pos x="253" y="87"/>
                </a:cxn>
                <a:cxn ang="0">
                  <a:pos x="235" y="72"/>
                </a:cxn>
                <a:cxn ang="0">
                  <a:pos x="225" y="59"/>
                </a:cxn>
                <a:cxn ang="0">
                  <a:pos x="212" y="62"/>
                </a:cxn>
                <a:cxn ang="0">
                  <a:pos x="202" y="59"/>
                </a:cxn>
                <a:cxn ang="0">
                  <a:pos x="182" y="64"/>
                </a:cxn>
                <a:cxn ang="0">
                  <a:pos x="159" y="62"/>
                </a:cxn>
                <a:cxn ang="0">
                  <a:pos x="138" y="74"/>
                </a:cxn>
                <a:cxn ang="0">
                  <a:pos x="125" y="77"/>
                </a:cxn>
                <a:cxn ang="0">
                  <a:pos x="90" y="105"/>
                </a:cxn>
                <a:cxn ang="0">
                  <a:pos x="74" y="128"/>
                </a:cxn>
                <a:cxn ang="0">
                  <a:pos x="31" y="148"/>
                </a:cxn>
                <a:cxn ang="0">
                  <a:pos x="18" y="171"/>
                </a:cxn>
              </a:cxnLst>
              <a:rect l="0" t="0" r="r" b="b"/>
              <a:pathLst>
                <a:path w="468" h="335">
                  <a:moveTo>
                    <a:pt x="18" y="171"/>
                  </a:moveTo>
                  <a:lnTo>
                    <a:pt x="21" y="174"/>
                  </a:lnTo>
                  <a:lnTo>
                    <a:pt x="21" y="179"/>
                  </a:lnTo>
                  <a:lnTo>
                    <a:pt x="18" y="192"/>
                  </a:lnTo>
                  <a:lnTo>
                    <a:pt x="3" y="217"/>
                  </a:lnTo>
                  <a:lnTo>
                    <a:pt x="0" y="222"/>
                  </a:lnTo>
                  <a:lnTo>
                    <a:pt x="0" y="227"/>
                  </a:lnTo>
                  <a:lnTo>
                    <a:pt x="3" y="240"/>
                  </a:lnTo>
                  <a:lnTo>
                    <a:pt x="5" y="250"/>
                  </a:lnTo>
                  <a:lnTo>
                    <a:pt x="5" y="255"/>
                  </a:lnTo>
                  <a:lnTo>
                    <a:pt x="3" y="263"/>
                  </a:lnTo>
                  <a:lnTo>
                    <a:pt x="3" y="273"/>
                  </a:lnTo>
                  <a:lnTo>
                    <a:pt x="3" y="281"/>
                  </a:lnTo>
                  <a:lnTo>
                    <a:pt x="8" y="284"/>
                  </a:lnTo>
                  <a:lnTo>
                    <a:pt x="13" y="289"/>
                  </a:lnTo>
                  <a:lnTo>
                    <a:pt x="21" y="294"/>
                  </a:lnTo>
                  <a:lnTo>
                    <a:pt x="26" y="299"/>
                  </a:lnTo>
                  <a:lnTo>
                    <a:pt x="33" y="307"/>
                  </a:lnTo>
                  <a:lnTo>
                    <a:pt x="41" y="307"/>
                  </a:lnTo>
                  <a:lnTo>
                    <a:pt x="46" y="309"/>
                  </a:lnTo>
                  <a:lnTo>
                    <a:pt x="61" y="312"/>
                  </a:lnTo>
                  <a:lnTo>
                    <a:pt x="79" y="319"/>
                  </a:lnTo>
                  <a:lnTo>
                    <a:pt x="97" y="322"/>
                  </a:lnTo>
                  <a:lnTo>
                    <a:pt x="102" y="322"/>
                  </a:lnTo>
                  <a:lnTo>
                    <a:pt x="107" y="322"/>
                  </a:lnTo>
                  <a:lnTo>
                    <a:pt x="113" y="319"/>
                  </a:lnTo>
                  <a:lnTo>
                    <a:pt x="120" y="317"/>
                  </a:lnTo>
                  <a:lnTo>
                    <a:pt x="138" y="317"/>
                  </a:lnTo>
                  <a:lnTo>
                    <a:pt x="153" y="319"/>
                  </a:lnTo>
                  <a:lnTo>
                    <a:pt x="159" y="319"/>
                  </a:lnTo>
                  <a:lnTo>
                    <a:pt x="159" y="322"/>
                  </a:lnTo>
                  <a:lnTo>
                    <a:pt x="164" y="319"/>
                  </a:lnTo>
                  <a:lnTo>
                    <a:pt x="169" y="317"/>
                  </a:lnTo>
                  <a:lnTo>
                    <a:pt x="179" y="317"/>
                  </a:lnTo>
                  <a:lnTo>
                    <a:pt x="187" y="317"/>
                  </a:lnTo>
                  <a:lnTo>
                    <a:pt x="189" y="317"/>
                  </a:lnTo>
                  <a:lnTo>
                    <a:pt x="192" y="314"/>
                  </a:lnTo>
                  <a:lnTo>
                    <a:pt x="194" y="312"/>
                  </a:lnTo>
                  <a:lnTo>
                    <a:pt x="197" y="309"/>
                  </a:lnTo>
                  <a:lnTo>
                    <a:pt x="207" y="304"/>
                  </a:lnTo>
                  <a:lnTo>
                    <a:pt x="217" y="301"/>
                  </a:lnTo>
                  <a:lnTo>
                    <a:pt x="220" y="299"/>
                  </a:lnTo>
                  <a:lnTo>
                    <a:pt x="220" y="296"/>
                  </a:lnTo>
                  <a:lnTo>
                    <a:pt x="220" y="299"/>
                  </a:lnTo>
                  <a:lnTo>
                    <a:pt x="222" y="301"/>
                  </a:lnTo>
                  <a:lnTo>
                    <a:pt x="225" y="307"/>
                  </a:lnTo>
                  <a:lnTo>
                    <a:pt x="235" y="309"/>
                  </a:lnTo>
                  <a:lnTo>
                    <a:pt x="238" y="312"/>
                  </a:lnTo>
                  <a:lnTo>
                    <a:pt x="243" y="307"/>
                  </a:lnTo>
                  <a:lnTo>
                    <a:pt x="245" y="304"/>
                  </a:lnTo>
                  <a:lnTo>
                    <a:pt x="256" y="301"/>
                  </a:lnTo>
                  <a:lnTo>
                    <a:pt x="258" y="301"/>
                  </a:lnTo>
                  <a:lnTo>
                    <a:pt x="258" y="304"/>
                  </a:lnTo>
                  <a:lnTo>
                    <a:pt x="266" y="309"/>
                  </a:lnTo>
                  <a:lnTo>
                    <a:pt x="281" y="319"/>
                  </a:lnTo>
                  <a:lnTo>
                    <a:pt x="286" y="322"/>
                  </a:lnTo>
                  <a:lnTo>
                    <a:pt x="291" y="322"/>
                  </a:lnTo>
                  <a:lnTo>
                    <a:pt x="302" y="322"/>
                  </a:lnTo>
                  <a:lnTo>
                    <a:pt x="312" y="322"/>
                  </a:lnTo>
                  <a:lnTo>
                    <a:pt x="317" y="324"/>
                  </a:lnTo>
                  <a:lnTo>
                    <a:pt x="322" y="327"/>
                  </a:lnTo>
                  <a:lnTo>
                    <a:pt x="332" y="332"/>
                  </a:lnTo>
                  <a:lnTo>
                    <a:pt x="340" y="335"/>
                  </a:lnTo>
                  <a:lnTo>
                    <a:pt x="350" y="335"/>
                  </a:lnTo>
                  <a:lnTo>
                    <a:pt x="360" y="332"/>
                  </a:lnTo>
                  <a:lnTo>
                    <a:pt x="376" y="329"/>
                  </a:lnTo>
                  <a:lnTo>
                    <a:pt x="394" y="327"/>
                  </a:lnTo>
                  <a:lnTo>
                    <a:pt x="409" y="324"/>
                  </a:lnTo>
                  <a:lnTo>
                    <a:pt x="414" y="324"/>
                  </a:lnTo>
                  <a:lnTo>
                    <a:pt x="417" y="322"/>
                  </a:lnTo>
                  <a:lnTo>
                    <a:pt x="427" y="312"/>
                  </a:lnTo>
                  <a:lnTo>
                    <a:pt x="437" y="304"/>
                  </a:lnTo>
                  <a:lnTo>
                    <a:pt x="447" y="296"/>
                  </a:lnTo>
                  <a:lnTo>
                    <a:pt x="450" y="291"/>
                  </a:lnTo>
                  <a:lnTo>
                    <a:pt x="450" y="286"/>
                  </a:lnTo>
                  <a:lnTo>
                    <a:pt x="455" y="268"/>
                  </a:lnTo>
                  <a:lnTo>
                    <a:pt x="463" y="253"/>
                  </a:lnTo>
                  <a:lnTo>
                    <a:pt x="468" y="238"/>
                  </a:lnTo>
                  <a:lnTo>
                    <a:pt x="468" y="230"/>
                  </a:lnTo>
                  <a:lnTo>
                    <a:pt x="468" y="222"/>
                  </a:lnTo>
                  <a:lnTo>
                    <a:pt x="465" y="207"/>
                  </a:lnTo>
                  <a:lnTo>
                    <a:pt x="463" y="202"/>
                  </a:lnTo>
                  <a:lnTo>
                    <a:pt x="457" y="197"/>
                  </a:lnTo>
                  <a:lnTo>
                    <a:pt x="452" y="192"/>
                  </a:lnTo>
                  <a:lnTo>
                    <a:pt x="452" y="184"/>
                  </a:lnTo>
                  <a:lnTo>
                    <a:pt x="450" y="179"/>
                  </a:lnTo>
                  <a:lnTo>
                    <a:pt x="447" y="174"/>
                  </a:lnTo>
                  <a:lnTo>
                    <a:pt x="442" y="169"/>
                  </a:lnTo>
                  <a:lnTo>
                    <a:pt x="434" y="164"/>
                  </a:lnTo>
                  <a:lnTo>
                    <a:pt x="429" y="164"/>
                  </a:lnTo>
                  <a:lnTo>
                    <a:pt x="427" y="164"/>
                  </a:lnTo>
                  <a:lnTo>
                    <a:pt x="422" y="161"/>
                  </a:lnTo>
                  <a:lnTo>
                    <a:pt x="429" y="148"/>
                  </a:lnTo>
                  <a:lnTo>
                    <a:pt x="427" y="143"/>
                  </a:lnTo>
                  <a:lnTo>
                    <a:pt x="422" y="141"/>
                  </a:lnTo>
                  <a:lnTo>
                    <a:pt x="414" y="141"/>
                  </a:lnTo>
                  <a:lnTo>
                    <a:pt x="406" y="138"/>
                  </a:lnTo>
                  <a:lnTo>
                    <a:pt x="417" y="133"/>
                  </a:lnTo>
                  <a:lnTo>
                    <a:pt x="437" y="120"/>
                  </a:lnTo>
                  <a:lnTo>
                    <a:pt x="432" y="97"/>
                  </a:lnTo>
                  <a:lnTo>
                    <a:pt x="437" y="87"/>
                  </a:lnTo>
                  <a:lnTo>
                    <a:pt x="437" y="79"/>
                  </a:lnTo>
                  <a:lnTo>
                    <a:pt x="437" y="72"/>
                  </a:lnTo>
                  <a:lnTo>
                    <a:pt x="432" y="67"/>
                  </a:lnTo>
                  <a:lnTo>
                    <a:pt x="432" y="59"/>
                  </a:lnTo>
                  <a:lnTo>
                    <a:pt x="432" y="51"/>
                  </a:lnTo>
                  <a:lnTo>
                    <a:pt x="432" y="44"/>
                  </a:lnTo>
                  <a:lnTo>
                    <a:pt x="427" y="33"/>
                  </a:lnTo>
                  <a:lnTo>
                    <a:pt x="419" y="23"/>
                  </a:lnTo>
                  <a:lnTo>
                    <a:pt x="414" y="21"/>
                  </a:lnTo>
                  <a:lnTo>
                    <a:pt x="409" y="16"/>
                  </a:lnTo>
                  <a:lnTo>
                    <a:pt x="404" y="10"/>
                  </a:lnTo>
                  <a:lnTo>
                    <a:pt x="401" y="5"/>
                  </a:lnTo>
                  <a:lnTo>
                    <a:pt x="399" y="3"/>
                  </a:lnTo>
                  <a:lnTo>
                    <a:pt x="394" y="0"/>
                  </a:lnTo>
                  <a:lnTo>
                    <a:pt x="388" y="0"/>
                  </a:lnTo>
                  <a:lnTo>
                    <a:pt x="360" y="5"/>
                  </a:lnTo>
                  <a:lnTo>
                    <a:pt x="350" y="8"/>
                  </a:lnTo>
                  <a:lnTo>
                    <a:pt x="342" y="10"/>
                  </a:lnTo>
                  <a:lnTo>
                    <a:pt x="335" y="8"/>
                  </a:lnTo>
                  <a:lnTo>
                    <a:pt x="319" y="5"/>
                  </a:lnTo>
                  <a:lnTo>
                    <a:pt x="312" y="0"/>
                  </a:lnTo>
                  <a:lnTo>
                    <a:pt x="309" y="0"/>
                  </a:lnTo>
                  <a:lnTo>
                    <a:pt x="307" y="3"/>
                  </a:lnTo>
                  <a:lnTo>
                    <a:pt x="302" y="5"/>
                  </a:lnTo>
                  <a:lnTo>
                    <a:pt x="299" y="10"/>
                  </a:lnTo>
                  <a:lnTo>
                    <a:pt x="291" y="21"/>
                  </a:lnTo>
                  <a:lnTo>
                    <a:pt x="286" y="26"/>
                  </a:lnTo>
                  <a:lnTo>
                    <a:pt x="281" y="28"/>
                  </a:lnTo>
                  <a:lnTo>
                    <a:pt x="279" y="28"/>
                  </a:lnTo>
                  <a:lnTo>
                    <a:pt x="276" y="31"/>
                  </a:lnTo>
                  <a:lnTo>
                    <a:pt x="271" y="39"/>
                  </a:lnTo>
                  <a:lnTo>
                    <a:pt x="268" y="49"/>
                  </a:lnTo>
                  <a:lnTo>
                    <a:pt x="266" y="62"/>
                  </a:lnTo>
                  <a:lnTo>
                    <a:pt x="266" y="72"/>
                  </a:lnTo>
                  <a:lnTo>
                    <a:pt x="266" y="84"/>
                  </a:lnTo>
                  <a:lnTo>
                    <a:pt x="268" y="92"/>
                  </a:lnTo>
                  <a:lnTo>
                    <a:pt x="271" y="95"/>
                  </a:lnTo>
                  <a:lnTo>
                    <a:pt x="273" y="97"/>
                  </a:lnTo>
                  <a:lnTo>
                    <a:pt x="263" y="90"/>
                  </a:lnTo>
                  <a:lnTo>
                    <a:pt x="253" y="87"/>
                  </a:lnTo>
                  <a:lnTo>
                    <a:pt x="243" y="82"/>
                  </a:lnTo>
                  <a:lnTo>
                    <a:pt x="240" y="77"/>
                  </a:lnTo>
                  <a:lnTo>
                    <a:pt x="235" y="72"/>
                  </a:lnTo>
                  <a:lnTo>
                    <a:pt x="233" y="64"/>
                  </a:lnTo>
                  <a:lnTo>
                    <a:pt x="230" y="62"/>
                  </a:lnTo>
                  <a:lnTo>
                    <a:pt x="225" y="59"/>
                  </a:lnTo>
                  <a:lnTo>
                    <a:pt x="222" y="59"/>
                  </a:lnTo>
                  <a:lnTo>
                    <a:pt x="215" y="62"/>
                  </a:lnTo>
                  <a:lnTo>
                    <a:pt x="212" y="62"/>
                  </a:lnTo>
                  <a:lnTo>
                    <a:pt x="210" y="62"/>
                  </a:lnTo>
                  <a:lnTo>
                    <a:pt x="205" y="59"/>
                  </a:lnTo>
                  <a:lnTo>
                    <a:pt x="202" y="59"/>
                  </a:lnTo>
                  <a:lnTo>
                    <a:pt x="194" y="62"/>
                  </a:lnTo>
                  <a:lnTo>
                    <a:pt x="184" y="64"/>
                  </a:lnTo>
                  <a:lnTo>
                    <a:pt x="182" y="64"/>
                  </a:lnTo>
                  <a:lnTo>
                    <a:pt x="174" y="64"/>
                  </a:lnTo>
                  <a:lnTo>
                    <a:pt x="166" y="62"/>
                  </a:lnTo>
                  <a:lnTo>
                    <a:pt x="159" y="62"/>
                  </a:lnTo>
                  <a:lnTo>
                    <a:pt x="151" y="64"/>
                  </a:lnTo>
                  <a:lnTo>
                    <a:pt x="146" y="67"/>
                  </a:lnTo>
                  <a:lnTo>
                    <a:pt x="138" y="74"/>
                  </a:lnTo>
                  <a:lnTo>
                    <a:pt x="136" y="74"/>
                  </a:lnTo>
                  <a:lnTo>
                    <a:pt x="130" y="77"/>
                  </a:lnTo>
                  <a:lnTo>
                    <a:pt x="125" y="77"/>
                  </a:lnTo>
                  <a:lnTo>
                    <a:pt x="120" y="79"/>
                  </a:lnTo>
                  <a:lnTo>
                    <a:pt x="105" y="90"/>
                  </a:lnTo>
                  <a:lnTo>
                    <a:pt x="90" y="105"/>
                  </a:lnTo>
                  <a:lnTo>
                    <a:pt x="79" y="123"/>
                  </a:lnTo>
                  <a:lnTo>
                    <a:pt x="77" y="125"/>
                  </a:lnTo>
                  <a:lnTo>
                    <a:pt x="74" y="128"/>
                  </a:lnTo>
                  <a:lnTo>
                    <a:pt x="64" y="136"/>
                  </a:lnTo>
                  <a:lnTo>
                    <a:pt x="38" y="146"/>
                  </a:lnTo>
                  <a:lnTo>
                    <a:pt x="31" y="148"/>
                  </a:lnTo>
                  <a:lnTo>
                    <a:pt x="26" y="151"/>
                  </a:lnTo>
                  <a:lnTo>
                    <a:pt x="23" y="158"/>
                  </a:lnTo>
                  <a:lnTo>
                    <a:pt x="18" y="171"/>
                  </a:lnTo>
                  <a:close/>
                </a:path>
              </a:pathLst>
            </a:custGeom>
            <a:gradFill rotWithShape="0">
              <a:gsLst>
                <a:gs pos="0">
                  <a:schemeClr val="accent1"/>
                </a:gs>
                <a:gs pos="100000">
                  <a:schemeClr val="accent1">
                    <a:gamma/>
                    <a:shade val="46275"/>
                    <a:invGamma/>
                  </a:schemeClr>
                </a:gs>
              </a:gsLst>
              <a:path path="rect">
                <a:fillToRect l="50000" t="50000" r="50000" b="50000"/>
              </a:path>
            </a:gradFill>
            <a:ln w="9525">
              <a:noFill/>
              <a:round/>
              <a:headEnd/>
              <a:tailEnd/>
            </a:ln>
          </p:spPr>
          <p:txBody>
            <a:bodyPr/>
            <a:lstStyle/>
            <a:p>
              <a:pPr>
                <a:defRPr/>
              </a:pPr>
              <a:endParaRPr lang="en-US">
                <a:ea typeface="+mn-ea"/>
              </a:endParaRPr>
            </a:p>
          </p:txBody>
        </p:sp>
        <p:sp>
          <p:nvSpPr>
            <p:cNvPr id="113823" name="Freeform 159"/>
            <p:cNvSpPr>
              <a:spLocks/>
            </p:cNvSpPr>
            <p:nvPr/>
          </p:nvSpPr>
          <p:spPr bwMode="auto">
            <a:xfrm>
              <a:off x="2543" y="1317"/>
              <a:ext cx="35" cy="56"/>
            </a:xfrm>
            <a:custGeom>
              <a:avLst/>
              <a:gdLst/>
              <a:ahLst/>
              <a:cxnLst>
                <a:cxn ang="0">
                  <a:pos x="7" y="0"/>
                </a:cxn>
                <a:cxn ang="0">
                  <a:pos x="2" y="0"/>
                </a:cxn>
                <a:cxn ang="0">
                  <a:pos x="0" y="3"/>
                </a:cxn>
                <a:cxn ang="0">
                  <a:pos x="0" y="5"/>
                </a:cxn>
                <a:cxn ang="0">
                  <a:pos x="0" y="11"/>
                </a:cxn>
                <a:cxn ang="0">
                  <a:pos x="10" y="13"/>
                </a:cxn>
                <a:cxn ang="0">
                  <a:pos x="17" y="18"/>
                </a:cxn>
                <a:cxn ang="0">
                  <a:pos x="23" y="23"/>
                </a:cxn>
                <a:cxn ang="0">
                  <a:pos x="23" y="26"/>
                </a:cxn>
                <a:cxn ang="0">
                  <a:pos x="23" y="28"/>
                </a:cxn>
                <a:cxn ang="0">
                  <a:pos x="23" y="39"/>
                </a:cxn>
                <a:cxn ang="0">
                  <a:pos x="25" y="44"/>
                </a:cxn>
                <a:cxn ang="0">
                  <a:pos x="23" y="49"/>
                </a:cxn>
                <a:cxn ang="0">
                  <a:pos x="23" y="51"/>
                </a:cxn>
                <a:cxn ang="0">
                  <a:pos x="23" y="56"/>
                </a:cxn>
                <a:cxn ang="0">
                  <a:pos x="28" y="54"/>
                </a:cxn>
                <a:cxn ang="0">
                  <a:pos x="33" y="49"/>
                </a:cxn>
                <a:cxn ang="0">
                  <a:pos x="35" y="46"/>
                </a:cxn>
                <a:cxn ang="0">
                  <a:pos x="35" y="44"/>
                </a:cxn>
                <a:cxn ang="0">
                  <a:pos x="35" y="36"/>
                </a:cxn>
                <a:cxn ang="0">
                  <a:pos x="35" y="28"/>
                </a:cxn>
                <a:cxn ang="0">
                  <a:pos x="33" y="23"/>
                </a:cxn>
                <a:cxn ang="0">
                  <a:pos x="30" y="18"/>
                </a:cxn>
                <a:cxn ang="0">
                  <a:pos x="28" y="13"/>
                </a:cxn>
                <a:cxn ang="0">
                  <a:pos x="28" y="8"/>
                </a:cxn>
                <a:cxn ang="0">
                  <a:pos x="25" y="5"/>
                </a:cxn>
                <a:cxn ang="0">
                  <a:pos x="20" y="3"/>
                </a:cxn>
                <a:cxn ang="0">
                  <a:pos x="12" y="0"/>
                </a:cxn>
                <a:cxn ang="0">
                  <a:pos x="7" y="0"/>
                </a:cxn>
              </a:cxnLst>
              <a:rect l="0" t="0" r="r" b="b"/>
              <a:pathLst>
                <a:path w="35" h="56">
                  <a:moveTo>
                    <a:pt x="7" y="0"/>
                  </a:moveTo>
                  <a:lnTo>
                    <a:pt x="2" y="0"/>
                  </a:lnTo>
                  <a:lnTo>
                    <a:pt x="0" y="3"/>
                  </a:lnTo>
                  <a:lnTo>
                    <a:pt x="0" y="5"/>
                  </a:lnTo>
                  <a:lnTo>
                    <a:pt x="0" y="11"/>
                  </a:lnTo>
                  <a:lnTo>
                    <a:pt x="10" y="13"/>
                  </a:lnTo>
                  <a:lnTo>
                    <a:pt x="17" y="18"/>
                  </a:lnTo>
                  <a:lnTo>
                    <a:pt x="23" y="23"/>
                  </a:lnTo>
                  <a:lnTo>
                    <a:pt x="23" y="26"/>
                  </a:lnTo>
                  <a:lnTo>
                    <a:pt x="23" y="28"/>
                  </a:lnTo>
                  <a:lnTo>
                    <a:pt x="23" y="39"/>
                  </a:lnTo>
                  <a:lnTo>
                    <a:pt x="25" y="44"/>
                  </a:lnTo>
                  <a:lnTo>
                    <a:pt x="23" y="49"/>
                  </a:lnTo>
                  <a:lnTo>
                    <a:pt x="23" y="51"/>
                  </a:lnTo>
                  <a:lnTo>
                    <a:pt x="23" y="56"/>
                  </a:lnTo>
                  <a:lnTo>
                    <a:pt x="28" y="54"/>
                  </a:lnTo>
                  <a:lnTo>
                    <a:pt x="33" y="49"/>
                  </a:lnTo>
                  <a:lnTo>
                    <a:pt x="35" y="46"/>
                  </a:lnTo>
                  <a:lnTo>
                    <a:pt x="35" y="44"/>
                  </a:lnTo>
                  <a:lnTo>
                    <a:pt x="35" y="36"/>
                  </a:lnTo>
                  <a:lnTo>
                    <a:pt x="35" y="28"/>
                  </a:lnTo>
                  <a:lnTo>
                    <a:pt x="33" y="23"/>
                  </a:lnTo>
                  <a:lnTo>
                    <a:pt x="30" y="18"/>
                  </a:lnTo>
                  <a:lnTo>
                    <a:pt x="28" y="13"/>
                  </a:lnTo>
                  <a:lnTo>
                    <a:pt x="28" y="8"/>
                  </a:lnTo>
                  <a:lnTo>
                    <a:pt x="25" y="5"/>
                  </a:lnTo>
                  <a:lnTo>
                    <a:pt x="20" y="3"/>
                  </a:lnTo>
                  <a:lnTo>
                    <a:pt x="12" y="0"/>
                  </a:lnTo>
                  <a:lnTo>
                    <a:pt x="7" y="0"/>
                  </a:lnTo>
                  <a:close/>
                </a:path>
              </a:pathLst>
            </a:custGeom>
            <a:gradFill rotWithShape="0">
              <a:gsLst>
                <a:gs pos="0">
                  <a:schemeClr val="accent1"/>
                </a:gs>
                <a:gs pos="100000">
                  <a:schemeClr val="accent1">
                    <a:gamma/>
                    <a:shade val="46275"/>
                    <a:invGamma/>
                  </a:schemeClr>
                </a:gs>
              </a:gsLst>
              <a:path path="rect">
                <a:fillToRect l="50000" t="50000" r="50000" b="50000"/>
              </a:path>
            </a:gradFill>
            <a:ln w="9525">
              <a:noFill/>
              <a:round/>
              <a:headEnd/>
              <a:tailEnd/>
            </a:ln>
          </p:spPr>
          <p:txBody>
            <a:bodyPr/>
            <a:lstStyle/>
            <a:p>
              <a:pPr>
                <a:defRPr/>
              </a:pPr>
              <a:endParaRPr lang="en-US">
                <a:ea typeface="+mn-ea"/>
              </a:endParaRPr>
            </a:p>
          </p:txBody>
        </p:sp>
        <p:sp>
          <p:nvSpPr>
            <p:cNvPr id="113824" name="Freeform 160"/>
            <p:cNvSpPr>
              <a:spLocks/>
            </p:cNvSpPr>
            <p:nvPr/>
          </p:nvSpPr>
          <p:spPr bwMode="auto">
            <a:xfrm>
              <a:off x="2514" y="1371"/>
              <a:ext cx="75" cy="79"/>
            </a:xfrm>
            <a:custGeom>
              <a:avLst/>
              <a:gdLst/>
              <a:ahLst/>
              <a:cxnLst>
                <a:cxn ang="0">
                  <a:pos x="69" y="2"/>
                </a:cxn>
                <a:cxn ang="0">
                  <a:pos x="72" y="5"/>
                </a:cxn>
                <a:cxn ang="0">
                  <a:pos x="75" y="10"/>
                </a:cxn>
                <a:cxn ang="0">
                  <a:pos x="72" y="15"/>
                </a:cxn>
                <a:cxn ang="0">
                  <a:pos x="69" y="23"/>
                </a:cxn>
                <a:cxn ang="0">
                  <a:pos x="67" y="33"/>
                </a:cxn>
                <a:cxn ang="0">
                  <a:pos x="67" y="43"/>
                </a:cxn>
                <a:cxn ang="0">
                  <a:pos x="64" y="51"/>
                </a:cxn>
                <a:cxn ang="0">
                  <a:pos x="59" y="59"/>
                </a:cxn>
                <a:cxn ang="0">
                  <a:pos x="52" y="66"/>
                </a:cxn>
                <a:cxn ang="0">
                  <a:pos x="21" y="77"/>
                </a:cxn>
                <a:cxn ang="0">
                  <a:pos x="11" y="79"/>
                </a:cxn>
                <a:cxn ang="0">
                  <a:pos x="6" y="79"/>
                </a:cxn>
                <a:cxn ang="0">
                  <a:pos x="6" y="77"/>
                </a:cxn>
                <a:cxn ang="0">
                  <a:pos x="3" y="77"/>
                </a:cxn>
                <a:cxn ang="0">
                  <a:pos x="0" y="71"/>
                </a:cxn>
                <a:cxn ang="0">
                  <a:pos x="0" y="66"/>
                </a:cxn>
                <a:cxn ang="0">
                  <a:pos x="3" y="66"/>
                </a:cxn>
                <a:cxn ang="0">
                  <a:pos x="8" y="66"/>
                </a:cxn>
                <a:cxn ang="0">
                  <a:pos x="16" y="66"/>
                </a:cxn>
                <a:cxn ang="0">
                  <a:pos x="21" y="66"/>
                </a:cxn>
                <a:cxn ang="0">
                  <a:pos x="29" y="64"/>
                </a:cxn>
                <a:cxn ang="0">
                  <a:pos x="34" y="61"/>
                </a:cxn>
                <a:cxn ang="0">
                  <a:pos x="41" y="56"/>
                </a:cxn>
                <a:cxn ang="0">
                  <a:pos x="44" y="54"/>
                </a:cxn>
                <a:cxn ang="0">
                  <a:pos x="52" y="38"/>
                </a:cxn>
                <a:cxn ang="0">
                  <a:pos x="54" y="33"/>
                </a:cxn>
                <a:cxn ang="0">
                  <a:pos x="57" y="31"/>
                </a:cxn>
                <a:cxn ang="0">
                  <a:pos x="62" y="25"/>
                </a:cxn>
                <a:cxn ang="0">
                  <a:pos x="62" y="15"/>
                </a:cxn>
                <a:cxn ang="0">
                  <a:pos x="62" y="8"/>
                </a:cxn>
                <a:cxn ang="0">
                  <a:pos x="64" y="2"/>
                </a:cxn>
                <a:cxn ang="0">
                  <a:pos x="67" y="0"/>
                </a:cxn>
                <a:cxn ang="0">
                  <a:pos x="69" y="0"/>
                </a:cxn>
                <a:cxn ang="0">
                  <a:pos x="69" y="2"/>
                </a:cxn>
              </a:cxnLst>
              <a:rect l="0" t="0" r="r" b="b"/>
              <a:pathLst>
                <a:path w="75" h="79">
                  <a:moveTo>
                    <a:pt x="69" y="2"/>
                  </a:moveTo>
                  <a:lnTo>
                    <a:pt x="72" y="5"/>
                  </a:lnTo>
                  <a:lnTo>
                    <a:pt x="75" y="10"/>
                  </a:lnTo>
                  <a:lnTo>
                    <a:pt x="72" y="15"/>
                  </a:lnTo>
                  <a:lnTo>
                    <a:pt x="69" y="23"/>
                  </a:lnTo>
                  <a:lnTo>
                    <a:pt x="67" y="33"/>
                  </a:lnTo>
                  <a:lnTo>
                    <a:pt x="67" y="43"/>
                  </a:lnTo>
                  <a:lnTo>
                    <a:pt x="64" y="51"/>
                  </a:lnTo>
                  <a:lnTo>
                    <a:pt x="59" y="59"/>
                  </a:lnTo>
                  <a:lnTo>
                    <a:pt x="52" y="66"/>
                  </a:lnTo>
                  <a:lnTo>
                    <a:pt x="21" y="77"/>
                  </a:lnTo>
                  <a:lnTo>
                    <a:pt x="11" y="79"/>
                  </a:lnTo>
                  <a:lnTo>
                    <a:pt x="6" y="79"/>
                  </a:lnTo>
                  <a:lnTo>
                    <a:pt x="6" y="77"/>
                  </a:lnTo>
                  <a:lnTo>
                    <a:pt x="3" y="77"/>
                  </a:lnTo>
                  <a:lnTo>
                    <a:pt x="0" y="71"/>
                  </a:lnTo>
                  <a:lnTo>
                    <a:pt x="0" y="66"/>
                  </a:lnTo>
                  <a:lnTo>
                    <a:pt x="3" y="66"/>
                  </a:lnTo>
                  <a:lnTo>
                    <a:pt x="8" y="66"/>
                  </a:lnTo>
                  <a:lnTo>
                    <a:pt x="16" y="66"/>
                  </a:lnTo>
                  <a:lnTo>
                    <a:pt x="21" y="66"/>
                  </a:lnTo>
                  <a:lnTo>
                    <a:pt x="29" y="64"/>
                  </a:lnTo>
                  <a:lnTo>
                    <a:pt x="34" y="61"/>
                  </a:lnTo>
                  <a:lnTo>
                    <a:pt x="41" y="56"/>
                  </a:lnTo>
                  <a:lnTo>
                    <a:pt x="44" y="54"/>
                  </a:lnTo>
                  <a:lnTo>
                    <a:pt x="52" y="38"/>
                  </a:lnTo>
                  <a:lnTo>
                    <a:pt x="54" y="33"/>
                  </a:lnTo>
                  <a:lnTo>
                    <a:pt x="57" y="31"/>
                  </a:lnTo>
                  <a:lnTo>
                    <a:pt x="62" y="25"/>
                  </a:lnTo>
                  <a:lnTo>
                    <a:pt x="62" y="15"/>
                  </a:lnTo>
                  <a:lnTo>
                    <a:pt x="62" y="8"/>
                  </a:lnTo>
                  <a:lnTo>
                    <a:pt x="64" y="2"/>
                  </a:lnTo>
                  <a:lnTo>
                    <a:pt x="67" y="0"/>
                  </a:lnTo>
                  <a:lnTo>
                    <a:pt x="69" y="0"/>
                  </a:lnTo>
                  <a:lnTo>
                    <a:pt x="69" y="2"/>
                  </a:lnTo>
                  <a:close/>
                </a:path>
              </a:pathLst>
            </a:custGeom>
            <a:gradFill rotWithShape="0">
              <a:gsLst>
                <a:gs pos="0">
                  <a:schemeClr val="accent1"/>
                </a:gs>
                <a:gs pos="100000">
                  <a:schemeClr val="accent1">
                    <a:gamma/>
                    <a:shade val="46275"/>
                    <a:invGamma/>
                  </a:schemeClr>
                </a:gs>
              </a:gsLst>
              <a:path path="rect">
                <a:fillToRect l="50000" t="50000" r="50000" b="50000"/>
              </a:path>
            </a:gradFill>
            <a:ln w="9525">
              <a:noFill/>
              <a:round/>
              <a:headEnd/>
              <a:tailEnd/>
            </a:ln>
          </p:spPr>
          <p:txBody>
            <a:bodyPr/>
            <a:lstStyle/>
            <a:p>
              <a:pPr>
                <a:defRPr/>
              </a:pPr>
              <a:endParaRPr lang="en-US">
                <a:ea typeface="+mn-ea"/>
              </a:endParaRPr>
            </a:p>
          </p:txBody>
        </p:sp>
        <p:sp>
          <p:nvSpPr>
            <p:cNvPr id="113825" name="Freeform 161"/>
            <p:cNvSpPr>
              <a:spLocks/>
            </p:cNvSpPr>
            <p:nvPr/>
          </p:nvSpPr>
          <p:spPr bwMode="auto">
            <a:xfrm>
              <a:off x="2277" y="960"/>
              <a:ext cx="82" cy="92"/>
            </a:xfrm>
            <a:custGeom>
              <a:avLst/>
              <a:gdLst/>
              <a:ahLst/>
              <a:cxnLst>
                <a:cxn ang="0">
                  <a:pos x="82" y="5"/>
                </a:cxn>
                <a:cxn ang="0">
                  <a:pos x="66" y="13"/>
                </a:cxn>
                <a:cxn ang="0">
                  <a:pos x="51" y="26"/>
                </a:cxn>
                <a:cxn ang="0">
                  <a:pos x="46" y="31"/>
                </a:cxn>
                <a:cxn ang="0">
                  <a:pos x="38" y="33"/>
                </a:cxn>
                <a:cxn ang="0">
                  <a:pos x="33" y="36"/>
                </a:cxn>
                <a:cxn ang="0">
                  <a:pos x="31" y="38"/>
                </a:cxn>
                <a:cxn ang="0">
                  <a:pos x="31" y="41"/>
                </a:cxn>
                <a:cxn ang="0">
                  <a:pos x="28" y="54"/>
                </a:cxn>
                <a:cxn ang="0">
                  <a:pos x="23" y="61"/>
                </a:cxn>
                <a:cxn ang="0">
                  <a:pos x="18" y="66"/>
                </a:cxn>
                <a:cxn ang="0">
                  <a:pos x="18" y="69"/>
                </a:cxn>
                <a:cxn ang="0">
                  <a:pos x="15" y="72"/>
                </a:cxn>
                <a:cxn ang="0">
                  <a:pos x="18" y="77"/>
                </a:cxn>
                <a:cxn ang="0">
                  <a:pos x="18" y="82"/>
                </a:cxn>
                <a:cxn ang="0">
                  <a:pos x="15" y="87"/>
                </a:cxn>
                <a:cxn ang="0">
                  <a:pos x="13" y="89"/>
                </a:cxn>
                <a:cxn ang="0">
                  <a:pos x="8" y="92"/>
                </a:cxn>
                <a:cxn ang="0">
                  <a:pos x="8" y="89"/>
                </a:cxn>
                <a:cxn ang="0">
                  <a:pos x="5" y="89"/>
                </a:cxn>
                <a:cxn ang="0">
                  <a:pos x="2" y="87"/>
                </a:cxn>
                <a:cxn ang="0">
                  <a:pos x="0" y="82"/>
                </a:cxn>
                <a:cxn ang="0">
                  <a:pos x="0" y="77"/>
                </a:cxn>
                <a:cxn ang="0">
                  <a:pos x="2" y="72"/>
                </a:cxn>
                <a:cxn ang="0">
                  <a:pos x="8" y="61"/>
                </a:cxn>
                <a:cxn ang="0">
                  <a:pos x="13" y="51"/>
                </a:cxn>
                <a:cxn ang="0">
                  <a:pos x="13" y="46"/>
                </a:cxn>
                <a:cxn ang="0">
                  <a:pos x="13" y="43"/>
                </a:cxn>
                <a:cxn ang="0">
                  <a:pos x="13" y="41"/>
                </a:cxn>
                <a:cxn ang="0">
                  <a:pos x="15" y="36"/>
                </a:cxn>
                <a:cxn ang="0">
                  <a:pos x="20" y="31"/>
                </a:cxn>
                <a:cxn ang="0">
                  <a:pos x="28" y="23"/>
                </a:cxn>
                <a:cxn ang="0">
                  <a:pos x="36" y="20"/>
                </a:cxn>
                <a:cxn ang="0">
                  <a:pos x="41" y="18"/>
                </a:cxn>
                <a:cxn ang="0">
                  <a:pos x="46" y="13"/>
                </a:cxn>
                <a:cxn ang="0">
                  <a:pos x="56" y="5"/>
                </a:cxn>
                <a:cxn ang="0">
                  <a:pos x="61" y="3"/>
                </a:cxn>
                <a:cxn ang="0">
                  <a:pos x="66" y="0"/>
                </a:cxn>
                <a:cxn ang="0">
                  <a:pos x="74" y="0"/>
                </a:cxn>
                <a:cxn ang="0">
                  <a:pos x="82" y="5"/>
                </a:cxn>
              </a:cxnLst>
              <a:rect l="0" t="0" r="r" b="b"/>
              <a:pathLst>
                <a:path w="82" h="92">
                  <a:moveTo>
                    <a:pt x="82" y="5"/>
                  </a:moveTo>
                  <a:lnTo>
                    <a:pt x="66" y="13"/>
                  </a:lnTo>
                  <a:lnTo>
                    <a:pt x="51" y="26"/>
                  </a:lnTo>
                  <a:lnTo>
                    <a:pt x="46" y="31"/>
                  </a:lnTo>
                  <a:lnTo>
                    <a:pt x="38" y="33"/>
                  </a:lnTo>
                  <a:lnTo>
                    <a:pt x="33" y="36"/>
                  </a:lnTo>
                  <a:lnTo>
                    <a:pt x="31" y="38"/>
                  </a:lnTo>
                  <a:lnTo>
                    <a:pt x="31" y="41"/>
                  </a:lnTo>
                  <a:lnTo>
                    <a:pt x="28" y="54"/>
                  </a:lnTo>
                  <a:lnTo>
                    <a:pt x="23" y="61"/>
                  </a:lnTo>
                  <a:lnTo>
                    <a:pt x="18" y="66"/>
                  </a:lnTo>
                  <a:lnTo>
                    <a:pt x="18" y="69"/>
                  </a:lnTo>
                  <a:lnTo>
                    <a:pt x="15" y="72"/>
                  </a:lnTo>
                  <a:lnTo>
                    <a:pt x="18" y="77"/>
                  </a:lnTo>
                  <a:lnTo>
                    <a:pt x="18" y="82"/>
                  </a:lnTo>
                  <a:lnTo>
                    <a:pt x="15" y="87"/>
                  </a:lnTo>
                  <a:lnTo>
                    <a:pt x="13" y="89"/>
                  </a:lnTo>
                  <a:lnTo>
                    <a:pt x="8" y="92"/>
                  </a:lnTo>
                  <a:lnTo>
                    <a:pt x="8" y="89"/>
                  </a:lnTo>
                  <a:lnTo>
                    <a:pt x="5" y="89"/>
                  </a:lnTo>
                  <a:lnTo>
                    <a:pt x="2" y="87"/>
                  </a:lnTo>
                  <a:lnTo>
                    <a:pt x="0" y="82"/>
                  </a:lnTo>
                  <a:lnTo>
                    <a:pt x="0" y="77"/>
                  </a:lnTo>
                  <a:lnTo>
                    <a:pt x="2" y="72"/>
                  </a:lnTo>
                  <a:lnTo>
                    <a:pt x="8" y="61"/>
                  </a:lnTo>
                  <a:lnTo>
                    <a:pt x="13" y="51"/>
                  </a:lnTo>
                  <a:lnTo>
                    <a:pt x="13" y="46"/>
                  </a:lnTo>
                  <a:lnTo>
                    <a:pt x="13" y="43"/>
                  </a:lnTo>
                  <a:lnTo>
                    <a:pt x="13" y="41"/>
                  </a:lnTo>
                  <a:lnTo>
                    <a:pt x="15" y="36"/>
                  </a:lnTo>
                  <a:lnTo>
                    <a:pt x="20" y="31"/>
                  </a:lnTo>
                  <a:lnTo>
                    <a:pt x="28" y="23"/>
                  </a:lnTo>
                  <a:lnTo>
                    <a:pt x="36" y="20"/>
                  </a:lnTo>
                  <a:lnTo>
                    <a:pt x="41" y="18"/>
                  </a:lnTo>
                  <a:lnTo>
                    <a:pt x="46" y="13"/>
                  </a:lnTo>
                  <a:lnTo>
                    <a:pt x="56" y="5"/>
                  </a:lnTo>
                  <a:lnTo>
                    <a:pt x="61" y="3"/>
                  </a:lnTo>
                  <a:lnTo>
                    <a:pt x="66" y="0"/>
                  </a:lnTo>
                  <a:lnTo>
                    <a:pt x="74" y="0"/>
                  </a:lnTo>
                  <a:lnTo>
                    <a:pt x="82" y="5"/>
                  </a:lnTo>
                  <a:close/>
                </a:path>
              </a:pathLst>
            </a:custGeom>
            <a:gradFill rotWithShape="0">
              <a:gsLst>
                <a:gs pos="0">
                  <a:schemeClr val="accent1"/>
                </a:gs>
                <a:gs pos="100000">
                  <a:schemeClr val="accent1">
                    <a:gamma/>
                    <a:shade val="46275"/>
                    <a:invGamma/>
                  </a:schemeClr>
                </a:gs>
              </a:gsLst>
              <a:path path="rect">
                <a:fillToRect l="50000" t="50000" r="50000" b="50000"/>
              </a:path>
            </a:gradFill>
            <a:ln w="9525">
              <a:noFill/>
              <a:round/>
              <a:headEnd/>
              <a:tailEnd/>
            </a:ln>
          </p:spPr>
          <p:txBody>
            <a:bodyPr/>
            <a:lstStyle/>
            <a:p>
              <a:pPr>
                <a:defRPr/>
              </a:pPr>
              <a:endParaRPr lang="en-US">
                <a:ea typeface="+mn-ea"/>
              </a:endParaRPr>
            </a:p>
          </p:txBody>
        </p:sp>
        <p:sp>
          <p:nvSpPr>
            <p:cNvPr id="113826" name="Freeform 162"/>
            <p:cNvSpPr>
              <a:spLocks/>
            </p:cNvSpPr>
            <p:nvPr/>
          </p:nvSpPr>
          <p:spPr bwMode="auto">
            <a:xfrm>
              <a:off x="1771" y="1297"/>
              <a:ext cx="56" cy="74"/>
            </a:xfrm>
            <a:custGeom>
              <a:avLst/>
              <a:gdLst/>
              <a:ahLst/>
              <a:cxnLst>
                <a:cxn ang="0">
                  <a:pos x="56" y="8"/>
                </a:cxn>
                <a:cxn ang="0">
                  <a:pos x="54" y="8"/>
                </a:cxn>
                <a:cxn ang="0">
                  <a:pos x="49" y="10"/>
                </a:cxn>
                <a:cxn ang="0">
                  <a:pos x="46" y="10"/>
                </a:cxn>
                <a:cxn ang="0">
                  <a:pos x="38" y="15"/>
                </a:cxn>
                <a:cxn ang="0">
                  <a:pos x="31" y="20"/>
                </a:cxn>
                <a:cxn ang="0">
                  <a:pos x="28" y="25"/>
                </a:cxn>
                <a:cxn ang="0">
                  <a:pos x="28" y="28"/>
                </a:cxn>
                <a:cxn ang="0">
                  <a:pos x="23" y="33"/>
                </a:cxn>
                <a:cxn ang="0">
                  <a:pos x="15" y="41"/>
                </a:cxn>
                <a:cxn ang="0">
                  <a:pos x="13" y="43"/>
                </a:cxn>
                <a:cxn ang="0">
                  <a:pos x="13" y="48"/>
                </a:cxn>
                <a:cxn ang="0">
                  <a:pos x="13" y="54"/>
                </a:cxn>
                <a:cxn ang="0">
                  <a:pos x="13" y="59"/>
                </a:cxn>
                <a:cxn ang="0">
                  <a:pos x="13" y="61"/>
                </a:cxn>
                <a:cxn ang="0">
                  <a:pos x="10" y="64"/>
                </a:cxn>
                <a:cxn ang="0">
                  <a:pos x="8" y="69"/>
                </a:cxn>
                <a:cxn ang="0">
                  <a:pos x="3" y="74"/>
                </a:cxn>
                <a:cxn ang="0">
                  <a:pos x="0" y="59"/>
                </a:cxn>
                <a:cxn ang="0">
                  <a:pos x="0" y="48"/>
                </a:cxn>
                <a:cxn ang="0">
                  <a:pos x="3" y="41"/>
                </a:cxn>
                <a:cxn ang="0">
                  <a:pos x="10" y="28"/>
                </a:cxn>
                <a:cxn ang="0">
                  <a:pos x="15" y="23"/>
                </a:cxn>
                <a:cxn ang="0">
                  <a:pos x="15" y="20"/>
                </a:cxn>
                <a:cxn ang="0">
                  <a:pos x="18" y="15"/>
                </a:cxn>
                <a:cxn ang="0">
                  <a:pos x="23" y="10"/>
                </a:cxn>
                <a:cxn ang="0">
                  <a:pos x="26" y="5"/>
                </a:cxn>
                <a:cxn ang="0">
                  <a:pos x="31" y="5"/>
                </a:cxn>
                <a:cxn ang="0">
                  <a:pos x="38" y="2"/>
                </a:cxn>
                <a:cxn ang="0">
                  <a:pos x="43" y="0"/>
                </a:cxn>
                <a:cxn ang="0">
                  <a:pos x="49" y="0"/>
                </a:cxn>
                <a:cxn ang="0">
                  <a:pos x="51" y="2"/>
                </a:cxn>
                <a:cxn ang="0">
                  <a:pos x="54" y="2"/>
                </a:cxn>
                <a:cxn ang="0">
                  <a:pos x="56" y="8"/>
                </a:cxn>
              </a:cxnLst>
              <a:rect l="0" t="0" r="r" b="b"/>
              <a:pathLst>
                <a:path w="56" h="74">
                  <a:moveTo>
                    <a:pt x="56" y="8"/>
                  </a:moveTo>
                  <a:lnTo>
                    <a:pt x="54" y="8"/>
                  </a:lnTo>
                  <a:lnTo>
                    <a:pt x="49" y="10"/>
                  </a:lnTo>
                  <a:lnTo>
                    <a:pt x="46" y="10"/>
                  </a:lnTo>
                  <a:lnTo>
                    <a:pt x="38" y="15"/>
                  </a:lnTo>
                  <a:lnTo>
                    <a:pt x="31" y="20"/>
                  </a:lnTo>
                  <a:lnTo>
                    <a:pt x="28" y="25"/>
                  </a:lnTo>
                  <a:lnTo>
                    <a:pt x="28" y="28"/>
                  </a:lnTo>
                  <a:lnTo>
                    <a:pt x="23" y="33"/>
                  </a:lnTo>
                  <a:lnTo>
                    <a:pt x="15" y="41"/>
                  </a:lnTo>
                  <a:lnTo>
                    <a:pt x="13" y="43"/>
                  </a:lnTo>
                  <a:lnTo>
                    <a:pt x="13" y="48"/>
                  </a:lnTo>
                  <a:lnTo>
                    <a:pt x="13" y="54"/>
                  </a:lnTo>
                  <a:lnTo>
                    <a:pt x="13" y="59"/>
                  </a:lnTo>
                  <a:lnTo>
                    <a:pt x="13" y="61"/>
                  </a:lnTo>
                  <a:lnTo>
                    <a:pt x="10" y="64"/>
                  </a:lnTo>
                  <a:lnTo>
                    <a:pt x="8" y="69"/>
                  </a:lnTo>
                  <a:lnTo>
                    <a:pt x="3" y="74"/>
                  </a:lnTo>
                  <a:lnTo>
                    <a:pt x="0" y="59"/>
                  </a:lnTo>
                  <a:lnTo>
                    <a:pt x="0" y="48"/>
                  </a:lnTo>
                  <a:lnTo>
                    <a:pt x="3" y="41"/>
                  </a:lnTo>
                  <a:lnTo>
                    <a:pt x="10" y="28"/>
                  </a:lnTo>
                  <a:lnTo>
                    <a:pt x="15" y="23"/>
                  </a:lnTo>
                  <a:lnTo>
                    <a:pt x="15" y="20"/>
                  </a:lnTo>
                  <a:lnTo>
                    <a:pt x="18" y="15"/>
                  </a:lnTo>
                  <a:lnTo>
                    <a:pt x="23" y="10"/>
                  </a:lnTo>
                  <a:lnTo>
                    <a:pt x="26" y="5"/>
                  </a:lnTo>
                  <a:lnTo>
                    <a:pt x="31" y="5"/>
                  </a:lnTo>
                  <a:lnTo>
                    <a:pt x="38" y="2"/>
                  </a:lnTo>
                  <a:lnTo>
                    <a:pt x="43" y="0"/>
                  </a:lnTo>
                  <a:lnTo>
                    <a:pt x="49" y="0"/>
                  </a:lnTo>
                  <a:lnTo>
                    <a:pt x="51" y="2"/>
                  </a:lnTo>
                  <a:lnTo>
                    <a:pt x="54" y="2"/>
                  </a:lnTo>
                  <a:lnTo>
                    <a:pt x="56" y="8"/>
                  </a:lnTo>
                  <a:close/>
                </a:path>
              </a:pathLst>
            </a:custGeom>
            <a:gradFill rotWithShape="0">
              <a:gsLst>
                <a:gs pos="0">
                  <a:schemeClr val="accent1"/>
                </a:gs>
                <a:gs pos="100000">
                  <a:schemeClr val="accent1">
                    <a:gamma/>
                    <a:shade val="46275"/>
                    <a:invGamma/>
                  </a:schemeClr>
                </a:gs>
              </a:gsLst>
              <a:path path="rect">
                <a:fillToRect l="50000" t="50000" r="50000" b="50000"/>
              </a:path>
            </a:gradFill>
            <a:ln w="9525">
              <a:noFill/>
              <a:round/>
              <a:headEnd/>
              <a:tailEnd/>
            </a:ln>
          </p:spPr>
          <p:txBody>
            <a:bodyPr/>
            <a:lstStyle/>
            <a:p>
              <a:pPr>
                <a:defRPr/>
              </a:pPr>
              <a:endParaRPr lang="en-US">
                <a:ea typeface="+mn-ea"/>
              </a:endParaRPr>
            </a:p>
          </p:txBody>
        </p:sp>
        <p:sp>
          <p:nvSpPr>
            <p:cNvPr id="113827" name="Freeform 163"/>
            <p:cNvSpPr>
              <a:spLocks/>
            </p:cNvSpPr>
            <p:nvPr/>
          </p:nvSpPr>
          <p:spPr bwMode="auto">
            <a:xfrm>
              <a:off x="1775" y="1371"/>
              <a:ext cx="26" cy="36"/>
            </a:xfrm>
            <a:custGeom>
              <a:avLst/>
              <a:gdLst/>
              <a:ahLst/>
              <a:cxnLst>
                <a:cxn ang="0">
                  <a:pos x="0" y="8"/>
                </a:cxn>
                <a:cxn ang="0">
                  <a:pos x="3" y="15"/>
                </a:cxn>
                <a:cxn ang="0">
                  <a:pos x="5" y="18"/>
                </a:cxn>
                <a:cxn ang="0">
                  <a:pos x="8" y="23"/>
                </a:cxn>
                <a:cxn ang="0">
                  <a:pos x="10" y="28"/>
                </a:cxn>
                <a:cxn ang="0">
                  <a:pos x="13" y="31"/>
                </a:cxn>
                <a:cxn ang="0">
                  <a:pos x="13" y="33"/>
                </a:cxn>
                <a:cxn ang="0">
                  <a:pos x="18" y="36"/>
                </a:cxn>
                <a:cxn ang="0">
                  <a:pos x="21" y="36"/>
                </a:cxn>
                <a:cxn ang="0">
                  <a:pos x="23" y="36"/>
                </a:cxn>
                <a:cxn ang="0">
                  <a:pos x="26" y="33"/>
                </a:cxn>
                <a:cxn ang="0">
                  <a:pos x="26" y="31"/>
                </a:cxn>
                <a:cxn ang="0">
                  <a:pos x="23" y="31"/>
                </a:cxn>
                <a:cxn ang="0">
                  <a:pos x="23" y="28"/>
                </a:cxn>
                <a:cxn ang="0">
                  <a:pos x="21" y="28"/>
                </a:cxn>
                <a:cxn ang="0">
                  <a:pos x="18" y="23"/>
                </a:cxn>
                <a:cxn ang="0">
                  <a:pos x="15" y="18"/>
                </a:cxn>
                <a:cxn ang="0">
                  <a:pos x="15" y="15"/>
                </a:cxn>
                <a:cxn ang="0">
                  <a:pos x="13" y="15"/>
                </a:cxn>
                <a:cxn ang="0">
                  <a:pos x="10" y="13"/>
                </a:cxn>
                <a:cxn ang="0">
                  <a:pos x="10" y="10"/>
                </a:cxn>
                <a:cxn ang="0">
                  <a:pos x="8" y="5"/>
                </a:cxn>
                <a:cxn ang="0">
                  <a:pos x="10" y="0"/>
                </a:cxn>
                <a:cxn ang="0">
                  <a:pos x="8" y="0"/>
                </a:cxn>
                <a:cxn ang="0">
                  <a:pos x="5" y="0"/>
                </a:cxn>
                <a:cxn ang="0">
                  <a:pos x="3" y="2"/>
                </a:cxn>
                <a:cxn ang="0">
                  <a:pos x="0" y="8"/>
                </a:cxn>
              </a:cxnLst>
              <a:rect l="0" t="0" r="r" b="b"/>
              <a:pathLst>
                <a:path w="26" h="36">
                  <a:moveTo>
                    <a:pt x="0" y="8"/>
                  </a:moveTo>
                  <a:lnTo>
                    <a:pt x="3" y="15"/>
                  </a:lnTo>
                  <a:lnTo>
                    <a:pt x="5" y="18"/>
                  </a:lnTo>
                  <a:lnTo>
                    <a:pt x="8" y="23"/>
                  </a:lnTo>
                  <a:lnTo>
                    <a:pt x="10" y="28"/>
                  </a:lnTo>
                  <a:lnTo>
                    <a:pt x="13" y="31"/>
                  </a:lnTo>
                  <a:lnTo>
                    <a:pt x="13" y="33"/>
                  </a:lnTo>
                  <a:lnTo>
                    <a:pt x="18" y="36"/>
                  </a:lnTo>
                  <a:lnTo>
                    <a:pt x="21" y="36"/>
                  </a:lnTo>
                  <a:lnTo>
                    <a:pt x="23" y="36"/>
                  </a:lnTo>
                  <a:lnTo>
                    <a:pt x="26" y="33"/>
                  </a:lnTo>
                  <a:lnTo>
                    <a:pt x="26" y="31"/>
                  </a:lnTo>
                  <a:lnTo>
                    <a:pt x="23" y="31"/>
                  </a:lnTo>
                  <a:lnTo>
                    <a:pt x="23" y="28"/>
                  </a:lnTo>
                  <a:lnTo>
                    <a:pt x="21" y="28"/>
                  </a:lnTo>
                  <a:lnTo>
                    <a:pt x="18" y="23"/>
                  </a:lnTo>
                  <a:lnTo>
                    <a:pt x="15" y="18"/>
                  </a:lnTo>
                  <a:lnTo>
                    <a:pt x="15" y="15"/>
                  </a:lnTo>
                  <a:lnTo>
                    <a:pt x="13" y="15"/>
                  </a:lnTo>
                  <a:lnTo>
                    <a:pt x="10" y="13"/>
                  </a:lnTo>
                  <a:lnTo>
                    <a:pt x="10" y="10"/>
                  </a:lnTo>
                  <a:lnTo>
                    <a:pt x="8" y="5"/>
                  </a:lnTo>
                  <a:lnTo>
                    <a:pt x="10" y="0"/>
                  </a:lnTo>
                  <a:lnTo>
                    <a:pt x="8" y="0"/>
                  </a:lnTo>
                  <a:lnTo>
                    <a:pt x="5" y="0"/>
                  </a:lnTo>
                  <a:lnTo>
                    <a:pt x="3" y="2"/>
                  </a:lnTo>
                  <a:lnTo>
                    <a:pt x="0" y="8"/>
                  </a:lnTo>
                  <a:close/>
                </a:path>
              </a:pathLst>
            </a:custGeom>
            <a:gradFill rotWithShape="0">
              <a:gsLst>
                <a:gs pos="0">
                  <a:schemeClr val="accent1"/>
                </a:gs>
                <a:gs pos="100000">
                  <a:schemeClr val="accent1">
                    <a:gamma/>
                    <a:shade val="46275"/>
                    <a:invGamma/>
                  </a:schemeClr>
                </a:gs>
              </a:gsLst>
              <a:path path="rect">
                <a:fillToRect l="50000" t="50000" r="50000" b="50000"/>
              </a:path>
            </a:gradFill>
            <a:ln w="9525">
              <a:noFill/>
              <a:round/>
              <a:headEnd/>
              <a:tailEnd/>
            </a:ln>
          </p:spPr>
          <p:txBody>
            <a:bodyPr/>
            <a:lstStyle/>
            <a:p>
              <a:pPr>
                <a:defRPr/>
              </a:pPr>
              <a:endParaRPr lang="en-US">
                <a:ea typeface="+mn-ea"/>
              </a:endParaRPr>
            </a:p>
          </p:txBody>
        </p:sp>
      </p:grpSp>
      <p:grpSp>
        <p:nvGrpSpPr>
          <p:cNvPr id="7" name="Group 6">
            <a:extLst>
              <a:ext uri="{FF2B5EF4-FFF2-40B4-BE49-F238E27FC236}">
                <a16:creationId xmlns:a16="http://schemas.microsoft.com/office/drawing/2014/main" id="{1E9C8BA2-05BE-17D4-4FD2-D10F69522AD1}"/>
              </a:ext>
            </a:extLst>
          </p:cNvPr>
          <p:cNvGrpSpPr/>
          <p:nvPr/>
        </p:nvGrpSpPr>
        <p:grpSpPr>
          <a:xfrm>
            <a:off x="7343818" y="3350457"/>
            <a:ext cx="1206148" cy="1256391"/>
            <a:chOff x="7343818" y="3350457"/>
            <a:chExt cx="1206148" cy="1256391"/>
          </a:xfrm>
        </p:grpSpPr>
        <p:sp>
          <p:nvSpPr>
            <p:cNvPr id="8" name="Rectangle 124">
              <a:extLst>
                <a:ext uri="{FF2B5EF4-FFF2-40B4-BE49-F238E27FC236}">
                  <a16:creationId xmlns:a16="http://schemas.microsoft.com/office/drawing/2014/main" id="{60FE8B4C-4988-18DF-D5B0-57C624EEB44E}"/>
                </a:ext>
              </a:extLst>
            </p:cNvPr>
            <p:cNvSpPr>
              <a:spLocks noChangeArrowheads="1"/>
            </p:cNvSpPr>
            <p:nvPr/>
          </p:nvSpPr>
          <p:spPr bwMode="auto">
            <a:xfrm>
              <a:off x="7576771" y="3350457"/>
              <a:ext cx="511053" cy="327242"/>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dirty="0"/>
            </a:p>
          </p:txBody>
        </p:sp>
        <p:sp>
          <p:nvSpPr>
            <p:cNvPr id="9" name="Line 128">
              <a:extLst>
                <a:ext uri="{FF2B5EF4-FFF2-40B4-BE49-F238E27FC236}">
                  <a16:creationId xmlns:a16="http://schemas.microsoft.com/office/drawing/2014/main" id="{E99C1983-3D5F-C786-4F53-316938798B49}"/>
                </a:ext>
              </a:extLst>
            </p:cNvPr>
            <p:cNvSpPr>
              <a:spLocks noChangeShapeType="1"/>
            </p:cNvSpPr>
            <p:nvPr/>
          </p:nvSpPr>
          <p:spPr bwMode="auto">
            <a:xfrm flipH="1" flipV="1">
              <a:off x="7343818" y="3503568"/>
              <a:ext cx="232408" cy="1762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nvGrpSpPr>
            <p:cNvPr id="10" name="Group 9">
              <a:extLst>
                <a:ext uri="{FF2B5EF4-FFF2-40B4-BE49-F238E27FC236}">
                  <a16:creationId xmlns:a16="http://schemas.microsoft.com/office/drawing/2014/main" id="{5923D258-5B93-AFA2-B25C-D7ABBBB28792}"/>
                </a:ext>
              </a:extLst>
            </p:cNvPr>
            <p:cNvGrpSpPr/>
            <p:nvPr/>
          </p:nvGrpSpPr>
          <p:grpSpPr>
            <a:xfrm>
              <a:off x="7447381" y="3657606"/>
              <a:ext cx="1102585" cy="949242"/>
              <a:chOff x="7447381" y="3657606"/>
              <a:chExt cx="1102585" cy="949242"/>
            </a:xfrm>
          </p:grpSpPr>
          <p:grpSp>
            <p:nvGrpSpPr>
              <p:cNvPr id="11" name="Group 10">
                <a:extLst>
                  <a:ext uri="{FF2B5EF4-FFF2-40B4-BE49-F238E27FC236}">
                    <a16:creationId xmlns:a16="http://schemas.microsoft.com/office/drawing/2014/main" id="{57B7F4A8-776A-9EBE-FACB-5B7446E20D3F}"/>
                  </a:ext>
                </a:extLst>
              </p:cNvPr>
              <p:cNvGrpSpPr/>
              <p:nvPr/>
            </p:nvGrpSpPr>
            <p:grpSpPr>
              <a:xfrm>
                <a:off x="7447381" y="3876590"/>
                <a:ext cx="1102585" cy="730258"/>
                <a:chOff x="7463560" y="3848350"/>
                <a:chExt cx="1102585" cy="730258"/>
              </a:xfrm>
            </p:grpSpPr>
            <p:sp>
              <p:nvSpPr>
                <p:cNvPr id="13" name="Explosion 2 12">
                  <a:extLst>
                    <a:ext uri="{FF2B5EF4-FFF2-40B4-BE49-F238E27FC236}">
                      <a16:creationId xmlns:a16="http://schemas.microsoft.com/office/drawing/2014/main" id="{2E807EC1-D262-C656-CB12-8F66DE89647F}"/>
                    </a:ext>
                  </a:extLst>
                </p:cNvPr>
                <p:cNvSpPr/>
                <p:nvPr/>
              </p:nvSpPr>
              <p:spPr bwMode="auto">
                <a:xfrm rot="1030715">
                  <a:off x="7463560" y="3848350"/>
                  <a:ext cx="1102585" cy="730258"/>
                </a:xfrm>
                <a:prstGeom prst="irregularSeal2">
                  <a:avLst/>
                </a:prstGeom>
                <a:solidFill>
                  <a:srgbClr val="C0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BE" sz="2400" b="0" i="0" u="none" strike="noStrike" cap="none" normalizeH="0" baseline="0">
                    <a:ln>
                      <a:noFill/>
                    </a:ln>
                    <a:solidFill>
                      <a:schemeClr val="tx1"/>
                    </a:solidFill>
                    <a:effectLst/>
                    <a:latin typeface="Times New Roman" charset="0"/>
                  </a:endParaRPr>
                </a:p>
              </p:txBody>
            </p:sp>
            <p:sp>
              <p:nvSpPr>
                <p:cNvPr id="14" name="TextBox 13">
                  <a:extLst>
                    <a:ext uri="{FF2B5EF4-FFF2-40B4-BE49-F238E27FC236}">
                      <a16:creationId xmlns:a16="http://schemas.microsoft.com/office/drawing/2014/main" id="{B52E6FC0-DAEA-A0E9-DAA1-5874333EB9CE}"/>
                    </a:ext>
                  </a:extLst>
                </p:cNvPr>
                <p:cNvSpPr txBox="1"/>
                <p:nvPr/>
              </p:nvSpPr>
              <p:spPr>
                <a:xfrm>
                  <a:off x="7631814" y="3933056"/>
                  <a:ext cx="684602" cy="461665"/>
                </a:xfrm>
                <a:prstGeom prst="rect">
                  <a:avLst/>
                </a:prstGeom>
                <a:noFill/>
              </p:spPr>
              <p:txBody>
                <a:bodyPr wrap="square" rtlCol="0">
                  <a:spAutoFit/>
                </a:bodyPr>
                <a:lstStyle/>
                <a:p>
                  <a:pPr algn="ctr"/>
                  <a:r>
                    <a:rPr lang="en-BE" sz="1200" dirty="0">
                      <a:solidFill>
                        <a:schemeClr val="accent3"/>
                      </a:solidFill>
                    </a:rPr>
                    <a:t>New Feature</a:t>
                  </a:r>
                </a:p>
              </p:txBody>
            </p:sp>
          </p:grpSp>
          <p:sp>
            <p:nvSpPr>
              <p:cNvPr id="12" name="Line 128">
                <a:extLst>
                  <a:ext uri="{FF2B5EF4-FFF2-40B4-BE49-F238E27FC236}">
                    <a16:creationId xmlns:a16="http://schemas.microsoft.com/office/drawing/2014/main" id="{5133D9E7-C337-0C8B-7FCA-BB9A4FF4647A}"/>
                  </a:ext>
                </a:extLst>
              </p:cNvPr>
              <p:cNvSpPr>
                <a:spLocks noChangeShapeType="1"/>
              </p:cNvSpPr>
              <p:nvPr/>
            </p:nvSpPr>
            <p:spPr bwMode="auto">
              <a:xfrm flipH="1" flipV="1">
                <a:off x="7833850" y="3657606"/>
                <a:ext cx="111658" cy="38099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gr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12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0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Date Placeholder 2"/>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en-US" altLang="x-none" sz="1100">
              <a:solidFill>
                <a:schemeClr val="accent1"/>
              </a:solidFill>
              <a:latin typeface="Lucida Grande" charset="0"/>
            </a:endParaRPr>
          </a:p>
        </p:txBody>
      </p:sp>
      <p:sp>
        <p:nvSpPr>
          <p:cNvPr id="53250" name="Slide Number Placeholder 3"/>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r>
              <a:rPr lang="en-US" altLang="x-none" sz="1400">
                <a:solidFill>
                  <a:srgbClr val="60BDC4"/>
                </a:solidFill>
                <a:latin typeface="Gill Sans" charset="0"/>
              </a:rPr>
              <a:t>Object-Oriented Reengineering.</a:t>
            </a:r>
            <a:fld id="{DB6678A5-757D-904B-AEB2-39C409126198}" type="slidenum">
              <a:rPr lang="en-US" altLang="x-none" sz="1400">
                <a:solidFill>
                  <a:srgbClr val="60BDC4"/>
                </a:solidFill>
                <a:latin typeface="Gill Sans" charset="0"/>
              </a:rPr>
              <a:pPr/>
              <a:t>15</a:t>
            </a:fld>
            <a:endParaRPr lang="en-US" altLang="x-none" sz="1400">
              <a:solidFill>
                <a:srgbClr val="60BDC4"/>
              </a:solidFill>
              <a:latin typeface="Gill Sans" charset="0"/>
            </a:endParaRPr>
          </a:p>
        </p:txBody>
      </p:sp>
      <p:sp>
        <p:nvSpPr>
          <p:cNvPr id="53251" name="Rectangle 2"/>
          <p:cNvSpPr>
            <a:spLocks noGrp="1" noChangeArrowheads="1"/>
          </p:cNvSpPr>
          <p:nvPr>
            <p:ph type="title"/>
          </p:nvPr>
        </p:nvSpPr>
        <p:spPr/>
        <p:txBody>
          <a:bodyPr/>
          <a:lstStyle/>
          <a:p>
            <a:pPr eaLnBrk="1" hangingPunct="1"/>
            <a:r>
              <a:rPr lang="en-GB" altLang="x-none"/>
              <a:t>First Contact</a:t>
            </a:r>
          </a:p>
        </p:txBody>
      </p:sp>
      <p:sp>
        <p:nvSpPr>
          <p:cNvPr id="53252" name="Freeform 3"/>
          <p:cNvSpPr>
            <a:spLocks/>
          </p:cNvSpPr>
          <p:nvPr/>
        </p:nvSpPr>
        <p:spPr bwMode="auto">
          <a:xfrm>
            <a:off x="7391400" y="381000"/>
            <a:ext cx="914400" cy="533400"/>
          </a:xfrm>
          <a:custGeom>
            <a:avLst/>
            <a:gdLst>
              <a:gd name="T0" fmla="*/ 0 w 2400"/>
              <a:gd name="T1" fmla="*/ 2147483646 h 1848"/>
              <a:gd name="T2" fmla="*/ 2147483646 w 2400"/>
              <a:gd name="T3" fmla="*/ 2147483646 h 1848"/>
              <a:gd name="T4" fmla="*/ 2147483646 w 2400"/>
              <a:gd name="T5" fmla="*/ 2147483646 h 1848"/>
              <a:gd name="T6" fmla="*/ 2147483646 w 2400"/>
              <a:gd name="T7" fmla="*/ 2147483646 h 1848"/>
              <a:gd name="T8" fmla="*/ 0 60000 65536"/>
              <a:gd name="T9" fmla="*/ 0 60000 65536"/>
              <a:gd name="T10" fmla="*/ 0 60000 65536"/>
              <a:gd name="T11" fmla="*/ 0 60000 65536"/>
              <a:gd name="T12" fmla="*/ 0 w 2400"/>
              <a:gd name="T13" fmla="*/ 0 h 1848"/>
              <a:gd name="T14" fmla="*/ 2400 w 2400"/>
              <a:gd name="T15" fmla="*/ 1848 h 1848"/>
            </a:gdLst>
            <a:ahLst/>
            <a:cxnLst>
              <a:cxn ang="T8">
                <a:pos x="T0" y="T1"/>
              </a:cxn>
              <a:cxn ang="T9">
                <a:pos x="T2" y="T3"/>
              </a:cxn>
              <a:cxn ang="T10">
                <a:pos x="T4" y="T5"/>
              </a:cxn>
              <a:cxn ang="T11">
                <a:pos x="T6" y="T7"/>
              </a:cxn>
            </a:cxnLst>
            <a:rect l="T12" t="T13" r="T14" b="T15"/>
            <a:pathLst>
              <a:path w="2400" h="1848">
                <a:moveTo>
                  <a:pt x="0" y="1848"/>
                </a:moveTo>
                <a:cubicBezTo>
                  <a:pt x="192" y="1187"/>
                  <a:pt x="384" y="527"/>
                  <a:pt x="672" y="264"/>
                </a:cubicBezTo>
                <a:cubicBezTo>
                  <a:pt x="959" y="0"/>
                  <a:pt x="1440" y="0"/>
                  <a:pt x="1728" y="264"/>
                </a:cubicBezTo>
                <a:cubicBezTo>
                  <a:pt x="2015" y="527"/>
                  <a:pt x="2207" y="1187"/>
                  <a:pt x="2400" y="1848"/>
                </a:cubicBezTo>
              </a:path>
            </a:pathLst>
          </a:custGeom>
          <a:noFill/>
          <a:ln w="28575">
            <a:solidFill>
              <a:srgbClr val="1E067F"/>
            </a:solidFill>
            <a:round/>
            <a:headEnd/>
            <a:tailEnd type="stealth" w="lg" len="lg"/>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253" name="Oval 4"/>
          <p:cNvSpPr>
            <a:spLocks noChangeArrowheads="1"/>
          </p:cNvSpPr>
          <p:nvPr/>
        </p:nvSpPr>
        <p:spPr bwMode="auto">
          <a:xfrm>
            <a:off x="7315200" y="762000"/>
            <a:ext cx="304800" cy="119063"/>
          </a:xfrm>
          <a:prstGeom prst="ellipse">
            <a:avLst/>
          </a:prstGeom>
          <a:solidFill>
            <a:srgbClr val="7F010D"/>
          </a:solidFill>
          <a:ln w="9525">
            <a:solidFill>
              <a:srgbClr val="1E067F"/>
            </a:solidFill>
            <a:round/>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grpSp>
        <p:nvGrpSpPr>
          <p:cNvPr id="5" name="Group 4">
            <a:extLst>
              <a:ext uri="{FF2B5EF4-FFF2-40B4-BE49-F238E27FC236}">
                <a16:creationId xmlns:a16="http://schemas.microsoft.com/office/drawing/2014/main" id="{93307508-E643-24CF-FEF8-57520E798919}"/>
              </a:ext>
            </a:extLst>
          </p:cNvPr>
          <p:cNvGrpSpPr/>
          <p:nvPr/>
        </p:nvGrpSpPr>
        <p:grpSpPr>
          <a:xfrm>
            <a:off x="381000" y="1524000"/>
            <a:ext cx="5064125" cy="2209800"/>
            <a:chOff x="381000" y="1524000"/>
            <a:chExt cx="5064125" cy="2209800"/>
          </a:xfrm>
        </p:grpSpPr>
        <p:grpSp>
          <p:nvGrpSpPr>
            <p:cNvPr id="2" name="Group 1">
              <a:extLst>
                <a:ext uri="{FF2B5EF4-FFF2-40B4-BE49-F238E27FC236}">
                  <a16:creationId xmlns:a16="http://schemas.microsoft.com/office/drawing/2014/main" id="{C10BF30C-7E7F-EE6E-67CB-9F0BDB8022E3}"/>
                </a:ext>
              </a:extLst>
            </p:cNvPr>
            <p:cNvGrpSpPr/>
            <p:nvPr/>
          </p:nvGrpSpPr>
          <p:grpSpPr>
            <a:xfrm>
              <a:off x="381000" y="1524000"/>
              <a:ext cx="5064125" cy="2209800"/>
              <a:chOff x="381000" y="1524000"/>
              <a:chExt cx="5064125" cy="2209800"/>
            </a:xfrm>
          </p:grpSpPr>
          <p:sp>
            <p:nvSpPr>
              <p:cNvPr id="53254" name="Rectangle 5"/>
              <p:cNvSpPr>
                <a:spLocks noChangeArrowheads="1"/>
              </p:cNvSpPr>
              <p:nvPr/>
            </p:nvSpPr>
            <p:spPr bwMode="auto">
              <a:xfrm>
                <a:off x="381000" y="1524000"/>
                <a:ext cx="5064125" cy="2209800"/>
              </a:xfrm>
              <a:prstGeom prst="rect">
                <a:avLst/>
              </a:prstGeom>
              <a:noFill/>
              <a:ln w="9525">
                <a:solidFill>
                  <a:schemeClr val="tx1"/>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53255" name="Text Box 6"/>
              <p:cNvSpPr txBox="1">
                <a:spLocks noChangeArrowheads="1"/>
              </p:cNvSpPr>
              <p:nvPr/>
            </p:nvSpPr>
            <p:spPr bwMode="auto">
              <a:xfrm>
                <a:off x="2071688" y="1676400"/>
                <a:ext cx="14795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800" i="1" dirty="0">
                    <a:solidFill>
                      <a:schemeClr val="tx2"/>
                    </a:solidFill>
                    <a:latin typeface="Gill Sans" charset="0"/>
                  </a:rPr>
                  <a:t>System experts</a:t>
                </a:r>
              </a:p>
            </p:txBody>
          </p:sp>
          <p:sp>
            <p:nvSpPr>
              <p:cNvPr id="53256" name="Text Box 7"/>
              <p:cNvSpPr txBox="1">
                <a:spLocks noChangeArrowheads="1"/>
              </p:cNvSpPr>
              <p:nvPr/>
            </p:nvSpPr>
            <p:spPr bwMode="auto">
              <a:xfrm>
                <a:off x="1025525" y="2851150"/>
                <a:ext cx="1779588"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800" b="1">
                    <a:solidFill>
                      <a:schemeClr val="tx2"/>
                    </a:solidFill>
                    <a:latin typeface="Gill Sans" charset="0"/>
                  </a:rPr>
                  <a:t>Chat with the</a:t>
                </a:r>
                <a:br>
                  <a:rPr lang="en-GB" altLang="x-none" sz="1800" b="1">
                    <a:solidFill>
                      <a:schemeClr val="tx2"/>
                    </a:solidFill>
                    <a:latin typeface="Gill Sans" charset="0"/>
                  </a:rPr>
                </a:br>
                <a:r>
                  <a:rPr lang="en-GB" altLang="x-none" sz="1800" b="1">
                    <a:solidFill>
                      <a:schemeClr val="tx2"/>
                    </a:solidFill>
                    <a:latin typeface="Gill Sans" charset="0"/>
                  </a:rPr>
                  <a:t>Maintainers</a:t>
                </a:r>
              </a:p>
            </p:txBody>
          </p:sp>
          <p:sp>
            <p:nvSpPr>
              <p:cNvPr id="53257" name="Text Box 8"/>
              <p:cNvSpPr txBox="1">
                <a:spLocks noChangeArrowheads="1"/>
              </p:cNvSpPr>
              <p:nvPr/>
            </p:nvSpPr>
            <p:spPr bwMode="auto">
              <a:xfrm>
                <a:off x="2819400" y="2835275"/>
                <a:ext cx="1697038"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800" b="1">
                    <a:solidFill>
                      <a:schemeClr val="tx2"/>
                    </a:solidFill>
                    <a:latin typeface="Gill Sans" charset="0"/>
                  </a:rPr>
                  <a:t>Interview</a:t>
                </a:r>
                <a:br>
                  <a:rPr lang="en-GB" altLang="x-none" sz="1800" b="1">
                    <a:solidFill>
                      <a:schemeClr val="tx2"/>
                    </a:solidFill>
                    <a:latin typeface="Gill Sans" charset="0"/>
                  </a:rPr>
                </a:br>
                <a:r>
                  <a:rPr lang="en-GB" altLang="x-none" sz="1800" b="1">
                    <a:solidFill>
                      <a:schemeClr val="tx2"/>
                    </a:solidFill>
                    <a:latin typeface="Gill Sans" charset="0"/>
                  </a:rPr>
                  <a:t>during Demo</a:t>
                </a:r>
              </a:p>
            </p:txBody>
          </p:sp>
          <p:sp>
            <p:nvSpPr>
              <p:cNvPr id="53258" name="Text Box 9"/>
              <p:cNvSpPr txBox="1">
                <a:spLocks noChangeArrowheads="1"/>
              </p:cNvSpPr>
              <p:nvPr/>
            </p:nvSpPr>
            <p:spPr bwMode="auto">
              <a:xfrm>
                <a:off x="503238" y="2101850"/>
                <a:ext cx="1087437"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800" i="1" dirty="0">
                    <a:solidFill>
                      <a:schemeClr val="accent2"/>
                    </a:solidFill>
                    <a:latin typeface="Gill Sans" charset="0"/>
                  </a:rPr>
                  <a:t>Talk with</a:t>
                </a:r>
                <a:br>
                  <a:rPr lang="en-GB" altLang="x-none" sz="1800" i="1" dirty="0">
                    <a:solidFill>
                      <a:schemeClr val="accent2"/>
                    </a:solidFill>
                    <a:latin typeface="Gill Sans" charset="0"/>
                  </a:rPr>
                </a:br>
                <a:r>
                  <a:rPr lang="en-GB" altLang="x-none" sz="1800" i="1" dirty="0">
                    <a:solidFill>
                      <a:schemeClr val="accent2"/>
                    </a:solidFill>
                    <a:latin typeface="Gill Sans" charset="0"/>
                  </a:rPr>
                  <a:t>developers</a:t>
                </a:r>
              </a:p>
            </p:txBody>
          </p:sp>
          <p:sp>
            <p:nvSpPr>
              <p:cNvPr id="53259" name="Text Box 10"/>
              <p:cNvSpPr txBox="1">
                <a:spLocks noChangeArrowheads="1"/>
              </p:cNvSpPr>
              <p:nvPr/>
            </p:nvSpPr>
            <p:spPr bwMode="auto">
              <a:xfrm>
                <a:off x="4186238" y="2057400"/>
                <a:ext cx="10033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800" i="1">
                    <a:solidFill>
                      <a:schemeClr val="accent2"/>
                    </a:solidFill>
                    <a:latin typeface="Gill Sans" charset="0"/>
                  </a:rPr>
                  <a:t>Talk with</a:t>
                </a:r>
              </a:p>
              <a:p>
                <a:pPr algn="ctr"/>
                <a:r>
                  <a:rPr lang="en-GB" altLang="x-none" sz="1800" i="1">
                    <a:solidFill>
                      <a:schemeClr val="accent2"/>
                    </a:solidFill>
                    <a:latin typeface="Gill Sans" charset="0"/>
                  </a:rPr>
                  <a:t>end users</a:t>
                </a:r>
              </a:p>
            </p:txBody>
          </p:sp>
          <p:sp>
            <p:nvSpPr>
              <p:cNvPr id="53260" name="Freeform 11"/>
              <p:cNvSpPr>
                <a:spLocks/>
              </p:cNvSpPr>
              <p:nvPr/>
            </p:nvSpPr>
            <p:spPr bwMode="auto">
              <a:xfrm>
                <a:off x="3657600" y="1981200"/>
                <a:ext cx="374650" cy="914400"/>
              </a:xfrm>
              <a:custGeom>
                <a:avLst/>
                <a:gdLst>
                  <a:gd name="T0" fmla="*/ 0 w 471"/>
                  <a:gd name="T1" fmla="*/ 0 h 1056"/>
                  <a:gd name="T2" fmla="*/ 2147483646 w 471"/>
                  <a:gd name="T3" fmla="*/ 2147483646 h 1056"/>
                  <a:gd name="T4" fmla="*/ 2147483646 w 471"/>
                  <a:gd name="T5" fmla="*/ 2147483646 h 1056"/>
                  <a:gd name="T6" fmla="*/ 0 60000 65536"/>
                  <a:gd name="T7" fmla="*/ 0 60000 65536"/>
                  <a:gd name="T8" fmla="*/ 0 60000 65536"/>
                  <a:gd name="T9" fmla="*/ 0 w 471"/>
                  <a:gd name="T10" fmla="*/ 0 h 1056"/>
                  <a:gd name="T11" fmla="*/ 471 w 471"/>
                  <a:gd name="T12" fmla="*/ 1056 h 1056"/>
                </a:gdLst>
                <a:ahLst/>
                <a:cxnLst>
                  <a:cxn ang="T6">
                    <a:pos x="T0" y="T1"/>
                  </a:cxn>
                  <a:cxn ang="T7">
                    <a:pos x="T2" y="T3"/>
                  </a:cxn>
                  <a:cxn ang="T8">
                    <a:pos x="T4" y="T5"/>
                  </a:cxn>
                </a:cxnLst>
                <a:rect l="T9" t="T10" r="T11" b="T12"/>
                <a:pathLst>
                  <a:path w="471" h="1056">
                    <a:moveTo>
                      <a:pt x="0" y="0"/>
                    </a:moveTo>
                    <a:cubicBezTo>
                      <a:pt x="196" y="176"/>
                      <a:pt x="392" y="352"/>
                      <a:pt x="432" y="528"/>
                    </a:cubicBezTo>
                    <a:cubicBezTo>
                      <a:pt x="471" y="703"/>
                      <a:pt x="355" y="879"/>
                      <a:pt x="240" y="1056"/>
                    </a:cubicBezTo>
                  </a:path>
                </a:pathLst>
              </a:custGeom>
              <a:noFill/>
              <a:ln w="19050">
                <a:solidFill>
                  <a:srgbClr val="1E067F"/>
                </a:solidFill>
                <a:round/>
                <a:headEnd/>
                <a:tailEnd type="stealth" w="lg" len="lg"/>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53261" name="Freeform 12"/>
            <p:cNvSpPr>
              <a:spLocks/>
            </p:cNvSpPr>
            <p:nvPr/>
          </p:nvSpPr>
          <p:spPr bwMode="auto">
            <a:xfrm flipH="1">
              <a:off x="1646238" y="1981200"/>
              <a:ext cx="334962" cy="914400"/>
            </a:xfrm>
            <a:custGeom>
              <a:avLst/>
              <a:gdLst>
                <a:gd name="T0" fmla="*/ 0 w 471"/>
                <a:gd name="T1" fmla="*/ 0 h 1056"/>
                <a:gd name="T2" fmla="*/ 2147483646 w 471"/>
                <a:gd name="T3" fmla="*/ 2147483646 h 1056"/>
                <a:gd name="T4" fmla="*/ 2147483646 w 471"/>
                <a:gd name="T5" fmla="*/ 2147483646 h 1056"/>
                <a:gd name="T6" fmla="*/ 0 60000 65536"/>
                <a:gd name="T7" fmla="*/ 0 60000 65536"/>
                <a:gd name="T8" fmla="*/ 0 60000 65536"/>
                <a:gd name="T9" fmla="*/ 0 w 471"/>
                <a:gd name="T10" fmla="*/ 0 h 1056"/>
                <a:gd name="T11" fmla="*/ 471 w 471"/>
                <a:gd name="T12" fmla="*/ 1056 h 1056"/>
              </a:gdLst>
              <a:ahLst/>
              <a:cxnLst>
                <a:cxn ang="T6">
                  <a:pos x="T0" y="T1"/>
                </a:cxn>
                <a:cxn ang="T7">
                  <a:pos x="T2" y="T3"/>
                </a:cxn>
                <a:cxn ang="T8">
                  <a:pos x="T4" y="T5"/>
                </a:cxn>
              </a:cxnLst>
              <a:rect l="T9" t="T10" r="T11" b="T12"/>
              <a:pathLst>
                <a:path w="471" h="1056">
                  <a:moveTo>
                    <a:pt x="0" y="0"/>
                  </a:moveTo>
                  <a:cubicBezTo>
                    <a:pt x="196" y="176"/>
                    <a:pt x="392" y="352"/>
                    <a:pt x="432" y="528"/>
                  </a:cubicBezTo>
                  <a:cubicBezTo>
                    <a:pt x="471" y="703"/>
                    <a:pt x="355" y="879"/>
                    <a:pt x="240" y="1056"/>
                  </a:cubicBezTo>
                </a:path>
              </a:pathLst>
            </a:custGeom>
            <a:noFill/>
            <a:ln w="19050">
              <a:solidFill>
                <a:srgbClr val="1E067F"/>
              </a:solidFill>
              <a:round/>
              <a:headEnd/>
              <a:tailEnd type="stealth" w="lg" len="lg"/>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4" name="Group 3">
            <a:extLst>
              <a:ext uri="{FF2B5EF4-FFF2-40B4-BE49-F238E27FC236}">
                <a16:creationId xmlns:a16="http://schemas.microsoft.com/office/drawing/2014/main" id="{A92EE854-9DA1-AAE8-55D5-12DC62A5C57F}"/>
              </a:ext>
            </a:extLst>
          </p:cNvPr>
          <p:cNvGrpSpPr/>
          <p:nvPr/>
        </p:nvGrpSpPr>
        <p:grpSpPr>
          <a:xfrm>
            <a:off x="5486400" y="2438400"/>
            <a:ext cx="3140075" cy="1676400"/>
            <a:chOff x="5486400" y="2438400"/>
            <a:chExt cx="3140075" cy="1676400"/>
          </a:xfrm>
        </p:grpSpPr>
        <p:sp>
          <p:nvSpPr>
            <p:cNvPr id="53263" name="Freeform 14"/>
            <p:cNvSpPr>
              <a:spLocks/>
            </p:cNvSpPr>
            <p:nvPr/>
          </p:nvSpPr>
          <p:spPr bwMode="auto">
            <a:xfrm rot="16200000" flipH="1">
              <a:off x="5562600" y="2362200"/>
              <a:ext cx="1676400" cy="1828800"/>
            </a:xfrm>
            <a:custGeom>
              <a:avLst/>
              <a:gdLst>
                <a:gd name="T0" fmla="*/ 2147483646 w 1064"/>
                <a:gd name="T1" fmla="*/ 0 h 1248"/>
                <a:gd name="T2" fmla="*/ 2147483646 w 1064"/>
                <a:gd name="T3" fmla="*/ 2147483646 h 1248"/>
                <a:gd name="T4" fmla="*/ 2147483646 w 1064"/>
                <a:gd name="T5" fmla="*/ 2147483646 h 1248"/>
                <a:gd name="T6" fmla="*/ 0 60000 65536"/>
                <a:gd name="T7" fmla="*/ 0 60000 65536"/>
                <a:gd name="T8" fmla="*/ 0 60000 65536"/>
                <a:gd name="T9" fmla="*/ 0 w 1064"/>
                <a:gd name="T10" fmla="*/ 0 h 1248"/>
                <a:gd name="T11" fmla="*/ 1064 w 1064"/>
                <a:gd name="T12" fmla="*/ 1248 h 1248"/>
              </a:gdLst>
              <a:ahLst/>
              <a:cxnLst>
                <a:cxn ang="T6">
                  <a:pos x="T0" y="T1"/>
                </a:cxn>
                <a:cxn ang="T7">
                  <a:pos x="T2" y="T3"/>
                </a:cxn>
                <a:cxn ang="T8">
                  <a:pos x="T4" y="T5"/>
                </a:cxn>
              </a:cxnLst>
              <a:rect l="T9" t="T10" r="T11" b="T12"/>
              <a:pathLst>
                <a:path w="1064" h="1248">
                  <a:moveTo>
                    <a:pt x="152" y="0"/>
                  </a:moveTo>
                  <a:cubicBezTo>
                    <a:pt x="76" y="352"/>
                    <a:pt x="0" y="704"/>
                    <a:pt x="152" y="912"/>
                  </a:cubicBezTo>
                  <a:cubicBezTo>
                    <a:pt x="303" y="1119"/>
                    <a:pt x="683" y="1183"/>
                    <a:pt x="1064" y="1248"/>
                  </a:cubicBezTo>
                </a:path>
              </a:pathLst>
            </a:custGeom>
            <a:noFill/>
            <a:ln w="19050">
              <a:solidFill>
                <a:srgbClr val="1E067F"/>
              </a:solidFill>
              <a:prstDash val="dash"/>
              <a:round/>
              <a:headEnd type="stealth" w="lg" len="lg"/>
              <a:tailEnd type="none" w="lg" len="lg"/>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264" name="Text Box 15"/>
            <p:cNvSpPr txBox="1">
              <a:spLocks noChangeArrowheads="1"/>
            </p:cNvSpPr>
            <p:nvPr/>
          </p:nvSpPr>
          <p:spPr bwMode="auto">
            <a:xfrm>
              <a:off x="7348538" y="2887663"/>
              <a:ext cx="1277937"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800" i="1">
                  <a:solidFill>
                    <a:schemeClr val="accent2"/>
                  </a:solidFill>
                  <a:latin typeface="Gill Sans" charset="0"/>
                </a:rPr>
                <a:t>Talk about it</a:t>
              </a:r>
            </a:p>
          </p:txBody>
        </p:sp>
      </p:grpSp>
      <p:sp>
        <p:nvSpPr>
          <p:cNvPr id="53266" name="Text Box 17"/>
          <p:cNvSpPr txBox="1">
            <a:spLocks noChangeArrowheads="1"/>
          </p:cNvSpPr>
          <p:nvPr/>
        </p:nvSpPr>
        <p:spPr bwMode="auto">
          <a:xfrm>
            <a:off x="5826125" y="1416050"/>
            <a:ext cx="2784475" cy="650875"/>
          </a:xfrm>
          <a:prstGeom prst="rect">
            <a:avLst/>
          </a:prstGeom>
          <a:noFill/>
          <a:ln w="9525">
            <a:solidFill>
              <a:schemeClr val="tx1"/>
            </a:solidFill>
            <a:prstDash val="sysDot"/>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800" dirty="0">
                <a:solidFill>
                  <a:schemeClr val="tx2"/>
                </a:solidFill>
                <a:latin typeface="Gill Sans" charset="0"/>
              </a:rPr>
              <a:t>feasibility assessment</a:t>
            </a:r>
          </a:p>
          <a:p>
            <a:pPr algn="ctr"/>
            <a:r>
              <a:rPr lang="en-GB" altLang="x-none" sz="1800" dirty="0">
                <a:solidFill>
                  <a:schemeClr val="tx2"/>
                </a:solidFill>
                <a:latin typeface="Gill Sans" charset="0"/>
              </a:rPr>
              <a:t>(one week time)</a:t>
            </a:r>
          </a:p>
        </p:txBody>
      </p:sp>
      <p:grpSp>
        <p:nvGrpSpPr>
          <p:cNvPr id="6" name="Group 5">
            <a:extLst>
              <a:ext uri="{FF2B5EF4-FFF2-40B4-BE49-F238E27FC236}">
                <a16:creationId xmlns:a16="http://schemas.microsoft.com/office/drawing/2014/main" id="{3206AB35-3C11-C8D5-694E-7D9DB853AF00}"/>
              </a:ext>
            </a:extLst>
          </p:cNvPr>
          <p:cNvGrpSpPr/>
          <p:nvPr/>
        </p:nvGrpSpPr>
        <p:grpSpPr>
          <a:xfrm>
            <a:off x="762000" y="3733800"/>
            <a:ext cx="7648575" cy="2362200"/>
            <a:chOff x="762000" y="3733800"/>
            <a:chExt cx="7648575" cy="2362200"/>
          </a:xfrm>
        </p:grpSpPr>
        <p:sp>
          <p:nvSpPr>
            <p:cNvPr id="53274" name="Line 25"/>
            <p:cNvSpPr>
              <a:spLocks noChangeShapeType="1"/>
            </p:cNvSpPr>
            <p:nvPr/>
          </p:nvSpPr>
          <p:spPr bwMode="auto">
            <a:xfrm>
              <a:off x="5707063" y="4572000"/>
              <a:ext cx="0" cy="685800"/>
            </a:xfrm>
            <a:prstGeom prst="line">
              <a:avLst/>
            </a:prstGeom>
            <a:noFill/>
            <a:ln w="19050">
              <a:solidFill>
                <a:srgbClr val="1E067F"/>
              </a:solidFill>
              <a:round/>
              <a:headEnd/>
              <a:tailEnd type="stealth" w="lg" len="lg"/>
            </a:ln>
            <a:extLst>
              <a:ext uri="{909E8E84-426E-40DD-AFC4-6F175D3DCCD1}">
                <a14:hiddenFill xmlns:a14="http://schemas.microsoft.com/office/drawing/2010/main">
                  <a:noFill/>
                </a14:hiddenFill>
              </a:ext>
            </a:extLst>
          </p:spPr>
          <p:txBody>
            <a:bodyPr wrap="none" anchor="ctr"/>
            <a:lstStyle/>
            <a:p>
              <a:endParaRPr lang="en-US"/>
            </a:p>
          </p:txBody>
        </p:sp>
        <p:sp>
          <p:nvSpPr>
            <p:cNvPr id="53275" name="Freeform 26"/>
            <p:cNvSpPr>
              <a:spLocks/>
            </p:cNvSpPr>
            <p:nvPr/>
          </p:nvSpPr>
          <p:spPr bwMode="auto">
            <a:xfrm>
              <a:off x="4038600" y="4495800"/>
              <a:ext cx="893763" cy="762000"/>
            </a:xfrm>
            <a:custGeom>
              <a:avLst/>
              <a:gdLst>
                <a:gd name="T0" fmla="*/ 2147483646 w 576"/>
                <a:gd name="T1" fmla="*/ 0 h 480"/>
                <a:gd name="T2" fmla="*/ 2147483646 w 576"/>
                <a:gd name="T3" fmla="*/ 2147483646 h 480"/>
                <a:gd name="T4" fmla="*/ 0 w 576"/>
                <a:gd name="T5" fmla="*/ 2147483646 h 480"/>
                <a:gd name="T6" fmla="*/ 0 60000 65536"/>
                <a:gd name="T7" fmla="*/ 0 60000 65536"/>
                <a:gd name="T8" fmla="*/ 0 60000 65536"/>
                <a:gd name="T9" fmla="*/ 0 w 576"/>
                <a:gd name="T10" fmla="*/ 0 h 480"/>
                <a:gd name="T11" fmla="*/ 576 w 576"/>
                <a:gd name="T12" fmla="*/ 480 h 480"/>
              </a:gdLst>
              <a:ahLst/>
              <a:cxnLst>
                <a:cxn ang="T6">
                  <a:pos x="T0" y="T1"/>
                </a:cxn>
                <a:cxn ang="T7">
                  <a:pos x="T2" y="T3"/>
                </a:cxn>
                <a:cxn ang="T8">
                  <a:pos x="T4" y="T5"/>
                </a:cxn>
              </a:cxnLst>
              <a:rect l="T9" t="T10" r="T11" b="T12"/>
              <a:pathLst>
                <a:path w="576" h="480">
                  <a:moveTo>
                    <a:pt x="576" y="0"/>
                  </a:moveTo>
                  <a:cubicBezTo>
                    <a:pt x="408" y="56"/>
                    <a:pt x="240" y="112"/>
                    <a:pt x="144" y="192"/>
                  </a:cubicBezTo>
                  <a:cubicBezTo>
                    <a:pt x="48" y="272"/>
                    <a:pt x="24" y="376"/>
                    <a:pt x="0" y="480"/>
                  </a:cubicBezTo>
                </a:path>
              </a:pathLst>
            </a:custGeom>
            <a:noFill/>
            <a:ln w="19050">
              <a:solidFill>
                <a:srgbClr val="1E067F"/>
              </a:solidFill>
              <a:round/>
              <a:headEnd/>
              <a:tailEnd type="stealth" w="lg" len="lg"/>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 name="Group 2">
              <a:extLst>
                <a:ext uri="{FF2B5EF4-FFF2-40B4-BE49-F238E27FC236}">
                  <a16:creationId xmlns:a16="http://schemas.microsoft.com/office/drawing/2014/main" id="{08C2AA57-53A4-50EE-31C9-BA33FF6CDA9A}"/>
                </a:ext>
              </a:extLst>
            </p:cNvPr>
            <p:cNvGrpSpPr/>
            <p:nvPr/>
          </p:nvGrpSpPr>
          <p:grpSpPr>
            <a:xfrm>
              <a:off x="762000" y="3733800"/>
              <a:ext cx="7648575" cy="2362200"/>
              <a:chOff x="762000" y="3733800"/>
              <a:chExt cx="7648575" cy="2362200"/>
            </a:xfrm>
          </p:grpSpPr>
          <p:sp>
            <p:nvSpPr>
              <p:cNvPr id="53262" name="Freeform 13"/>
              <p:cNvSpPr>
                <a:spLocks/>
              </p:cNvSpPr>
              <p:nvPr/>
            </p:nvSpPr>
            <p:spPr bwMode="auto">
              <a:xfrm>
                <a:off x="762000" y="3733800"/>
                <a:ext cx="1951038" cy="1905000"/>
              </a:xfrm>
              <a:custGeom>
                <a:avLst/>
                <a:gdLst>
                  <a:gd name="T0" fmla="*/ 2147483646 w 1064"/>
                  <a:gd name="T1" fmla="*/ 0 h 1248"/>
                  <a:gd name="T2" fmla="*/ 2147483646 w 1064"/>
                  <a:gd name="T3" fmla="*/ 2147483646 h 1248"/>
                  <a:gd name="T4" fmla="*/ 2147483646 w 1064"/>
                  <a:gd name="T5" fmla="*/ 2147483646 h 1248"/>
                  <a:gd name="T6" fmla="*/ 0 60000 65536"/>
                  <a:gd name="T7" fmla="*/ 0 60000 65536"/>
                  <a:gd name="T8" fmla="*/ 0 60000 65536"/>
                  <a:gd name="T9" fmla="*/ 0 w 1064"/>
                  <a:gd name="T10" fmla="*/ 0 h 1248"/>
                  <a:gd name="T11" fmla="*/ 1064 w 1064"/>
                  <a:gd name="T12" fmla="*/ 1248 h 1248"/>
                </a:gdLst>
                <a:ahLst/>
                <a:cxnLst>
                  <a:cxn ang="T6">
                    <a:pos x="T0" y="T1"/>
                  </a:cxn>
                  <a:cxn ang="T7">
                    <a:pos x="T2" y="T3"/>
                  </a:cxn>
                  <a:cxn ang="T8">
                    <a:pos x="T4" y="T5"/>
                  </a:cxn>
                </a:cxnLst>
                <a:rect l="T9" t="T10" r="T11" b="T12"/>
                <a:pathLst>
                  <a:path w="1064" h="1248">
                    <a:moveTo>
                      <a:pt x="152" y="0"/>
                    </a:moveTo>
                    <a:cubicBezTo>
                      <a:pt x="76" y="352"/>
                      <a:pt x="0" y="704"/>
                      <a:pt x="152" y="912"/>
                    </a:cubicBezTo>
                    <a:cubicBezTo>
                      <a:pt x="303" y="1119"/>
                      <a:pt x="683" y="1183"/>
                      <a:pt x="1064" y="1248"/>
                    </a:cubicBezTo>
                  </a:path>
                </a:pathLst>
              </a:custGeom>
              <a:noFill/>
              <a:ln w="19050">
                <a:solidFill>
                  <a:srgbClr val="1E067F"/>
                </a:solidFill>
                <a:prstDash val="dash"/>
                <a:round/>
                <a:headEnd/>
                <a:tailEnd type="stealth" w="lg" len="lg"/>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265" name="Text Box 16"/>
              <p:cNvSpPr txBox="1">
                <a:spLocks noChangeArrowheads="1"/>
              </p:cNvSpPr>
              <p:nvPr/>
            </p:nvSpPr>
            <p:spPr bwMode="auto">
              <a:xfrm>
                <a:off x="1193800" y="4343400"/>
                <a:ext cx="114617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800" i="1" dirty="0">
                    <a:solidFill>
                      <a:schemeClr val="accent2"/>
                    </a:solidFill>
                    <a:latin typeface="Gill Sans" charset="0"/>
                  </a:rPr>
                  <a:t>Verify what</a:t>
                </a:r>
                <a:br>
                  <a:rPr lang="en-GB" altLang="x-none" sz="1800" i="1" dirty="0">
                    <a:solidFill>
                      <a:schemeClr val="accent2"/>
                    </a:solidFill>
                    <a:latin typeface="Gill Sans" charset="0"/>
                  </a:rPr>
                </a:br>
                <a:r>
                  <a:rPr lang="en-GB" altLang="x-none" sz="1800" i="1" dirty="0">
                    <a:solidFill>
                      <a:schemeClr val="accent2"/>
                    </a:solidFill>
                    <a:latin typeface="Gill Sans" charset="0"/>
                  </a:rPr>
                  <a:t>you hear</a:t>
                </a:r>
              </a:p>
            </p:txBody>
          </p:sp>
          <p:sp>
            <p:nvSpPr>
              <p:cNvPr id="53267" name="Rectangle 18"/>
              <p:cNvSpPr>
                <a:spLocks noChangeArrowheads="1"/>
              </p:cNvSpPr>
              <p:nvPr/>
            </p:nvSpPr>
            <p:spPr bwMode="auto">
              <a:xfrm>
                <a:off x="2713038" y="4114800"/>
                <a:ext cx="5697537" cy="1981200"/>
              </a:xfrm>
              <a:prstGeom prst="rect">
                <a:avLst/>
              </a:prstGeom>
              <a:noFill/>
              <a:ln w="9525">
                <a:solidFill>
                  <a:schemeClr val="tx1"/>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53268" name="Text Box 19"/>
              <p:cNvSpPr txBox="1">
                <a:spLocks noChangeArrowheads="1"/>
              </p:cNvSpPr>
              <p:nvPr/>
            </p:nvSpPr>
            <p:spPr bwMode="auto">
              <a:xfrm>
                <a:off x="4914900" y="4175125"/>
                <a:ext cx="160496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800" i="1">
                    <a:solidFill>
                      <a:schemeClr val="tx2"/>
                    </a:solidFill>
                    <a:latin typeface="Gill Sans" charset="0"/>
                  </a:rPr>
                  <a:t>Software System</a:t>
                </a:r>
              </a:p>
            </p:txBody>
          </p:sp>
          <p:sp>
            <p:nvSpPr>
              <p:cNvPr id="53269" name="Text Box 20"/>
              <p:cNvSpPr txBox="1">
                <a:spLocks noChangeArrowheads="1"/>
              </p:cNvSpPr>
              <p:nvPr/>
            </p:nvSpPr>
            <p:spPr bwMode="auto">
              <a:xfrm>
                <a:off x="2768600" y="5334000"/>
                <a:ext cx="228917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800" b="1">
                    <a:solidFill>
                      <a:schemeClr val="tx2"/>
                    </a:solidFill>
                    <a:latin typeface="Gill Sans" charset="0"/>
                  </a:rPr>
                  <a:t>Read All the Code</a:t>
                </a:r>
              </a:p>
              <a:p>
                <a:pPr algn="ctr"/>
                <a:r>
                  <a:rPr lang="en-GB" altLang="x-none" sz="1800" b="1">
                    <a:solidFill>
                      <a:schemeClr val="tx2"/>
                    </a:solidFill>
                    <a:latin typeface="Gill Sans" charset="0"/>
                  </a:rPr>
                  <a:t>in One Hour</a:t>
                </a:r>
              </a:p>
            </p:txBody>
          </p:sp>
          <p:sp>
            <p:nvSpPr>
              <p:cNvPr id="53270" name="Text Box 21"/>
              <p:cNvSpPr txBox="1">
                <a:spLocks noChangeArrowheads="1"/>
              </p:cNvSpPr>
              <p:nvPr/>
            </p:nvSpPr>
            <p:spPr bwMode="auto">
              <a:xfrm>
                <a:off x="6767513" y="5334000"/>
                <a:ext cx="1503362"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800" b="1">
                    <a:solidFill>
                      <a:schemeClr val="tx2"/>
                    </a:solidFill>
                    <a:latin typeface="Gill Sans" charset="0"/>
                  </a:rPr>
                  <a:t>Do a Mock</a:t>
                </a:r>
                <a:br>
                  <a:rPr lang="en-GB" altLang="x-none" sz="1800" b="1">
                    <a:solidFill>
                      <a:schemeClr val="tx2"/>
                    </a:solidFill>
                    <a:latin typeface="Gill Sans" charset="0"/>
                  </a:rPr>
                </a:br>
                <a:r>
                  <a:rPr lang="en-GB" altLang="x-none" sz="1800" b="1">
                    <a:solidFill>
                      <a:schemeClr val="tx2"/>
                    </a:solidFill>
                    <a:latin typeface="Gill Sans" charset="0"/>
                  </a:rPr>
                  <a:t>Installation</a:t>
                </a:r>
              </a:p>
            </p:txBody>
          </p:sp>
          <p:sp>
            <p:nvSpPr>
              <p:cNvPr id="53271" name="Text Box 22"/>
              <p:cNvSpPr txBox="1">
                <a:spLocks noChangeArrowheads="1"/>
              </p:cNvSpPr>
              <p:nvPr/>
            </p:nvSpPr>
            <p:spPr bwMode="auto">
              <a:xfrm>
                <a:off x="3276600" y="4746625"/>
                <a:ext cx="79057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800" i="1">
                    <a:solidFill>
                      <a:schemeClr val="accent2"/>
                    </a:solidFill>
                    <a:latin typeface="Gill Sans" charset="0"/>
                  </a:rPr>
                  <a:t>Read it</a:t>
                </a:r>
              </a:p>
            </p:txBody>
          </p:sp>
          <p:sp>
            <p:nvSpPr>
              <p:cNvPr id="53272" name="Text Box 23"/>
              <p:cNvSpPr txBox="1">
                <a:spLocks noChangeArrowheads="1"/>
              </p:cNvSpPr>
              <p:nvPr/>
            </p:nvSpPr>
            <p:spPr bwMode="auto">
              <a:xfrm>
                <a:off x="7253288" y="4746625"/>
                <a:ext cx="10509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800" i="1">
                    <a:solidFill>
                      <a:schemeClr val="accent2"/>
                    </a:solidFill>
                    <a:latin typeface="Gill Sans" charset="0"/>
                  </a:rPr>
                  <a:t>Compile it</a:t>
                </a:r>
              </a:p>
            </p:txBody>
          </p:sp>
          <p:sp>
            <p:nvSpPr>
              <p:cNvPr id="53273" name="Text Box 24"/>
              <p:cNvSpPr txBox="1">
                <a:spLocks noChangeArrowheads="1"/>
              </p:cNvSpPr>
              <p:nvPr/>
            </p:nvSpPr>
            <p:spPr bwMode="auto">
              <a:xfrm>
                <a:off x="4902200" y="5334000"/>
                <a:ext cx="1995488"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800" b="1">
                    <a:solidFill>
                      <a:schemeClr val="tx2"/>
                    </a:solidFill>
                    <a:latin typeface="Gill Sans" charset="0"/>
                  </a:rPr>
                  <a:t>Skim the</a:t>
                </a:r>
                <a:br>
                  <a:rPr lang="en-GB" altLang="x-none" sz="1800" b="1">
                    <a:solidFill>
                      <a:schemeClr val="tx2"/>
                    </a:solidFill>
                    <a:latin typeface="Gill Sans" charset="0"/>
                  </a:rPr>
                </a:br>
                <a:r>
                  <a:rPr lang="en-GB" altLang="x-none" sz="1800" b="1">
                    <a:solidFill>
                      <a:schemeClr val="tx2"/>
                    </a:solidFill>
                    <a:latin typeface="Gill Sans" charset="0"/>
                  </a:rPr>
                  <a:t>Documentation</a:t>
                </a:r>
              </a:p>
            </p:txBody>
          </p:sp>
          <p:sp>
            <p:nvSpPr>
              <p:cNvPr id="53276" name="Freeform 27"/>
              <p:cNvSpPr>
                <a:spLocks/>
              </p:cNvSpPr>
              <p:nvPr/>
            </p:nvSpPr>
            <p:spPr bwMode="auto">
              <a:xfrm flipH="1">
                <a:off x="6480175" y="4495800"/>
                <a:ext cx="682625" cy="762000"/>
              </a:xfrm>
              <a:custGeom>
                <a:avLst/>
                <a:gdLst>
                  <a:gd name="T0" fmla="*/ 2147483646 w 576"/>
                  <a:gd name="T1" fmla="*/ 0 h 480"/>
                  <a:gd name="T2" fmla="*/ 2147483646 w 576"/>
                  <a:gd name="T3" fmla="*/ 2147483646 h 480"/>
                  <a:gd name="T4" fmla="*/ 0 w 576"/>
                  <a:gd name="T5" fmla="*/ 2147483646 h 480"/>
                  <a:gd name="T6" fmla="*/ 0 60000 65536"/>
                  <a:gd name="T7" fmla="*/ 0 60000 65536"/>
                  <a:gd name="T8" fmla="*/ 0 60000 65536"/>
                  <a:gd name="T9" fmla="*/ 0 w 576"/>
                  <a:gd name="T10" fmla="*/ 0 h 480"/>
                  <a:gd name="T11" fmla="*/ 576 w 576"/>
                  <a:gd name="T12" fmla="*/ 480 h 480"/>
                </a:gdLst>
                <a:ahLst/>
                <a:cxnLst>
                  <a:cxn ang="T6">
                    <a:pos x="T0" y="T1"/>
                  </a:cxn>
                  <a:cxn ang="T7">
                    <a:pos x="T2" y="T3"/>
                  </a:cxn>
                  <a:cxn ang="T8">
                    <a:pos x="T4" y="T5"/>
                  </a:cxn>
                </a:cxnLst>
                <a:rect l="T9" t="T10" r="T11" b="T12"/>
                <a:pathLst>
                  <a:path w="576" h="480">
                    <a:moveTo>
                      <a:pt x="576" y="0"/>
                    </a:moveTo>
                    <a:cubicBezTo>
                      <a:pt x="408" y="56"/>
                      <a:pt x="240" y="112"/>
                      <a:pt x="144" y="192"/>
                    </a:cubicBezTo>
                    <a:cubicBezTo>
                      <a:pt x="48" y="272"/>
                      <a:pt x="24" y="376"/>
                      <a:pt x="0" y="480"/>
                    </a:cubicBezTo>
                  </a:path>
                </a:pathLst>
              </a:custGeom>
              <a:noFill/>
              <a:ln w="19050">
                <a:solidFill>
                  <a:srgbClr val="1E067F"/>
                </a:solidFill>
                <a:round/>
                <a:headEnd/>
                <a:tailEnd type="stealth" w="lg" len="lg"/>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277" name="Text Box 28"/>
              <p:cNvSpPr txBox="1">
                <a:spLocks noChangeArrowheads="1"/>
              </p:cNvSpPr>
              <p:nvPr/>
            </p:nvSpPr>
            <p:spPr bwMode="auto">
              <a:xfrm>
                <a:off x="4495800" y="4610100"/>
                <a:ext cx="1169988"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r"/>
                <a:r>
                  <a:rPr lang="en-GB" altLang="x-none" sz="1800" i="1">
                    <a:solidFill>
                      <a:schemeClr val="accent2"/>
                    </a:solidFill>
                    <a:latin typeface="Gill Sans" charset="0"/>
                  </a:rPr>
                  <a:t>Read about it</a:t>
                </a:r>
              </a:p>
            </p:txBody>
          </p:sp>
        </p:grpSp>
      </p:gr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32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266"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en-US" altLang="x-none" sz="1100">
              <a:solidFill>
                <a:schemeClr val="accent1"/>
              </a:solidFill>
              <a:latin typeface="Lucida Grande" charset="0"/>
            </a:endParaRPr>
          </a:p>
        </p:txBody>
      </p:sp>
      <p:sp>
        <p:nvSpPr>
          <p:cNvPr id="57347" name="Text Box 2"/>
          <p:cNvSpPr txBox="1">
            <a:spLocks noChangeArrowheads="1"/>
          </p:cNvSpPr>
          <p:nvPr/>
        </p:nvSpPr>
        <p:spPr bwMode="auto">
          <a:xfrm>
            <a:off x="3429000" y="3048000"/>
            <a:ext cx="5205413" cy="1320800"/>
          </a:xfrm>
          <a:prstGeom prst="rect">
            <a:avLst/>
          </a:prstGeom>
          <a:noFill/>
          <a:ln w="9525">
            <a:solidFill>
              <a:schemeClr val="tx1"/>
            </a:solidFill>
            <a:prstDash val="sysDot"/>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marL="196850" indent="-196850">
              <a:defRPr sz="2400">
                <a:solidFill>
                  <a:schemeClr val="tx1"/>
                </a:solidFill>
                <a:latin typeface="Times New Roman" charset="0"/>
                <a:ea typeface="ヒラギノ角ゴ Pro W3" charset="-128"/>
              </a:defRPr>
            </a:lvl1pPr>
            <a:lvl2pPr marL="763588" indent="-280988">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buFontTx/>
              <a:buChar char="•"/>
            </a:pPr>
            <a:r>
              <a:rPr lang="en-GB" altLang="x-none" sz="2000">
                <a:latin typeface="Gill Sans" charset="0"/>
              </a:rPr>
              <a:t>Solution: interview  during demo</a:t>
            </a:r>
          </a:p>
          <a:p>
            <a:pPr lvl="1">
              <a:buFontTx/>
              <a:buChar char="-"/>
            </a:pPr>
            <a:r>
              <a:rPr lang="en-GB" altLang="x-none" sz="2000">
                <a:latin typeface="Gill Sans" charset="0"/>
              </a:rPr>
              <a:t>select several users</a:t>
            </a:r>
          </a:p>
          <a:p>
            <a:pPr lvl="1">
              <a:buFontTx/>
              <a:buChar char="-"/>
            </a:pPr>
            <a:r>
              <a:rPr lang="en-GB" altLang="x-none" sz="2000">
                <a:latin typeface="Gill Sans" charset="0"/>
              </a:rPr>
              <a:t>demo puts a user in a positive mindset</a:t>
            </a:r>
          </a:p>
          <a:p>
            <a:pPr lvl="1">
              <a:buFontTx/>
              <a:buChar char="-"/>
            </a:pPr>
            <a:r>
              <a:rPr lang="en-GB" altLang="x-none" sz="2000">
                <a:latin typeface="Gill Sans" charset="0"/>
              </a:rPr>
              <a:t>demo steers the interview</a:t>
            </a:r>
            <a:endParaRPr lang="en-GB" altLang="x-none" sz="2000">
              <a:latin typeface="Comic Sans MS" charset="0"/>
            </a:endParaRPr>
          </a:p>
        </p:txBody>
      </p:sp>
      <p:sp>
        <p:nvSpPr>
          <p:cNvPr id="57348" name="Rectangle 3"/>
          <p:cNvSpPr>
            <a:spLocks noGrp="1" noChangeArrowheads="1"/>
          </p:cNvSpPr>
          <p:nvPr>
            <p:ph type="title"/>
          </p:nvPr>
        </p:nvSpPr>
        <p:spPr/>
        <p:txBody>
          <a:bodyPr/>
          <a:lstStyle/>
          <a:p>
            <a:pPr eaLnBrk="1" hangingPunct="1"/>
            <a:r>
              <a:rPr lang="en-GB" altLang="x-none"/>
              <a:t>Interview during Demo</a:t>
            </a:r>
          </a:p>
        </p:txBody>
      </p:sp>
      <p:sp>
        <p:nvSpPr>
          <p:cNvPr id="57349" name="Rectangle 4"/>
          <p:cNvSpPr>
            <a:spLocks noGrp="1" noChangeArrowheads="1"/>
          </p:cNvSpPr>
          <p:nvPr>
            <p:ph type="body" idx="1"/>
          </p:nvPr>
        </p:nvSpPr>
        <p:spPr>
          <a:xfrm>
            <a:off x="685800" y="2514600"/>
            <a:ext cx="7772400" cy="3581400"/>
          </a:xfrm>
        </p:spPr>
        <p:txBody>
          <a:bodyPr/>
          <a:lstStyle/>
          <a:p>
            <a:pPr eaLnBrk="1" hangingPunct="1">
              <a:buFontTx/>
              <a:buNone/>
            </a:pPr>
            <a:r>
              <a:rPr lang="en-US" altLang="x-none" dirty="0">
                <a:solidFill>
                  <a:schemeClr val="tx2"/>
                </a:solidFill>
              </a:rPr>
              <a:t>Solution</a:t>
            </a:r>
            <a:r>
              <a:rPr lang="en-US" altLang="x-none" dirty="0"/>
              <a:t>: Ask the user!</a:t>
            </a:r>
          </a:p>
          <a:p>
            <a:pPr eaLnBrk="1" hangingPunct="1">
              <a:buFontTx/>
              <a:buNone/>
            </a:pPr>
            <a:endParaRPr lang="en-GB" altLang="x-none" sz="2800" dirty="0"/>
          </a:p>
          <a:p>
            <a:pPr eaLnBrk="1" hangingPunct="1">
              <a:buFontTx/>
              <a:buNone/>
            </a:pPr>
            <a:endParaRPr lang="en-GB" altLang="x-none" sz="2800" dirty="0"/>
          </a:p>
          <a:p>
            <a:pPr eaLnBrk="1" hangingPunct="1"/>
            <a:r>
              <a:rPr lang="en-GB" altLang="x-none" sz="2800" dirty="0"/>
              <a:t>... however</a:t>
            </a:r>
          </a:p>
          <a:p>
            <a:pPr lvl="1" eaLnBrk="1" hangingPunct="1"/>
            <a:r>
              <a:rPr lang="en-GB" altLang="x-none" sz="2400" dirty="0"/>
              <a:t>Which user ?</a:t>
            </a:r>
          </a:p>
          <a:p>
            <a:pPr lvl="1" eaLnBrk="1" hangingPunct="1"/>
            <a:r>
              <a:rPr lang="en-GB" altLang="x-none" sz="2400" dirty="0"/>
              <a:t>Users complain</a:t>
            </a:r>
          </a:p>
          <a:p>
            <a:pPr lvl="1" eaLnBrk="1" hangingPunct="1"/>
            <a:r>
              <a:rPr lang="en-GB" altLang="x-none" sz="2400" dirty="0"/>
              <a:t>What should you ask ?</a:t>
            </a:r>
          </a:p>
        </p:txBody>
      </p:sp>
      <p:sp>
        <p:nvSpPr>
          <p:cNvPr id="57350" name="Rectangle 5"/>
          <p:cNvSpPr>
            <a:spLocks noChangeArrowheads="1"/>
          </p:cNvSpPr>
          <p:nvPr/>
        </p:nvSpPr>
        <p:spPr bwMode="auto">
          <a:xfrm>
            <a:off x="762000" y="1219200"/>
            <a:ext cx="777240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eaLnBrk="1" hangingPunct="1">
              <a:spcBef>
                <a:spcPct val="20000"/>
              </a:spcBef>
            </a:pPr>
            <a:r>
              <a:rPr lang="en-US" altLang="x-none" sz="3200" dirty="0">
                <a:solidFill>
                  <a:schemeClr val="tx2"/>
                </a:solidFill>
                <a:latin typeface="Gill Sans" charset="0"/>
              </a:rPr>
              <a:t>Problem</a:t>
            </a:r>
            <a:r>
              <a:rPr lang="en-US" altLang="x-none" sz="3200" dirty="0">
                <a:solidFill>
                  <a:srgbClr val="00027F"/>
                </a:solidFill>
                <a:latin typeface="Gill Sans" charset="0"/>
              </a:rPr>
              <a:t>:  What are the typical usage scenarios?</a:t>
            </a:r>
          </a:p>
        </p:txBody>
      </p:sp>
      <p:sp>
        <p:nvSpPr>
          <p:cNvPr id="2" name="Slide Number Placeholder 4">
            <a:extLst>
              <a:ext uri="{FF2B5EF4-FFF2-40B4-BE49-F238E27FC236}">
                <a16:creationId xmlns:a16="http://schemas.microsoft.com/office/drawing/2014/main" id="{00D2E386-9ED2-3014-29A7-C0D1E0193F90}"/>
              </a:ext>
            </a:extLst>
          </p:cNvPr>
          <p:cNvSpPr>
            <a:spLocks noGrp="1"/>
          </p:cNvSpPr>
          <p:nvPr>
            <p:ph type="sldNum" sz="quarter" idx="11"/>
          </p:nvPr>
        </p:nvSpPr>
        <p:spPr>
          <a:xfrm>
            <a:off x="5562600" y="6248400"/>
            <a:ext cx="2895600" cy="457200"/>
          </a:xfrm>
        </p:spPr>
        <p:txBody>
          <a:bodyPr/>
          <a:lstStyle/>
          <a:p>
            <a:pPr>
              <a:defRPr/>
            </a:pPr>
            <a:r>
              <a:rPr lang="en-US" altLang="x-none" dirty="0"/>
              <a:t>Object-Oriented Reengineering.</a:t>
            </a:r>
            <a:fld id="{28B0D84E-F486-BB43-9FBC-1E15A1D2605E}" type="slidenum">
              <a:rPr lang="en-US" altLang="x-none" smtClean="0"/>
              <a:pPr>
                <a:defRPr/>
              </a:pPr>
              <a:t>16</a:t>
            </a:fld>
            <a:endParaRPr lang="en-US" altLang="x-none" dirty="0"/>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Explosion 1 16">
            <a:extLst>
              <a:ext uri="{FF2B5EF4-FFF2-40B4-BE49-F238E27FC236}">
                <a16:creationId xmlns:a16="http://schemas.microsoft.com/office/drawing/2014/main" id="{7434905C-89AA-7041-8D24-5EEF827F8476}"/>
              </a:ext>
            </a:extLst>
          </p:cNvPr>
          <p:cNvSpPr>
            <a:spLocks noChangeArrowheads="1"/>
          </p:cNvSpPr>
          <p:nvPr/>
        </p:nvSpPr>
        <p:spPr bwMode="auto">
          <a:xfrm rot="1501040">
            <a:off x="6867653" y="2720182"/>
            <a:ext cx="2526781" cy="1669627"/>
          </a:xfrm>
          <a:prstGeom prst="irregularSeal1">
            <a:avLst/>
          </a:prstGeom>
          <a:solidFill>
            <a:schemeClr val="accent1"/>
          </a:solidFill>
          <a:ln w="9525">
            <a:solidFill>
              <a:schemeClr val="tx1"/>
            </a:solidFill>
            <a:round/>
            <a:headEnd/>
            <a:tailEnd/>
          </a:ln>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2000" dirty="0">
                <a:latin typeface="Gill Sans" charset="0"/>
              </a:rPr>
              <a:t>software</a:t>
            </a:r>
          </a:p>
          <a:p>
            <a:pPr algn="ctr"/>
            <a:r>
              <a:rPr lang="en-GB" altLang="x-none" sz="2000" dirty="0">
                <a:latin typeface="Gill Sans" charset="0"/>
              </a:rPr>
              <a:t>visualisation</a:t>
            </a:r>
          </a:p>
        </p:txBody>
      </p:sp>
      <p:sp>
        <p:nvSpPr>
          <p:cNvPr id="59393" name="Date Placeholder 2"/>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en-US" altLang="x-none" sz="1100">
              <a:solidFill>
                <a:schemeClr val="accent1"/>
              </a:solidFill>
              <a:latin typeface="Lucida Grande" charset="0"/>
            </a:endParaRPr>
          </a:p>
        </p:txBody>
      </p:sp>
      <p:sp>
        <p:nvSpPr>
          <p:cNvPr id="59394" name="Slide Number Placeholder 3"/>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r>
              <a:rPr lang="en-US" altLang="x-none" sz="1400">
                <a:solidFill>
                  <a:srgbClr val="60BDC4"/>
                </a:solidFill>
                <a:latin typeface="Gill Sans" charset="0"/>
              </a:rPr>
              <a:t>Object-Oriented Reengineering.</a:t>
            </a:r>
            <a:fld id="{8855321F-A422-CB4D-945A-EDDFC4705C8C}" type="slidenum">
              <a:rPr lang="en-US" altLang="x-none" sz="1400">
                <a:solidFill>
                  <a:srgbClr val="60BDC4"/>
                </a:solidFill>
                <a:latin typeface="Gill Sans" charset="0"/>
              </a:rPr>
              <a:pPr/>
              <a:t>17</a:t>
            </a:fld>
            <a:endParaRPr lang="en-US" altLang="x-none" sz="1400">
              <a:solidFill>
                <a:srgbClr val="60BDC4"/>
              </a:solidFill>
              <a:latin typeface="Gill Sans" charset="0"/>
            </a:endParaRPr>
          </a:p>
        </p:txBody>
      </p:sp>
      <p:sp>
        <p:nvSpPr>
          <p:cNvPr id="59395" name="Rectangle 2"/>
          <p:cNvSpPr>
            <a:spLocks noGrp="1" noChangeArrowheads="1"/>
          </p:cNvSpPr>
          <p:nvPr>
            <p:ph type="title"/>
          </p:nvPr>
        </p:nvSpPr>
        <p:spPr/>
        <p:txBody>
          <a:bodyPr/>
          <a:lstStyle/>
          <a:p>
            <a:pPr eaLnBrk="1" hangingPunct="1"/>
            <a:r>
              <a:rPr lang="en-GB" altLang="x-none"/>
              <a:t>Initial Understanding</a:t>
            </a:r>
          </a:p>
        </p:txBody>
      </p:sp>
      <p:sp>
        <p:nvSpPr>
          <p:cNvPr id="59396" name="Freeform 3"/>
          <p:cNvSpPr>
            <a:spLocks/>
          </p:cNvSpPr>
          <p:nvPr/>
        </p:nvSpPr>
        <p:spPr bwMode="auto">
          <a:xfrm>
            <a:off x="7391400" y="381000"/>
            <a:ext cx="914400" cy="533400"/>
          </a:xfrm>
          <a:custGeom>
            <a:avLst/>
            <a:gdLst>
              <a:gd name="T0" fmla="*/ 0 w 2400"/>
              <a:gd name="T1" fmla="*/ 2147483646 h 1848"/>
              <a:gd name="T2" fmla="*/ 2147483646 w 2400"/>
              <a:gd name="T3" fmla="*/ 2147483646 h 1848"/>
              <a:gd name="T4" fmla="*/ 2147483646 w 2400"/>
              <a:gd name="T5" fmla="*/ 2147483646 h 1848"/>
              <a:gd name="T6" fmla="*/ 2147483646 w 2400"/>
              <a:gd name="T7" fmla="*/ 2147483646 h 1848"/>
              <a:gd name="T8" fmla="*/ 0 60000 65536"/>
              <a:gd name="T9" fmla="*/ 0 60000 65536"/>
              <a:gd name="T10" fmla="*/ 0 60000 65536"/>
              <a:gd name="T11" fmla="*/ 0 60000 65536"/>
              <a:gd name="T12" fmla="*/ 0 w 2400"/>
              <a:gd name="T13" fmla="*/ 0 h 1848"/>
              <a:gd name="T14" fmla="*/ 2400 w 2400"/>
              <a:gd name="T15" fmla="*/ 1848 h 1848"/>
            </a:gdLst>
            <a:ahLst/>
            <a:cxnLst>
              <a:cxn ang="T8">
                <a:pos x="T0" y="T1"/>
              </a:cxn>
              <a:cxn ang="T9">
                <a:pos x="T2" y="T3"/>
              </a:cxn>
              <a:cxn ang="T10">
                <a:pos x="T4" y="T5"/>
              </a:cxn>
              <a:cxn ang="T11">
                <a:pos x="T6" y="T7"/>
              </a:cxn>
            </a:cxnLst>
            <a:rect l="T12" t="T13" r="T14" b="T15"/>
            <a:pathLst>
              <a:path w="2400" h="1848">
                <a:moveTo>
                  <a:pt x="0" y="1848"/>
                </a:moveTo>
                <a:cubicBezTo>
                  <a:pt x="192" y="1187"/>
                  <a:pt x="384" y="527"/>
                  <a:pt x="672" y="264"/>
                </a:cubicBezTo>
                <a:cubicBezTo>
                  <a:pt x="959" y="0"/>
                  <a:pt x="1440" y="0"/>
                  <a:pt x="1728" y="264"/>
                </a:cubicBezTo>
                <a:cubicBezTo>
                  <a:pt x="2015" y="527"/>
                  <a:pt x="2207" y="1187"/>
                  <a:pt x="2400" y="1848"/>
                </a:cubicBezTo>
              </a:path>
            </a:pathLst>
          </a:custGeom>
          <a:noFill/>
          <a:ln w="28575">
            <a:solidFill>
              <a:srgbClr val="1E067F"/>
            </a:solidFill>
            <a:round/>
            <a:headEnd/>
            <a:tailEnd type="stealth" w="lg" len="lg"/>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397" name="Oval 4"/>
          <p:cNvSpPr>
            <a:spLocks noChangeArrowheads="1"/>
          </p:cNvSpPr>
          <p:nvPr/>
        </p:nvSpPr>
        <p:spPr bwMode="auto">
          <a:xfrm>
            <a:off x="7315200" y="642938"/>
            <a:ext cx="304800" cy="119062"/>
          </a:xfrm>
          <a:prstGeom prst="ellipse">
            <a:avLst/>
          </a:prstGeom>
          <a:solidFill>
            <a:srgbClr val="7F010D"/>
          </a:solidFill>
          <a:ln w="9525">
            <a:solidFill>
              <a:srgbClr val="1E067F"/>
            </a:solidFill>
            <a:round/>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59398" name="Text Box 5"/>
          <p:cNvSpPr txBox="1">
            <a:spLocks noChangeArrowheads="1"/>
          </p:cNvSpPr>
          <p:nvPr/>
        </p:nvSpPr>
        <p:spPr bwMode="auto">
          <a:xfrm>
            <a:off x="457200" y="3473450"/>
            <a:ext cx="2362200" cy="650875"/>
          </a:xfrm>
          <a:prstGeom prst="rect">
            <a:avLst/>
          </a:prstGeom>
          <a:noFill/>
          <a:ln w="9525">
            <a:solidFill>
              <a:schemeClr val="tx1"/>
            </a:solidFill>
            <a:prstDash val="sysDot"/>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800" dirty="0">
                <a:solidFill>
                  <a:srgbClr val="1E067F"/>
                </a:solidFill>
                <a:latin typeface="Gill Sans" charset="0"/>
              </a:rPr>
              <a:t>understand </a:t>
            </a:r>
            <a:r>
              <a:rPr lang="en-GB" altLang="x-none" sz="1800" dirty="0">
                <a:solidFill>
                  <a:srgbClr val="1E067F"/>
                </a:solidFill>
                <a:latin typeface="Gill Sans" charset="0"/>
                <a:sym typeface="Symbol" charset="2"/>
              </a:rPr>
              <a:t></a:t>
            </a:r>
            <a:endParaRPr lang="en-GB" altLang="x-none" sz="1800" dirty="0">
              <a:solidFill>
                <a:srgbClr val="1E067F"/>
              </a:solidFill>
              <a:latin typeface="Gill Sans" charset="0"/>
            </a:endParaRPr>
          </a:p>
          <a:p>
            <a:pPr algn="ctr"/>
            <a:r>
              <a:rPr lang="en-GB" altLang="x-none" sz="1800" dirty="0">
                <a:solidFill>
                  <a:srgbClr val="1E067F"/>
                </a:solidFill>
                <a:latin typeface="Gill Sans" charset="0"/>
              </a:rPr>
              <a:t>higher-level model</a:t>
            </a:r>
          </a:p>
        </p:txBody>
      </p:sp>
      <p:grpSp>
        <p:nvGrpSpPr>
          <p:cNvPr id="2" name="Group 1">
            <a:extLst>
              <a:ext uri="{FF2B5EF4-FFF2-40B4-BE49-F238E27FC236}">
                <a16:creationId xmlns:a16="http://schemas.microsoft.com/office/drawing/2014/main" id="{90455745-8558-8CDA-A6BB-5D8BC57B01EF}"/>
              </a:ext>
            </a:extLst>
          </p:cNvPr>
          <p:cNvGrpSpPr/>
          <p:nvPr/>
        </p:nvGrpSpPr>
        <p:grpSpPr>
          <a:xfrm>
            <a:off x="1600200" y="1698625"/>
            <a:ext cx="5351463" cy="1730375"/>
            <a:chOff x="1600200" y="1698625"/>
            <a:chExt cx="5351463" cy="1730375"/>
          </a:xfrm>
        </p:grpSpPr>
        <p:sp>
          <p:nvSpPr>
            <p:cNvPr id="59399" name="Text Box 6"/>
            <p:cNvSpPr txBox="1">
              <a:spLocks noChangeArrowheads="1"/>
            </p:cNvSpPr>
            <p:nvPr/>
          </p:nvSpPr>
          <p:spPr bwMode="auto">
            <a:xfrm>
              <a:off x="3806825" y="1698625"/>
              <a:ext cx="103663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800" i="1">
                  <a:solidFill>
                    <a:srgbClr val="1E067F"/>
                  </a:solidFill>
                  <a:latin typeface="Gill Sans" charset="0"/>
                </a:rPr>
                <a:t>Top down</a:t>
              </a:r>
            </a:p>
          </p:txBody>
        </p:sp>
        <p:sp>
          <p:nvSpPr>
            <p:cNvPr id="59400" name="Text Box 7"/>
            <p:cNvSpPr txBox="1">
              <a:spLocks noChangeArrowheads="1"/>
            </p:cNvSpPr>
            <p:nvPr/>
          </p:nvSpPr>
          <p:spPr bwMode="auto">
            <a:xfrm>
              <a:off x="4049713" y="2765425"/>
              <a:ext cx="29019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800" b="1">
                  <a:solidFill>
                    <a:srgbClr val="1E067F"/>
                  </a:solidFill>
                  <a:latin typeface="Gill Sans" charset="0"/>
                </a:rPr>
                <a:t>Speculate about Design</a:t>
              </a:r>
            </a:p>
          </p:txBody>
        </p:sp>
        <p:sp>
          <p:nvSpPr>
            <p:cNvPr id="59401" name="Text Box 8"/>
            <p:cNvSpPr txBox="1">
              <a:spLocks noChangeArrowheads="1"/>
            </p:cNvSpPr>
            <p:nvPr/>
          </p:nvSpPr>
          <p:spPr bwMode="auto">
            <a:xfrm>
              <a:off x="5562600" y="2025650"/>
              <a:ext cx="112712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800" i="1">
                  <a:solidFill>
                    <a:schemeClr val="accent2"/>
                  </a:solidFill>
                  <a:latin typeface="Gill Sans" charset="0"/>
                </a:rPr>
                <a:t>Recover design</a:t>
              </a:r>
            </a:p>
          </p:txBody>
        </p:sp>
        <p:sp>
          <p:nvSpPr>
            <p:cNvPr id="59402" name="Freeform 9"/>
            <p:cNvSpPr>
              <a:spLocks/>
            </p:cNvSpPr>
            <p:nvPr/>
          </p:nvSpPr>
          <p:spPr bwMode="auto">
            <a:xfrm flipH="1">
              <a:off x="4975225" y="1905000"/>
              <a:ext cx="563563" cy="762000"/>
            </a:xfrm>
            <a:custGeom>
              <a:avLst/>
              <a:gdLst>
                <a:gd name="T0" fmla="*/ 2147483646 w 576"/>
                <a:gd name="T1" fmla="*/ 0 h 480"/>
                <a:gd name="T2" fmla="*/ 2147483646 w 576"/>
                <a:gd name="T3" fmla="*/ 2147483646 h 480"/>
                <a:gd name="T4" fmla="*/ 0 w 576"/>
                <a:gd name="T5" fmla="*/ 2147483646 h 480"/>
                <a:gd name="T6" fmla="*/ 0 60000 65536"/>
                <a:gd name="T7" fmla="*/ 0 60000 65536"/>
                <a:gd name="T8" fmla="*/ 0 60000 65536"/>
                <a:gd name="T9" fmla="*/ 0 w 576"/>
                <a:gd name="T10" fmla="*/ 0 h 480"/>
                <a:gd name="T11" fmla="*/ 576 w 576"/>
                <a:gd name="T12" fmla="*/ 480 h 480"/>
              </a:gdLst>
              <a:ahLst/>
              <a:cxnLst>
                <a:cxn ang="T6">
                  <a:pos x="T0" y="T1"/>
                </a:cxn>
                <a:cxn ang="T7">
                  <a:pos x="T2" y="T3"/>
                </a:cxn>
                <a:cxn ang="T8">
                  <a:pos x="T4" y="T5"/>
                </a:cxn>
              </a:cxnLst>
              <a:rect l="T9" t="T10" r="T11" b="T12"/>
              <a:pathLst>
                <a:path w="576" h="480">
                  <a:moveTo>
                    <a:pt x="576" y="0"/>
                  </a:moveTo>
                  <a:cubicBezTo>
                    <a:pt x="408" y="56"/>
                    <a:pt x="240" y="112"/>
                    <a:pt x="144" y="192"/>
                  </a:cubicBezTo>
                  <a:cubicBezTo>
                    <a:pt x="48" y="272"/>
                    <a:pt x="24" y="376"/>
                    <a:pt x="0" y="480"/>
                  </a:cubicBezTo>
                </a:path>
              </a:pathLst>
            </a:custGeom>
            <a:noFill/>
            <a:ln w="19050">
              <a:solidFill>
                <a:srgbClr val="1E067F"/>
              </a:solidFill>
              <a:round/>
              <a:headEnd/>
              <a:tailEnd type="stealth" w="lg" len="lg"/>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403" name="Freeform 10"/>
            <p:cNvSpPr>
              <a:spLocks/>
            </p:cNvSpPr>
            <p:nvPr/>
          </p:nvSpPr>
          <p:spPr bwMode="auto">
            <a:xfrm>
              <a:off x="1600200" y="1828800"/>
              <a:ext cx="2133600" cy="1600200"/>
            </a:xfrm>
            <a:custGeom>
              <a:avLst/>
              <a:gdLst>
                <a:gd name="T0" fmla="*/ 0 w 1296"/>
                <a:gd name="T1" fmla="*/ 2147483646 h 1152"/>
                <a:gd name="T2" fmla="*/ 2147483646 w 1296"/>
                <a:gd name="T3" fmla="*/ 2147483646 h 1152"/>
                <a:gd name="T4" fmla="*/ 2147483646 w 1296"/>
                <a:gd name="T5" fmla="*/ 2147483646 h 1152"/>
                <a:gd name="T6" fmla="*/ 2147483646 w 1296"/>
                <a:gd name="T7" fmla="*/ 0 h 1152"/>
                <a:gd name="T8" fmla="*/ 0 60000 65536"/>
                <a:gd name="T9" fmla="*/ 0 60000 65536"/>
                <a:gd name="T10" fmla="*/ 0 60000 65536"/>
                <a:gd name="T11" fmla="*/ 0 60000 65536"/>
                <a:gd name="T12" fmla="*/ 0 w 1296"/>
                <a:gd name="T13" fmla="*/ 0 h 1152"/>
                <a:gd name="T14" fmla="*/ 1296 w 1296"/>
                <a:gd name="T15" fmla="*/ 1152 h 1152"/>
              </a:gdLst>
              <a:ahLst/>
              <a:cxnLst>
                <a:cxn ang="T8">
                  <a:pos x="T0" y="T1"/>
                </a:cxn>
                <a:cxn ang="T9">
                  <a:pos x="T2" y="T3"/>
                </a:cxn>
                <a:cxn ang="T10">
                  <a:pos x="T4" y="T5"/>
                </a:cxn>
                <a:cxn ang="T11">
                  <a:pos x="T6" y="T7"/>
                </a:cxn>
              </a:cxnLst>
              <a:rect l="T12" t="T13" r="T14" b="T15"/>
              <a:pathLst>
                <a:path w="1296" h="1152">
                  <a:moveTo>
                    <a:pt x="0" y="1152"/>
                  </a:moveTo>
                  <a:cubicBezTo>
                    <a:pt x="12" y="879"/>
                    <a:pt x="24" y="607"/>
                    <a:pt x="96" y="432"/>
                  </a:cubicBezTo>
                  <a:cubicBezTo>
                    <a:pt x="167" y="256"/>
                    <a:pt x="232" y="168"/>
                    <a:pt x="432" y="96"/>
                  </a:cubicBezTo>
                  <a:cubicBezTo>
                    <a:pt x="632" y="24"/>
                    <a:pt x="964" y="12"/>
                    <a:pt x="1296" y="0"/>
                  </a:cubicBezTo>
                </a:path>
              </a:pathLst>
            </a:custGeom>
            <a:noFill/>
            <a:ln w="19050">
              <a:solidFill>
                <a:srgbClr val="1E067F"/>
              </a:solidFill>
              <a:round/>
              <a:headEnd/>
              <a:tailEnd type="stealth" w="lg" len="lg"/>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 name="Group 2">
            <a:extLst>
              <a:ext uri="{FF2B5EF4-FFF2-40B4-BE49-F238E27FC236}">
                <a16:creationId xmlns:a16="http://schemas.microsoft.com/office/drawing/2014/main" id="{05D51779-5F87-2AB0-4B97-89C6C15F5F02}"/>
              </a:ext>
            </a:extLst>
          </p:cNvPr>
          <p:cNvGrpSpPr/>
          <p:nvPr/>
        </p:nvGrpSpPr>
        <p:grpSpPr>
          <a:xfrm>
            <a:off x="1600200" y="4191000"/>
            <a:ext cx="7027863" cy="1806575"/>
            <a:chOff x="1600200" y="4191000"/>
            <a:chExt cx="7027863" cy="1806575"/>
          </a:xfrm>
        </p:grpSpPr>
        <p:sp>
          <p:nvSpPr>
            <p:cNvPr id="59406" name="Text Box 13"/>
            <p:cNvSpPr txBox="1">
              <a:spLocks noChangeArrowheads="1"/>
            </p:cNvSpPr>
            <p:nvPr/>
          </p:nvSpPr>
          <p:spPr bwMode="auto">
            <a:xfrm>
              <a:off x="3124200" y="4997450"/>
              <a:ext cx="1465263"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800" i="1" dirty="0">
                  <a:solidFill>
                    <a:schemeClr val="accent2"/>
                  </a:solidFill>
                  <a:latin typeface="Gill Sans" charset="0"/>
                </a:rPr>
                <a:t>Recover database</a:t>
              </a:r>
            </a:p>
          </p:txBody>
        </p:sp>
        <p:sp>
          <p:nvSpPr>
            <p:cNvPr id="59407" name="Freeform 14"/>
            <p:cNvSpPr>
              <a:spLocks/>
            </p:cNvSpPr>
            <p:nvPr/>
          </p:nvSpPr>
          <p:spPr bwMode="auto">
            <a:xfrm flipV="1">
              <a:off x="4572000" y="4876800"/>
              <a:ext cx="762000" cy="914400"/>
            </a:xfrm>
            <a:custGeom>
              <a:avLst/>
              <a:gdLst>
                <a:gd name="T0" fmla="*/ 2147483646 w 576"/>
                <a:gd name="T1" fmla="*/ 0 h 480"/>
                <a:gd name="T2" fmla="*/ 2147483646 w 576"/>
                <a:gd name="T3" fmla="*/ 2147483646 h 480"/>
                <a:gd name="T4" fmla="*/ 0 w 576"/>
                <a:gd name="T5" fmla="*/ 2147483646 h 480"/>
                <a:gd name="T6" fmla="*/ 0 60000 65536"/>
                <a:gd name="T7" fmla="*/ 0 60000 65536"/>
                <a:gd name="T8" fmla="*/ 0 60000 65536"/>
                <a:gd name="T9" fmla="*/ 0 w 576"/>
                <a:gd name="T10" fmla="*/ 0 h 480"/>
                <a:gd name="T11" fmla="*/ 576 w 576"/>
                <a:gd name="T12" fmla="*/ 480 h 480"/>
              </a:gdLst>
              <a:ahLst/>
              <a:cxnLst>
                <a:cxn ang="T6">
                  <a:pos x="T0" y="T1"/>
                </a:cxn>
                <a:cxn ang="T7">
                  <a:pos x="T2" y="T3"/>
                </a:cxn>
                <a:cxn ang="T8">
                  <a:pos x="T4" y="T5"/>
                </a:cxn>
              </a:cxnLst>
              <a:rect l="T9" t="T10" r="T11" b="T12"/>
              <a:pathLst>
                <a:path w="576" h="480">
                  <a:moveTo>
                    <a:pt x="576" y="0"/>
                  </a:moveTo>
                  <a:cubicBezTo>
                    <a:pt x="408" y="56"/>
                    <a:pt x="240" y="112"/>
                    <a:pt x="144" y="192"/>
                  </a:cubicBezTo>
                  <a:cubicBezTo>
                    <a:pt x="48" y="272"/>
                    <a:pt x="24" y="376"/>
                    <a:pt x="0" y="480"/>
                  </a:cubicBezTo>
                </a:path>
              </a:pathLst>
            </a:custGeom>
            <a:noFill/>
            <a:ln w="19050">
              <a:solidFill>
                <a:srgbClr val="1E067F"/>
              </a:solidFill>
              <a:round/>
              <a:headEnd/>
              <a:tailEnd type="stealth" w="lg" len="lg"/>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408" name="Freeform 15"/>
            <p:cNvSpPr>
              <a:spLocks/>
            </p:cNvSpPr>
            <p:nvPr/>
          </p:nvSpPr>
          <p:spPr bwMode="auto">
            <a:xfrm flipH="1" flipV="1">
              <a:off x="6477000" y="4876800"/>
              <a:ext cx="768350" cy="838200"/>
            </a:xfrm>
            <a:custGeom>
              <a:avLst/>
              <a:gdLst>
                <a:gd name="T0" fmla="*/ 2147483646 w 576"/>
                <a:gd name="T1" fmla="*/ 0 h 480"/>
                <a:gd name="T2" fmla="*/ 2147483646 w 576"/>
                <a:gd name="T3" fmla="*/ 2147483646 h 480"/>
                <a:gd name="T4" fmla="*/ 0 w 576"/>
                <a:gd name="T5" fmla="*/ 2147483646 h 480"/>
                <a:gd name="T6" fmla="*/ 0 60000 65536"/>
                <a:gd name="T7" fmla="*/ 0 60000 65536"/>
                <a:gd name="T8" fmla="*/ 0 60000 65536"/>
                <a:gd name="T9" fmla="*/ 0 w 576"/>
                <a:gd name="T10" fmla="*/ 0 h 480"/>
                <a:gd name="T11" fmla="*/ 576 w 576"/>
                <a:gd name="T12" fmla="*/ 480 h 480"/>
              </a:gdLst>
              <a:ahLst/>
              <a:cxnLst>
                <a:cxn ang="T6">
                  <a:pos x="T0" y="T1"/>
                </a:cxn>
                <a:cxn ang="T7">
                  <a:pos x="T2" y="T3"/>
                </a:cxn>
                <a:cxn ang="T8">
                  <a:pos x="T4" y="T5"/>
                </a:cxn>
              </a:cxnLst>
              <a:rect l="T9" t="T10" r="T11" b="T12"/>
              <a:pathLst>
                <a:path w="576" h="480">
                  <a:moveTo>
                    <a:pt x="576" y="0"/>
                  </a:moveTo>
                  <a:cubicBezTo>
                    <a:pt x="408" y="56"/>
                    <a:pt x="240" y="112"/>
                    <a:pt x="144" y="192"/>
                  </a:cubicBezTo>
                  <a:cubicBezTo>
                    <a:pt x="48" y="272"/>
                    <a:pt x="24" y="376"/>
                    <a:pt x="0" y="480"/>
                  </a:cubicBezTo>
                </a:path>
              </a:pathLst>
            </a:custGeom>
            <a:noFill/>
            <a:ln w="19050">
              <a:solidFill>
                <a:srgbClr val="1E067F"/>
              </a:solidFill>
              <a:round/>
              <a:headEnd/>
              <a:tailEnd type="stealth" w="lg" len="lg"/>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409" name="Text Box 16"/>
            <p:cNvSpPr txBox="1">
              <a:spLocks noChangeArrowheads="1"/>
            </p:cNvSpPr>
            <p:nvPr/>
          </p:nvSpPr>
          <p:spPr bwMode="auto">
            <a:xfrm>
              <a:off x="5351463" y="5630863"/>
              <a:ext cx="10858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800" i="1" dirty="0">
                  <a:solidFill>
                    <a:srgbClr val="1E067F"/>
                  </a:solidFill>
                  <a:latin typeface="Gill Sans" charset="0"/>
                </a:rPr>
                <a:t>Bottom up</a:t>
              </a:r>
            </a:p>
          </p:txBody>
        </p:sp>
        <p:sp>
          <p:nvSpPr>
            <p:cNvPr id="59410" name="Freeform 17"/>
            <p:cNvSpPr>
              <a:spLocks/>
            </p:cNvSpPr>
            <p:nvPr/>
          </p:nvSpPr>
          <p:spPr bwMode="auto">
            <a:xfrm flipV="1">
              <a:off x="1600200" y="4191000"/>
              <a:ext cx="3581400" cy="1676400"/>
            </a:xfrm>
            <a:custGeom>
              <a:avLst/>
              <a:gdLst>
                <a:gd name="T0" fmla="*/ 0 w 1296"/>
                <a:gd name="T1" fmla="*/ 2147483646 h 1152"/>
                <a:gd name="T2" fmla="*/ 2147483646 w 1296"/>
                <a:gd name="T3" fmla="*/ 2147483646 h 1152"/>
                <a:gd name="T4" fmla="*/ 2147483646 w 1296"/>
                <a:gd name="T5" fmla="*/ 2147483646 h 1152"/>
                <a:gd name="T6" fmla="*/ 2147483646 w 1296"/>
                <a:gd name="T7" fmla="*/ 0 h 1152"/>
                <a:gd name="T8" fmla="*/ 0 60000 65536"/>
                <a:gd name="T9" fmla="*/ 0 60000 65536"/>
                <a:gd name="T10" fmla="*/ 0 60000 65536"/>
                <a:gd name="T11" fmla="*/ 0 60000 65536"/>
                <a:gd name="T12" fmla="*/ 0 w 1296"/>
                <a:gd name="T13" fmla="*/ 0 h 1152"/>
                <a:gd name="T14" fmla="*/ 1296 w 1296"/>
                <a:gd name="T15" fmla="*/ 1152 h 1152"/>
              </a:gdLst>
              <a:ahLst/>
              <a:cxnLst>
                <a:cxn ang="T8">
                  <a:pos x="T0" y="T1"/>
                </a:cxn>
                <a:cxn ang="T9">
                  <a:pos x="T2" y="T3"/>
                </a:cxn>
                <a:cxn ang="T10">
                  <a:pos x="T4" y="T5"/>
                </a:cxn>
                <a:cxn ang="T11">
                  <a:pos x="T6" y="T7"/>
                </a:cxn>
              </a:cxnLst>
              <a:rect l="T12" t="T13" r="T14" b="T15"/>
              <a:pathLst>
                <a:path w="1296" h="1152">
                  <a:moveTo>
                    <a:pt x="0" y="1152"/>
                  </a:moveTo>
                  <a:cubicBezTo>
                    <a:pt x="12" y="879"/>
                    <a:pt x="24" y="607"/>
                    <a:pt x="96" y="432"/>
                  </a:cubicBezTo>
                  <a:cubicBezTo>
                    <a:pt x="167" y="256"/>
                    <a:pt x="232" y="168"/>
                    <a:pt x="432" y="96"/>
                  </a:cubicBezTo>
                  <a:cubicBezTo>
                    <a:pt x="632" y="24"/>
                    <a:pt x="964" y="12"/>
                    <a:pt x="1296" y="0"/>
                  </a:cubicBezTo>
                </a:path>
              </a:pathLst>
            </a:custGeom>
            <a:noFill/>
            <a:ln w="19050">
              <a:solidFill>
                <a:srgbClr val="1E067F"/>
              </a:solidFill>
              <a:round/>
              <a:headEnd/>
              <a:tailEnd type="stealth" w="lg" len="lg"/>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411" name="Text Box 18"/>
            <p:cNvSpPr txBox="1">
              <a:spLocks noChangeArrowheads="1"/>
            </p:cNvSpPr>
            <p:nvPr/>
          </p:nvSpPr>
          <p:spPr bwMode="auto">
            <a:xfrm>
              <a:off x="7162800" y="4997450"/>
              <a:ext cx="1465263"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800" i="1" dirty="0">
                  <a:solidFill>
                    <a:schemeClr val="accent2"/>
                  </a:solidFill>
                  <a:latin typeface="Gill Sans" charset="0"/>
                </a:rPr>
                <a:t>Identify problems</a:t>
              </a:r>
            </a:p>
          </p:txBody>
        </p:sp>
      </p:grpSp>
      <p:grpSp>
        <p:nvGrpSpPr>
          <p:cNvPr id="5" name="Group 4">
            <a:extLst>
              <a:ext uri="{FF2B5EF4-FFF2-40B4-BE49-F238E27FC236}">
                <a16:creationId xmlns:a16="http://schemas.microsoft.com/office/drawing/2014/main" id="{0A537BAA-2141-AC2F-8492-D8EDE7B5B982}"/>
              </a:ext>
            </a:extLst>
          </p:cNvPr>
          <p:cNvGrpSpPr/>
          <p:nvPr/>
        </p:nvGrpSpPr>
        <p:grpSpPr>
          <a:xfrm>
            <a:off x="6096000" y="3143250"/>
            <a:ext cx="2397125" cy="1777802"/>
            <a:chOff x="6096000" y="3143250"/>
            <a:chExt cx="2397125" cy="1777802"/>
          </a:xfrm>
        </p:grpSpPr>
        <p:sp>
          <p:nvSpPr>
            <p:cNvPr id="59405" name="Text Box 12"/>
            <p:cNvSpPr txBox="1">
              <a:spLocks noChangeArrowheads="1"/>
            </p:cNvSpPr>
            <p:nvPr/>
          </p:nvSpPr>
          <p:spPr bwMode="auto">
            <a:xfrm>
              <a:off x="6096000" y="4005064"/>
              <a:ext cx="2397125"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800" b="1" dirty="0">
                  <a:solidFill>
                    <a:srgbClr val="1E067F"/>
                  </a:solidFill>
                  <a:latin typeface="Gill Sans" charset="0"/>
                </a:rPr>
                <a:t>Study the Exceptional Entities</a:t>
              </a:r>
            </a:p>
          </p:txBody>
        </p:sp>
        <p:sp>
          <p:nvSpPr>
            <p:cNvPr id="25" name="Freeform 16">
              <a:extLst>
                <a:ext uri="{FF2B5EF4-FFF2-40B4-BE49-F238E27FC236}">
                  <a16:creationId xmlns:a16="http://schemas.microsoft.com/office/drawing/2014/main" id="{F793D72E-A1BC-7645-8FA6-23D7A8A229AA}"/>
                </a:ext>
              </a:extLst>
            </p:cNvPr>
            <p:cNvSpPr>
              <a:spLocks/>
            </p:cNvSpPr>
            <p:nvPr/>
          </p:nvSpPr>
          <p:spPr bwMode="auto">
            <a:xfrm flipH="1">
              <a:off x="6203842" y="3143250"/>
              <a:ext cx="1066800" cy="914400"/>
            </a:xfrm>
            <a:custGeom>
              <a:avLst/>
              <a:gdLst>
                <a:gd name="T0" fmla="*/ 1246 w 576"/>
                <a:gd name="T1" fmla="*/ 0 h 480"/>
                <a:gd name="T2" fmla="*/ 312 w 576"/>
                <a:gd name="T3" fmla="*/ 476 h 480"/>
                <a:gd name="T4" fmla="*/ 0 w 576"/>
                <a:gd name="T5" fmla="*/ 1194 h 480"/>
                <a:gd name="T6" fmla="*/ 0 60000 65536"/>
                <a:gd name="T7" fmla="*/ 0 60000 65536"/>
                <a:gd name="T8" fmla="*/ 0 60000 65536"/>
                <a:gd name="T9" fmla="*/ 0 w 576"/>
                <a:gd name="T10" fmla="*/ 0 h 480"/>
                <a:gd name="T11" fmla="*/ 576 w 576"/>
                <a:gd name="T12" fmla="*/ 480 h 480"/>
              </a:gdLst>
              <a:ahLst/>
              <a:cxnLst>
                <a:cxn ang="T6">
                  <a:pos x="T0" y="T1"/>
                </a:cxn>
                <a:cxn ang="T7">
                  <a:pos x="T2" y="T3"/>
                </a:cxn>
                <a:cxn ang="T8">
                  <a:pos x="T4" y="T5"/>
                </a:cxn>
              </a:cxnLst>
              <a:rect l="T9" t="T10" r="T11" b="T12"/>
              <a:pathLst>
                <a:path w="576" h="480">
                  <a:moveTo>
                    <a:pt x="576" y="0"/>
                  </a:moveTo>
                  <a:cubicBezTo>
                    <a:pt x="408" y="56"/>
                    <a:pt x="240" y="112"/>
                    <a:pt x="144" y="192"/>
                  </a:cubicBezTo>
                  <a:cubicBezTo>
                    <a:pt x="48" y="272"/>
                    <a:pt x="24" y="376"/>
                    <a:pt x="0" y="480"/>
                  </a:cubicBezTo>
                </a:path>
              </a:pathLst>
            </a:custGeom>
            <a:noFill/>
            <a:ln w="38100">
              <a:solidFill>
                <a:srgbClr val="7F010D"/>
              </a:solidFill>
              <a:round/>
              <a:headEnd/>
              <a:tailEnd type="stealth" w="lg" len="lg"/>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7" name="Group 6">
            <a:extLst>
              <a:ext uri="{FF2B5EF4-FFF2-40B4-BE49-F238E27FC236}">
                <a16:creationId xmlns:a16="http://schemas.microsoft.com/office/drawing/2014/main" id="{7662142F-A0EC-0813-EED8-D8C657A71EBF}"/>
              </a:ext>
            </a:extLst>
          </p:cNvPr>
          <p:cNvGrpSpPr/>
          <p:nvPr/>
        </p:nvGrpSpPr>
        <p:grpSpPr>
          <a:xfrm>
            <a:off x="4298842" y="3143250"/>
            <a:ext cx="2667000" cy="914400"/>
            <a:chOff x="4298842" y="3143250"/>
            <a:chExt cx="2667000" cy="914400"/>
          </a:xfrm>
        </p:grpSpPr>
        <p:sp>
          <p:nvSpPr>
            <p:cNvPr id="24" name="Oval 15">
              <a:extLst>
                <a:ext uri="{FF2B5EF4-FFF2-40B4-BE49-F238E27FC236}">
                  <a16:creationId xmlns:a16="http://schemas.microsoft.com/office/drawing/2014/main" id="{5FCB9E9E-F978-4840-A0D0-BF41C3D84787}"/>
                </a:ext>
              </a:extLst>
            </p:cNvPr>
            <p:cNvSpPr>
              <a:spLocks noChangeArrowheads="1"/>
            </p:cNvSpPr>
            <p:nvPr/>
          </p:nvSpPr>
          <p:spPr bwMode="auto">
            <a:xfrm>
              <a:off x="4603642" y="3421063"/>
              <a:ext cx="2362200" cy="519113"/>
            </a:xfrm>
            <a:prstGeom prst="ellipse">
              <a:avLst/>
            </a:prstGeom>
            <a:noFill/>
            <a:ln w="38100">
              <a:solidFill>
                <a:srgbClr val="7F010D"/>
              </a:solidFill>
              <a:prstDash val="sysDot"/>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800" b="1">
                  <a:solidFill>
                    <a:srgbClr val="7F010D"/>
                  </a:solidFill>
                  <a:latin typeface="Gill Sans" charset="0"/>
                </a:rPr>
                <a:t>ITERATION</a:t>
              </a:r>
              <a:endParaRPr lang="en-GB" altLang="x-none" sz="1800">
                <a:solidFill>
                  <a:srgbClr val="7F010D"/>
                </a:solidFill>
                <a:latin typeface="Gill Sans" charset="0"/>
              </a:endParaRPr>
            </a:p>
          </p:txBody>
        </p:sp>
        <p:sp>
          <p:nvSpPr>
            <p:cNvPr id="26" name="Freeform 17">
              <a:extLst>
                <a:ext uri="{FF2B5EF4-FFF2-40B4-BE49-F238E27FC236}">
                  <a16:creationId xmlns:a16="http://schemas.microsoft.com/office/drawing/2014/main" id="{13E38347-0889-2E4F-BF79-CBD78D67CC63}"/>
                </a:ext>
              </a:extLst>
            </p:cNvPr>
            <p:cNvSpPr>
              <a:spLocks/>
            </p:cNvSpPr>
            <p:nvPr/>
          </p:nvSpPr>
          <p:spPr bwMode="auto">
            <a:xfrm>
              <a:off x="4298842" y="3143250"/>
              <a:ext cx="1066800" cy="914400"/>
            </a:xfrm>
            <a:custGeom>
              <a:avLst/>
              <a:gdLst>
                <a:gd name="T0" fmla="*/ 1246 w 576"/>
                <a:gd name="T1" fmla="*/ 0 h 480"/>
                <a:gd name="T2" fmla="*/ 312 w 576"/>
                <a:gd name="T3" fmla="*/ 476 h 480"/>
                <a:gd name="T4" fmla="*/ 0 w 576"/>
                <a:gd name="T5" fmla="*/ 1194 h 480"/>
                <a:gd name="T6" fmla="*/ 0 60000 65536"/>
                <a:gd name="T7" fmla="*/ 0 60000 65536"/>
                <a:gd name="T8" fmla="*/ 0 60000 65536"/>
                <a:gd name="T9" fmla="*/ 0 w 576"/>
                <a:gd name="T10" fmla="*/ 0 h 480"/>
                <a:gd name="T11" fmla="*/ 576 w 576"/>
                <a:gd name="T12" fmla="*/ 480 h 480"/>
              </a:gdLst>
              <a:ahLst/>
              <a:cxnLst>
                <a:cxn ang="T6">
                  <a:pos x="T0" y="T1"/>
                </a:cxn>
                <a:cxn ang="T7">
                  <a:pos x="T2" y="T3"/>
                </a:cxn>
                <a:cxn ang="T8">
                  <a:pos x="T4" y="T5"/>
                </a:cxn>
              </a:cxnLst>
              <a:rect l="T9" t="T10" r="T11" b="T12"/>
              <a:pathLst>
                <a:path w="576" h="480">
                  <a:moveTo>
                    <a:pt x="576" y="0"/>
                  </a:moveTo>
                  <a:cubicBezTo>
                    <a:pt x="408" y="56"/>
                    <a:pt x="240" y="112"/>
                    <a:pt x="144" y="192"/>
                  </a:cubicBezTo>
                  <a:cubicBezTo>
                    <a:pt x="48" y="272"/>
                    <a:pt x="24" y="376"/>
                    <a:pt x="0" y="480"/>
                  </a:cubicBezTo>
                </a:path>
              </a:pathLst>
            </a:custGeom>
            <a:noFill/>
            <a:ln w="38100">
              <a:solidFill>
                <a:srgbClr val="7F010D"/>
              </a:solidFill>
              <a:round/>
              <a:headEnd type="stealth" w="lg" len="lg"/>
              <a:tailEnd type="none" w="lg" len="lg"/>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6" name="Group 5">
            <a:extLst>
              <a:ext uri="{FF2B5EF4-FFF2-40B4-BE49-F238E27FC236}">
                <a16:creationId xmlns:a16="http://schemas.microsoft.com/office/drawing/2014/main" id="{6ACFAE6D-C6D5-2277-A4BD-0FB7583C7DDE}"/>
              </a:ext>
            </a:extLst>
          </p:cNvPr>
          <p:cNvGrpSpPr/>
          <p:nvPr/>
        </p:nvGrpSpPr>
        <p:grpSpPr>
          <a:xfrm>
            <a:off x="3347864" y="3795927"/>
            <a:ext cx="3035662" cy="981987"/>
            <a:chOff x="3347864" y="3795927"/>
            <a:chExt cx="3035662" cy="981987"/>
          </a:xfrm>
        </p:grpSpPr>
        <p:sp>
          <p:nvSpPr>
            <p:cNvPr id="59404" name="Text Box 11"/>
            <p:cNvSpPr txBox="1">
              <a:spLocks noChangeArrowheads="1"/>
            </p:cNvSpPr>
            <p:nvPr/>
          </p:nvSpPr>
          <p:spPr bwMode="auto">
            <a:xfrm>
              <a:off x="3347864" y="4006850"/>
              <a:ext cx="21336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800" b="1" dirty="0" err="1">
                  <a:solidFill>
                    <a:srgbClr val="1E067F"/>
                  </a:solidFill>
                  <a:latin typeface="Gill Sans" charset="0"/>
                </a:rPr>
                <a:t>Analyze</a:t>
              </a:r>
              <a:r>
                <a:rPr lang="en-GB" altLang="x-none" sz="1800" b="1" dirty="0">
                  <a:solidFill>
                    <a:srgbClr val="1E067F"/>
                  </a:solidFill>
                  <a:latin typeface="Gill Sans" charset="0"/>
                </a:rPr>
                <a:t> the Persistent Data</a:t>
              </a:r>
            </a:p>
          </p:txBody>
        </p:sp>
        <p:sp>
          <p:nvSpPr>
            <p:cNvPr id="27" name="Freeform 18">
              <a:extLst>
                <a:ext uri="{FF2B5EF4-FFF2-40B4-BE49-F238E27FC236}">
                  <a16:creationId xmlns:a16="http://schemas.microsoft.com/office/drawing/2014/main" id="{2991F801-D871-9E42-9D19-38F06EC6098A}"/>
                </a:ext>
              </a:extLst>
            </p:cNvPr>
            <p:cNvSpPr>
              <a:spLocks/>
            </p:cNvSpPr>
            <p:nvPr/>
          </p:nvSpPr>
          <p:spPr bwMode="auto">
            <a:xfrm rot="8255071" flipH="1">
              <a:off x="5518529" y="3795927"/>
              <a:ext cx="864997" cy="981987"/>
            </a:xfrm>
            <a:custGeom>
              <a:avLst/>
              <a:gdLst>
                <a:gd name="T0" fmla="*/ 7029 w 576"/>
                <a:gd name="T1" fmla="*/ 0 h 480"/>
                <a:gd name="T2" fmla="*/ 1763 w 576"/>
                <a:gd name="T3" fmla="*/ 4679 h 480"/>
                <a:gd name="T4" fmla="*/ 0 w 576"/>
                <a:gd name="T5" fmla="*/ 11688 h 480"/>
                <a:gd name="T6" fmla="*/ 0 60000 65536"/>
                <a:gd name="T7" fmla="*/ 0 60000 65536"/>
                <a:gd name="T8" fmla="*/ 0 60000 65536"/>
                <a:gd name="T9" fmla="*/ 0 w 576"/>
                <a:gd name="T10" fmla="*/ 0 h 480"/>
                <a:gd name="T11" fmla="*/ 576 w 576"/>
                <a:gd name="T12" fmla="*/ 480 h 480"/>
              </a:gdLst>
              <a:ahLst/>
              <a:cxnLst>
                <a:cxn ang="T6">
                  <a:pos x="T0" y="T1"/>
                </a:cxn>
                <a:cxn ang="T7">
                  <a:pos x="T2" y="T3"/>
                </a:cxn>
                <a:cxn ang="T8">
                  <a:pos x="T4" y="T5"/>
                </a:cxn>
              </a:cxnLst>
              <a:rect l="T9" t="T10" r="T11" b="T12"/>
              <a:pathLst>
                <a:path w="576" h="480">
                  <a:moveTo>
                    <a:pt x="576" y="0"/>
                  </a:moveTo>
                  <a:cubicBezTo>
                    <a:pt x="408" y="56"/>
                    <a:pt x="240" y="112"/>
                    <a:pt x="144" y="192"/>
                  </a:cubicBezTo>
                  <a:cubicBezTo>
                    <a:pt x="48" y="272"/>
                    <a:pt x="24" y="376"/>
                    <a:pt x="0" y="480"/>
                  </a:cubicBezTo>
                </a:path>
              </a:pathLst>
            </a:custGeom>
            <a:noFill/>
            <a:ln w="38100">
              <a:solidFill>
                <a:srgbClr val="7F010D"/>
              </a:solidFill>
              <a:round/>
              <a:headEnd/>
              <a:tailEnd type="stealth" w="lg" len="lg"/>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Tree>
    <p:extLst>
      <p:ext uri="{BB962C8B-B14F-4D97-AF65-F5344CB8AC3E}">
        <p14:creationId xmlns:p14="http://schemas.microsoft.com/office/powerpoint/2010/main" val="422843243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en-US" altLang="x-none" sz="1100">
              <a:solidFill>
                <a:schemeClr val="accent1"/>
              </a:solidFill>
              <a:latin typeface="Lucida Grande" charset="0"/>
            </a:endParaRPr>
          </a:p>
        </p:txBody>
      </p:sp>
      <p:sp>
        <p:nvSpPr>
          <p:cNvPr id="73730"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r>
              <a:rPr lang="en-US" altLang="x-none" sz="1400">
                <a:solidFill>
                  <a:srgbClr val="60BDC4"/>
                </a:solidFill>
                <a:latin typeface="Gill Sans" charset="0"/>
              </a:rPr>
              <a:t>Object-Oriented Reengineering.</a:t>
            </a:r>
            <a:fld id="{ADD3DC7D-5A32-614B-BDCF-B2310BC59B28}" type="slidenum">
              <a:rPr lang="en-US" altLang="x-none" sz="1400">
                <a:solidFill>
                  <a:srgbClr val="60BDC4"/>
                </a:solidFill>
                <a:latin typeface="Gill Sans" charset="0"/>
              </a:rPr>
              <a:pPr/>
              <a:t>18</a:t>
            </a:fld>
            <a:endParaRPr lang="en-US" altLang="x-none" sz="1400">
              <a:solidFill>
                <a:srgbClr val="60BDC4"/>
              </a:solidFill>
              <a:latin typeface="Gill Sans" charset="0"/>
            </a:endParaRPr>
          </a:p>
        </p:txBody>
      </p:sp>
      <p:sp>
        <p:nvSpPr>
          <p:cNvPr id="73731" name="Rectangle 2"/>
          <p:cNvSpPr>
            <a:spLocks noGrp="1" noChangeArrowheads="1"/>
          </p:cNvSpPr>
          <p:nvPr>
            <p:ph type="title"/>
          </p:nvPr>
        </p:nvSpPr>
        <p:spPr/>
        <p:txBody>
          <a:bodyPr/>
          <a:lstStyle/>
          <a:p>
            <a:pPr eaLnBrk="1" hangingPunct="1"/>
            <a:r>
              <a:rPr lang="en-US" altLang="x-none"/>
              <a:t>3. Software Visualization</a:t>
            </a:r>
          </a:p>
        </p:txBody>
      </p:sp>
      <p:sp>
        <p:nvSpPr>
          <p:cNvPr id="73732" name="Rectangle 3"/>
          <p:cNvSpPr>
            <a:spLocks noGrp="1" noChangeArrowheads="1"/>
          </p:cNvSpPr>
          <p:nvPr>
            <p:ph type="body" idx="1"/>
          </p:nvPr>
        </p:nvSpPr>
        <p:spPr/>
        <p:txBody>
          <a:bodyPr/>
          <a:lstStyle/>
          <a:p>
            <a:pPr eaLnBrk="1" hangingPunct="1">
              <a:lnSpc>
                <a:spcPct val="90000"/>
              </a:lnSpc>
            </a:pPr>
            <a:r>
              <a:rPr lang="en-US" altLang="x-none" sz="2400" dirty="0"/>
              <a:t>Introduction</a:t>
            </a:r>
          </a:p>
          <a:p>
            <a:pPr lvl="1" eaLnBrk="1" hangingPunct="1">
              <a:lnSpc>
                <a:spcPct val="90000"/>
              </a:lnSpc>
            </a:pPr>
            <a:r>
              <a:rPr lang="en-US" altLang="x-none" sz="2000" dirty="0"/>
              <a:t>The Reengineering life-cycle</a:t>
            </a:r>
          </a:p>
          <a:p>
            <a:pPr eaLnBrk="1" hangingPunct="1">
              <a:lnSpc>
                <a:spcPct val="90000"/>
              </a:lnSpc>
            </a:pPr>
            <a:r>
              <a:rPr lang="en-US" altLang="x-none" sz="2400" dirty="0"/>
              <a:t>Examples</a:t>
            </a:r>
          </a:p>
          <a:p>
            <a:pPr eaLnBrk="1" hangingPunct="1">
              <a:lnSpc>
                <a:spcPct val="90000"/>
              </a:lnSpc>
            </a:pPr>
            <a:r>
              <a:rPr lang="en-US" altLang="x-none" sz="2400" dirty="0"/>
              <a:t>Lightweight Approaches</a:t>
            </a:r>
          </a:p>
          <a:p>
            <a:pPr lvl="1" eaLnBrk="1" hangingPunct="1">
              <a:lnSpc>
                <a:spcPct val="90000"/>
              </a:lnSpc>
            </a:pPr>
            <a:r>
              <a:rPr lang="en-US" altLang="x-none" sz="2000" dirty="0"/>
              <a:t>tooling</a:t>
            </a:r>
          </a:p>
          <a:p>
            <a:pPr lvl="1" eaLnBrk="1" hangingPunct="1">
              <a:lnSpc>
                <a:spcPct val="90000"/>
              </a:lnSpc>
            </a:pPr>
            <a:endParaRPr lang="en-US" altLang="x-none" sz="2000" dirty="0"/>
          </a:p>
        </p:txBody>
      </p:sp>
      <p:pic>
        <p:nvPicPr>
          <p:cNvPr id="73733"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2200" y="1828800"/>
            <a:ext cx="2362200" cy="2046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en-US" altLang="x-none" sz="1100">
              <a:solidFill>
                <a:schemeClr val="accent1"/>
              </a:solidFill>
              <a:latin typeface="Lucida Grande" charset="0"/>
            </a:endParaRPr>
          </a:p>
        </p:txBody>
      </p:sp>
      <p:sp>
        <p:nvSpPr>
          <p:cNvPr id="75778"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r>
              <a:rPr lang="en-US" altLang="x-none" sz="1400">
                <a:solidFill>
                  <a:srgbClr val="60BDC4"/>
                </a:solidFill>
                <a:latin typeface="Gill Sans" charset="0"/>
              </a:rPr>
              <a:t>Object-Oriented Reengineering.</a:t>
            </a:r>
            <a:fld id="{E08AF91D-6DAF-6942-8A0B-C734489265B0}" type="slidenum">
              <a:rPr lang="en-US" altLang="x-none" sz="1400">
                <a:solidFill>
                  <a:srgbClr val="60BDC4"/>
                </a:solidFill>
                <a:latin typeface="Gill Sans" charset="0"/>
              </a:rPr>
              <a:pPr/>
              <a:t>19</a:t>
            </a:fld>
            <a:endParaRPr lang="en-US" altLang="x-none" sz="1400">
              <a:solidFill>
                <a:srgbClr val="60BDC4"/>
              </a:solidFill>
              <a:latin typeface="Gill Sans" charset="0"/>
            </a:endParaRPr>
          </a:p>
        </p:txBody>
      </p:sp>
      <p:sp>
        <p:nvSpPr>
          <p:cNvPr id="75779" name="Rectangle 2"/>
          <p:cNvSpPr>
            <a:spLocks noGrp="1" noChangeArrowheads="1"/>
          </p:cNvSpPr>
          <p:nvPr>
            <p:ph type="title"/>
          </p:nvPr>
        </p:nvSpPr>
        <p:spPr/>
        <p:txBody>
          <a:bodyPr/>
          <a:lstStyle/>
          <a:p>
            <a:pPr eaLnBrk="1" hangingPunct="1"/>
            <a:r>
              <a:rPr lang="en-US" altLang="x-none"/>
              <a:t>The Reengineering Life-cycle</a:t>
            </a:r>
          </a:p>
        </p:txBody>
      </p:sp>
      <p:grpSp>
        <p:nvGrpSpPr>
          <p:cNvPr id="75780" name="Group 3"/>
          <p:cNvGrpSpPr>
            <a:grpSpLocks/>
          </p:cNvGrpSpPr>
          <p:nvPr/>
        </p:nvGrpSpPr>
        <p:grpSpPr bwMode="auto">
          <a:xfrm>
            <a:off x="6858000" y="4724400"/>
            <a:ext cx="1439863" cy="1079500"/>
            <a:chOff x="816" y="1200"/>
            <a:chExt cx="1484" cy="1090"/>
          </a:xfrm>
        </p:grpSpPr>
        <p:grpSp>
          <p:nvGrpSpPr>
            <p:cNvPr id="75893" name="Group 4"/>
            <p:cNvGrpSpPr>
              <a:grpSpLocks/>
            </p:cNvGrpSpPr>
            <p:nvPr/>
          </p:nvGrpSpPr>
          <p:grpSpPr bwMode="auto">
            <a:xfrm>
              <a:off x="816" y="1473"/>
              <a:ext cx="572" cy="739"/>
              <a:chOff x="1776" y="2400"/>
              <a:chExt cx="816" cy="1056"/>
            </a:xfrm>
          </p:grpSpPr>
          <p:sp>
            <p:nvSpPr>
              <p:cNvPr id="75930" name="Rectangle 5"/>
              <p:cNvSpPr>
                <a:spLocks noChangeArrowheads="1"/>
              </p:cNvSpPr>
              <p:nvPr/>
            </p:nvSpPr>
            <p:spPr bwMode="auto">
              <a:xfrm>
                <a:off x="1776" y="2400"/>
                <a:ext cx="816" cy="10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75931" name="Line 6"/>
              <p:cNvSpPr>
                <a:spLocks noChangeShapeType="1"/>
              </p:cNvSpPr>
              <p:nvPr/>
            </p:nvSpPr>
            <p:spPr bwMode="auto">
              <a:xfrm>
                <a:off x="1872" y="249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32" name="Line 7"/>
              <p:cNvSpPr>
                <a:spLocks noChangeShapeType="1"/>
              </p:cNvSpPr>
              <p:nvPr/>
            </p:nvSpPr>
            <p:spPr bwMode="auto">
              <a:xfrm>
                <a:off x="1872" y="259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33" name="Line 8"/>
              <p:cNvSpPr>
                <a:spLocks noChangeShapeType="1"/>
              </p:cNvSpPr>
              <p:nvPr/>
            </p:nvSpPr>
            <p:spPr bwMode="auto">
              <a:xfrm>
                <a:off x="1872" y="268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34" name="Line 9"/>
              <p:cNvSpPr>
                <a:spLocks noChangeShapeType="1"/>
              </p:cNvSpPr>
              <p:nvPr/>
            </p:nvSpPr>
            <p:spPr bwMode="auto">
              <a:xfrm>
                <a:off x="1872" y="278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35" name="Line 10"/>
              <p:cNvSpPr>
                <a:spLocks noChangeShapeType="1"/>
              </p:cNvSpPr>
              <p:nvPr/>
            </p:nvSpPr>
            <p:spPr bwMode="auto">
              <a:xfrm>
                <a:off x="1872" y="288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36" name="Line 11"/>
              <p:cNvSpPr>
                <a:spLocks noChangeShapeType="1"/>
              </p:cNvSpPr>
              <p:nvPr/>
            </p:nvSpPr>
            <p:spPr bwMode="auto">
              <a:xfrm>
                <a:off x="1872" y="297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37" name="Line 12"/>
              <p:cNvSpPr>
                <a:spLocks noChangeShapeType="1"/>
              </p:cNvSpPr>
              <p:nvPr/>
            </p:nvSpPr>
            <p:spPr bwMode="auto">
              <a:xfrm>
                <a:off x="1872" y="307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38" name="Line 13"/>
              <p:cNvSpPr>
                <a:spLocks noChangeShapeType="1"/>
              </p:cNvSpPr>
              <p:nvPr/>
            </p:nvSpPr>
            <p:spPr bwMode="auto">
              <a:xfrm>
                <a:off x="1872" y="316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39" name="Line 14"/>
              <p:cNvSpPr>
                <a:spLocks noChangeShapeType="1"/>
              </p:cNvSpPr>
              <p:nvPr/>
            </p:nvSpPr>
            <p:spPr bwMode="auto">
              <a:xfrm>
                <a:off x="1872" y="326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40" name="Line 15"/>
              <p:cNvSpPr>
                <a:spLocks noChangeShapeType="1"/>
              </p:cNvSpPr>
              <p:nvPr/>
            </p:nvSpPr>
            <p:spPr bwMode="auto">
              <a:xfrm>
                <a:off x="1872" y="336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75894" name="Group 16"/>
            <p:cNvGrpSpPr>
              <a:grpSpLocks/>
            </p:cNvGrpSpPr>
            <p:nvPr/>
          </p:nvGrpSpPr>
          <p:grpSpPr bwMode="auto">
            <a:xfrm>
              <a:off x="1056" y="1239"/>
              <a:ext cx="572" cy="740"/>
              <a:chOff x="1776" y="2400"/>
              <a:chExt cx="816" cy="1056"/>
            </a:xfrm>
          </p:grpSpPr>
          <p:sp>
            <p:nvSpPr>
              <p:cNvPr id="75919" name="Rectangle 17"/>
              <p:cNvSpPr>
                <a:spLocks noChangeArrowheads="1"/>
              </p:cNvSpPr>
              <p:nvPr/>
            </p:nvSpPr>
            <p:spPr bwMode="auto">
              <a:xfrm>
                <a:off x="1776" y="2400"/>
                <a:ext cx="816" cy="10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75920" name="Line 18"/>
              <p:cNvSpPr>
                <a:spLocks noChangeShapeType="1"/>
              </p:cNvSpPr>
              <p:nvPr/>
            </p:nvSpPr>
            <p:spPr bwMode="auto">
              <a:xfrm>
                <a:off x="1872" y="249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21" name="Line 19"/>
              <p:cNvSpPr>
                <a:spLocks noChangeShapeType="1"/>
              </p:cNvSpPr>
              <p:nvPr/>
            </p:nvSpPr>
            <p:spPr bwMode="auto">
              <a:xfrm>
                <a:off x="1872" y="259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22" name="Line 20"/>
              <p:cNvSpPr>
                <a:spLocks noChangeShapeType="1"/>
              </p:cNvSpPr>
              <p:nvPr/>
            </p:nvSpPr>
            <p:spPr bwMode="auto">
              <a:xfrm>
                <a:off x="1872" y="268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23" name="Line 21"/>
              <p:cNvSpPr>
                <a:spLocks noChangeShapeType="1"/>
              </p:cNvSpPr>
              <p:nvPr/>
            </p:nvSpPr>
            <p:spPr bwMode="auto">
              <a:xfrm>
                <a:off x="1872" y="278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24" name="Line 22"/>
              <p:cNvSpPr>
                <a:spLocks noChangeShapeType="1"/>
              </p:cNvSpPr>
              <p:nvPr/>
            </p:nvSpPr>
            <p:spPr bwMode="auto">
              <a:xfrm>
                <a:off x="1872" y="288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25" name="Line 23"/>
              <p:cNvSpPr>
                <a:spLocks noChangeShapeType="1"/>
              </p:cNvSpPr>
              <p:nvPr/>
            </p:nvSpPr>
            <p:spPr bwMode="auto">
              <a:xfrm>
                <a:off x="1872" y="297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26" name="Line 24"/>
              <p:cNvSpPr>
                <a:spLocks noChangeShapeType="1"/>
              </p:cNvSpPr>
              <p:nvPr/>
            </p:nvSpPr>
            <p:spPr bwMode="auto">
              <a:xfrm>
                <a:off x="1872" y="307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27" name="Line 25"/>
              <p:cNvSpPr>
                <a:spLocks noChangeShapeType="1"/>
              </p:cNvSpPr>
              <p:nvPr/>
            </p:nvSpPr>
            <p:spPr bwMode="auto">
              <a:xfrm>
                <a:off x="1872" y="316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28" name="Line 26"/>
              <p:cNvSpPr>
                <a:spLocks noChangeShapeType="1"/>
              </p:cNvSpPr>
              <p:nvPr/>
            </p:nvSpPr>
            <p:spPr bwMode="auto">
              <a:xfrm>
                <a:off x="1872" y="326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29" name="Line 27"/>
              <p:cNvSpPr>
                <a:spLocks noChangeShapeType="1"/>
              </p:cNvSpPr>
              <p:nvPr/>
            </p:nvSpPr>
            <p:spPr bwMode="auto">
              <a:xfrm>
                <a:off x="1872" y="336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75895" name="Group 28"/>
            <p:cNvGrpSpPr>
              <a:grpSpLocks/>
            </p:cNvGrpSpPr>
            <p:nvPr/>
          </p:nvGrpSpPr>
          <p:grpSpPr bwMode="auto">
            <a:xfrm>
              <a:off x="1536" y="1551"/>
              <a:ext cx="572" cy="739"/>
              <a:chOff x="1776" y="2400"/>
              <a:chExt cx="816" cy="1056"/>
            </a:xfrm>
          </p:grpSpPr>
          <p:sp>
            <p:nvSpPr>
              <p:cNvPr id="75908" name="Rectangle 29"/>
              <p:cNvSpPr>
                <a:spLocks noChangeArrowheads="1"/>
              </p:cNvSpPr>
              <p:nvPr/>
            </p:nvSpPr>
            <p:spPr bwMode="auto">
              <a:xfrm>
                <a:off x="1776" y="2400"/>
                <a:ext cx="816" cy="10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75909" name="Line 30"/>
              <p:cNvSpPr>
                <a:spLocks noChangeShapeType="1"/>
              </p:cNvSpPr>
              <p:nvPr/>
            </p:nvSpPr>
            <p:spPr bwMode="auto">
              <a:xfrm>
                <a:off x="1872" y="249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10" name="Line 31"/>
              <p:cNvSpPr>
                <a:spLocks noChangeShapeType="1"/>
              </p:cNvSpPr>
              <p:nvPr/>
            </p:nvSpPr>
            <p:spPr bwMode="auto">
              <a:xfrm>
                <a:off x="1872" y="259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11" name="Line 32"/>
              <p:cNvSpPr>
                <a:spLocks noChangeShapeType="1"/>
              </p:cNvSpPr>
              <p:nvPr/>
            </p:nvSpPr>
            <p:spPr bwMode="auto">
              <a:xfrm>
                <a:off x="1872" y="268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12" name="Line 33"/>
              <p:cNvSpPr>
                <a:spLocks noChangeShapeType="1"/>
              </p:cNvSpPr>
              <p:nvPr/>
            </p:nvSpPr>
            <p:spPr bwMode="auto">
              <a:xfrm>
                <a:off x="1872" y="278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13" name="Line 34"/>
              <p:cNvSpPr>
                <a:spLocks noChangeShapeType="1"/>
              </p:cNvSpPr>
              <p:nvPr/>
            </p:nvSpPr>
            <p:spPr bwMode="auto">
              <a:xfrm>
                <a:off x="1872" y="288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14" name="Line 35"/>
              <p:cNvSpPr>
                <a:spLocks noChangeShapeType="1"/>
              </p:cNvSpPr>
              <p:nvPr/>
            </p:nvSpPr>
            <p:spPr bwMode="auto">
              <a:xfrm>
                <a:off x="1872" y="297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15" name="Line 36"/>
              <p:cNvSpPr>
                <a:spLocks noChangeShapeType="1"/>
              </p:cNvSpPr>
              <p:nvPr/>
            </p:nvSpPr>
            <p:spPr bwMode="auto">
              <a:xfrm>
                <a:off x="1872" y="307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16" name="Line 37"/>
              <p:cNvSpPr>
                <a:spLocks noChangeShapeType="1"/>
              </p:cNvSpPr>
              <p:nvPr/>
            </p:nvSpPr>
            <p:spPr bwMode="auto">
              <a:xfrm>
                <a:off x="1872" y="316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17" name="Line 38"/>
              <p:cNvSpPr>
                <a:spLocks noChangeShapeType="1"/>
              </p:cNvSpPr>
              <p:nvPr/>
            </p:nvSpPr>
            <p:spPr bwMode="auto">
              <a:xfrm>
                <a:off x="1872" y="326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18" name="Line 39"/>
              <p:cNvSpPr>
                <a:spLocks noChangeShapeType="1"/>
              </p:cNvSpPr>
              <p:nvPr/>
            </p:nvSpPr>
            <p:spPr bwMode="auto">
              <a:xfrm>
                <a:off x="1872" y="336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75896" name="Group 40"/>
            <p:cNvGrpSpPr>
              <a:grpSpLocks/>
            </p:cNvGrpSpPr>
            <p:nvPr/>
          </p:nvGrpSpPr>
          <p:grpSpPr bwMode="auto">
            <a:xfrm>
              <a:off x="1728" y="1200"/>
              <a:ext cx="572" cy="739"/>
              <a:chOff x="1776" y="2400"/>
              <a:chExt cx="816" cy="1056"/>
            </a:xfrm>
          </p:grpSpPr>
          <p:sp>
            <p:nvSpPr>
              <p:cNvPr id="75897" name="Rectangle 41"/>
              <p:cNvSpPr>
                <a:spLocks noChangeArrowheads="1"/>
              </p:cNvSpPr>
              <p:nvPr/>
            </p:nvSpPr>
            <p:spPr bwMode="auto">
              <a:xfrm>
                <a:off x="1776" y="2400"/>
                <a:ext cx="816" cy="10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75898" name="Line 42"/>
              <p:cNvSpPr>
                <a:spLocks noChangeShapeType="1"/>
              </p:cNvSpPr>
              <p:nvPr/>
            </p:nvSpPr>
            <p:spPr bwMode="auto">
              <a:xfrm>
                <a:off x="1872" y="249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99" name="Line 43"/>
              <p:cNvSpPr>
                <a:spLocks noChangeShapeType="1"/>
              </p:cNvSpPr>
              <p:nvPr/>
            </p:nvSpPr>
            <p:spPr bwMode="auto">
              <a:xfrm>
                <a:off x="1872" y="259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00" name="Line 44"/>
              <p:cNvSpPr>
                <a:spLocks noChangeShapeType="1"/>
              </p:cNvSpPr>
              <p:nvPr/>
            </p:nvSpPr>
            <p:spPr bwMode="auto">
              <a:xfrm>
                <a:off x="1872" y="268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01" name="Line 45"/>
              <p:cNvSpPr>
                <a:spLocks noChangeShapeType="1"/>
              </p:cNvSpPr>
              <p:nvPr/>
            </p:nvSpPr>
            <p:spPr bwMode="auto">
              <a:xfrm>
                <a:off x="1872" y="278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02" name="Line 46"/>
              <p:cNvSpPr>
                <a:spLocks noChangeShapeType="1"/>
              </p:cNvSpPr>
              <p:nvPr/>
            </p:nvSpPr>
            <p:spPr bwMode="auto">
              <a:xfrm>
                <a:off x="1872" y="288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03" name="Line 47"/>
              <p:cNvSpPr>
                <a:spLocks noChangeShapeType="1"/>
              </p:cNvSpPr>
              <p:nvPr/>
            </p:nvSpPr>
            <p:spPr bwMode="auto">
              <a:xfrm>
                <a:off x="1872" y="297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04" name="Line 48"/>
              <p:cNvSpPr>
                <a:spLocks noChangeShapeType="1"/>
              </p:cNvSpPr>
              <p:nvPr/>
            </p:nvSpPr>
            <p:spPr bwMode="auto">
              <a:xfrm>
                <a:off x="1872" y="307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05" name="Line 49"/>
              <p:cNvSpPr>
                <a:spLocks noChangeShapeType="1"/>
              </p:cNvSpPr>
              <p:nvPr/>
            </p:nvSpPr>
            <p:spPr bwMode="auto">
              <a:xfrm>
                <a:off x="1872" y="316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06" name="Line 50"/>
              <p:cNvSpPr>
                <a:spLocks noChangeShapeType="1"/>
              </p:cNvSpPr>
              <p:nvPr/>
            </p:nvSpPr>
            <p:spPr bwMode="auto">
              <a:xfrm>
                <a:off x="1872" y="326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07" name="Line 51"/>
              <p:cNvSpPr>
                <a:spLocks noChangeShapeType="1"/>
              </p:cNvSpPr>
              <p:nvPr/>
            </p:nvSpPr>
            <p:spPr bwMode="auto">
              <a:xfrm>
                <a:off x="1872" y="336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grpSp>
        <p:nvGrpSpPr>
          <p:cNvPr id="75781" name="Group 52"/>
          <p:cNvGrpSpPr>
            <a:grpSpLocks/>
          </p:cNvGrpSpPr>
          <p:nvPr/>
        </p:nvGrpSpPr>
        <p:grpSpPr bwMode="auto">
          <a:xfrm>
            <a:off x="922338" y="4800600"/>
            <a:ext cx="1439862" cy="1079500"/>
            <a:chOff x="864" y="2592"/>
            <a:chExt cx="1429" cy="1136"/>
          </a:xfrm>
        </p:grpSpPr>
        <p:grpSp>
          <p:nvGrpSpPr>
            <p:cNvPr id="75833" name="Group 53"/>
            <p:cNvGrpSpPr>
              <a:grpSpLocks/>
            </p:cNvGrpSpPr>
            <p:nvPr/>
          </p:nvGrpSpPr>
          <p:grpSpPr bwMode="auto">
            <a:xfrm rot="-982362">
              <a:off x="864" y="2592"/>
              <a:ext cx="517" cy="668"/>
              <a:chOff x="1776" y="2400"/>
              <a:chExt cx="816" cy="1056"/>
            </a:xfrm>
          </p:grpSpPr>
          <p:sp>
            <p:nvSpPr>
              <p:cNvPr id="75882" name="Rectangle 54"/>
              <p:cNvSpPr>
                <a:spLocks noChangeArrowheads="1"/>
              </p:cNvSpPr>
              <p:nvPr/>
            </p:nvSpPr>
            <p:spPr bwMode="auto">
              <a:xfrm>
                <a:off x="1776" y="2400"/>
                <a:ext cx="816" cy="10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75883" name="Line 55"/>
              <p:cNvSpPr>
                <a:spLocks noChangeShapeType="1"/>
              </p:cNvSpPr>
              <p:nvPr/>
            </p:nvSpPr>
            <p:spPr bwMode="auto">
              <a:xfrm>
                <a:off x="1872" y="249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84" name="Line 56"/>
              <p:cNvSpPr>
                <a:spLocks noChangeShapeType="1"/>
              </p:cNvSpPr>
              <p:nvPr/>
            </p:nvSpPr>
            <p:spPr bwMode="auto">
              <a:xfrm>
                <a:off x="1872" y="259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85" name="Line 57"/>
              <p:cNvSpPr>
                <a:spLocks noChangeShapeType="1"/>
              </p:cNvSpPr>
              <p:nvPr/>
            </p:nvSpPr>
            <p:spPr bwMode="auto">
              <a:xfrm>
                <a:off x="1872" y="268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86" name="Line 58"/>
              <p:cNvSpPr>
                <a:spLocks noChangeShapeType="1"/>
              </p:cNvSpPr>
              <p:nvPr/>
            </p:nvSpPr>
            <p:spPr bwMode="auto">
              <a:xfrm>
                <a:off x="1872" y="278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87" name="Line 59"/>
              <p:cNvSpPr>
                <a:spLocks noChangeShapeType="1"/>
              </p:cNvSpPr>
              <p:nvPr/>
            </p:nvSpPr>
            <p:spPr bwMode="auto">
              <a:xfrm>
                <a:off x="1872" y="288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88" name="Line 60"/>
              <p:cNvSpPr>
                <a:spLocks noChangeShapeType="1"/>
              </p:cNvSpPr>
              <p:nvPr/>
            </p:nvSpPr>
            <p:spPr bwMode="auto">
              <a:xfrm>
                <a:off x="1872" y="297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89" name="Line 61"/>
              <p:cNvSpPr>
                <a:spLocks noChangeShapeType="1"/>
              </p:cNvSpPr>
              <p:nvPr/>
            </p:nvSpPr>
            <p:spPr bwMode="auto">
              <a:xfrm>
                <a:off x="1872" y="307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90" name="Line 62"/>
              <p:cNvSpPr>
                <a:spLocks noChangeShapeType="1"/>
              </p:cNvSpPr>
              <p:nvPr/>
            </p:nvSpPr>
            <p:spPr bwMode="auto">
              <a:xfrm>
                <a:off x="1872" y="316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91" name="Line 63"/>
              <p:cNvSpPr>
                <a:spLocks noChangeShapeType="1"/>
              </p:cNvSpPr>
              <p:nvPr/>
            </p:nvSpPr>
            <p:spPr bwMode="auto">
              <a:xfrm>
                <a:off x="1872" y="326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92" name="Line 64"/>
              <p:cNvSpPr>
                <a:spLocks noChangeShapeType="1"/>
              </p:cNvSpPr>
              <p:nvPr/>
            </p:nvSpPr>
            <p:spPr bwMode="auto">
              <a:xfrm>
                <a:off x="1872" y="336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75834" name="Group 65"/>
            <p:cNvGrpSpPr>
              <a:grpSpLocks/>
            </p:cNvGrpSpPr>
            <p:nvPr/>
          </p:nvGrpSpPr>
          <p:grpSpPr bwMode="auto">
            <a:xfrm rot="894998">
              <a:off x="903" y="2904"/>
              <a:ext cx="517" cy="669"/>
              <a:chOff x="1776" y="2400"/>
              <a:chExt cx="816" cy="1056"/>
            </a:xfrm>
          </p:grpSpPr>
          <p:sp>
            <p:nvSpPr>
              <p:cNvPr id="75871" name="Rectangle 66"/>
              <p:cNvSpPr>
                <a:spLocks noChangeArrowheads="1"/>
              </p:cNvSpPr>
              <p:nvPr/>
            </p:nvSpPr>
            <p:spPr bwMode="auto">
              <a:xfrm>
                <a:off x="1776" y="2400"/>
                <a:ext cx="816" cy="10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75872" name="Line 67"/>
              <p:cNvSpPr>
                <a:spLocks noChangeShapeType="1"/>
              </p:cNvSpPr>
              <p:nvPr/>
            </p:nvSpPr>
            <p:spPr bwMode="auto">
              <a:xfrm>
                <a:off x="1872" y="249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73" name="Line 68"/>
              <p:cNvSpPr>
                <a:spLocks noChangeShapeType="1"/>
              </p:cNvSpPr>
              <p:nvPr/>
            </p:nvSpPr>
            <p:spPr bwMode="auto">
              <a:xfrm>
                <a:off x="1872" y="259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74" name="Line 69"/>
              <p:cNvSpPr>
                <a:spLocks noChangeShapeType="1"/>
              </p:cNvSpPr>
              <p:nvPr/>
            </p:nvSpPr>
            <p:spPr bwMode="auto">
              <a:xfrm>
                <a:off x="1872" y="268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75" name="Line 70"/>
              <p:cNvSpPr>
                <a:spLocks noChangeShapeType="1"/>
              </p:cNvSpPr>
              <p:nvPr/>
            </p:nvSpPr>
            <p:spPr bwMode="auto">
              <a:xfrm>
                <a:off x="1872" y="278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76" name="Line 71"/>
              <p:cNvSpPr>
                <a:spLocks noChangeShapeType="1"/>
              </p:cNvSpPr>
              <p:nvPr/>
            </p:nvSpPr>
            <p:spPr bwMode="auto">
              <a:xfrm>
                <a:off x="1872" y="288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77" name="Line 72"/>
              <p:cNvSpPr>
                <a:spLocks noChangeShapeType="1"/>
              </p:cNvSpPr>
              <p:nvPr/>
            </p:nvSpPr>
            <p:spPr bwMode="auto">
              <a:xfrm>
                <a:off x="1872" y="297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78" name="Line 73"/>
              <p:cNvSpPr>
                <a:spLocks noChangeShapeType="1"/>
              </p:cNvSpPr>
              <p:nvPr/>
            </p:nvSpPr>
            <p:spPr bwMode="auto">
              <a:xfrm>
                <a:off x="1872" y="307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79" name="Line 74"/>
              <p:cNvSpPr>
                <a:spLocks noChangeShapeType="1"/>
              </p:cNvSpPr>
              <p:nvPr/>
            </p:nvSpPr>
            <p:spPr bwMode="auto">
              <a:xfrm>
                <a:off x="1872" y="316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80" name="Line 75"/>
              <p:cNvSpPr>
                <a:spLocks noChangeShapeType="1"/>
              </p:cNvSpPr>
              <p:nvPr/>
            </p:nvSpPr>
            <p:spPr bwMode="auto">
              <a:xfrm>
                <a:off x="1872" y="326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81" name="Line 76"/>
              <p:cNvSpPr>
                <a:spLocks noChangeShapeType="1"/>
              </p:cNvSpPr>
              <p:nvPr/>
            </p:nvSpPr>
            <p:spPr bwMode="auto">
              <a:xfrm>
                <a:off x="1872" y="336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75835" name="Group 77"/>
            <p:cNvGrpSpPr>
              <a:grpSpLocks/>
            </p:cNvGrpSpPr>
            <p:nvPr/>
          </p:nvGrpSpPr>
          <p:grpSpPr bwMode="auto">
            <a:xfrm rot="-1151449">
              <a:off x="1283" y="3060"/>
              <a:ext cx="517" cy="668"/>
              <a:chOff x="1776" y="2400"/>
              <a:chExt cx="816" cy="1056"/>
            </a:xfrm>
          </p:grpSpPr>
          <p:sp>
            <p:nvSpPr>
              <p:cNvPr id="75860" name="Rectangle 78"/>
              <p:cNvSpPr>
                <a:spLocks noChangeArrowheads="1"/>
              </p:cNvSpPr>
              <p:nvPr/>
            </p:nvSpPr>
            <p:spPr bwMode="auto">
              <a:xfrm>
                <a:off x="1776" y="2400"/>
                <a:ext cx="816" cy="10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75861" name="Line 79"/>
              <p:cNvSpPr>
                <a:spLocks noChangeShapeType="1"/>
              </p:cNvSpPr>
              <p:nvPr/>
            </p:nvSpPr>
            <p:spPr bwMode="auto">
              <a:xfrm>
                <a:off x="1872" y="249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62" name="Line 80"/>
              <p:cNvSpPr>
                <a:spLocks noChangeShapeType="1"/>
              </p:cNvSpPr>
              <p:nvPr/>
            </p:nvSpPr>
            <p:spPr bwMode="auto">
              <a:xfrm>
                <a:off x="1872" y="259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63" name="Line 81"/>
              <p:cNvSpPr>
                <a:spLocks noChangeShapeType="1"/>
              </p:cNvSpPr>
              <p:nvPr/>
            </p:nvSpPr>
            <p:spPr bwMode="auto">
              <a:xfrm>
                <a:off x="1872" y="268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64" name="Line 82"/>
              <p:cNvSpPr>
                <a:spLocks noChangeShapeType="1"/>
              </p:cNvSpPr>
              <p:nvPr/>
            </p:nvSpPr>
            <p:spPr bwMode="auto">
              <a:xfrm>
                <a:off x="1872" y="278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65" name="Line 83"/>
              <p:cNvSpPr>
                <a:spLocks noChangeShapeType="1"/>
              </p:cNvSpPr>
              <p:nvPr/>
            </p:nvSpPr>
            <p:spPr bwMode="auto">
              <a:xfrm>
                <a:off x="1872" y="288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66" name="Line 84"/>
              <p:cNvSpPr>
                <a:spLocks noChangeShapeType="1"/>
              </p:cNvSpPr>
              <p:nvPr/>
            </p:nvSpPr>
            <p:spPr bwMode="auto">
              <a:xfrm>
                <a:off x="1872" y="297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67" name="Line 85"/>
              <p:cNvSpPr>
                <a:spLocks noChangeShapeType="1"/>
              </p:cNvSpPr>
              <p:nvPr/>
            </p:nvSpPr>
            <p:spPr bwMode="auto">
              <a:xfrm>
                <a:off x="1872" y="307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68" name="Line 86"/>
              <p:cNvSpPr>
                <a:spLocks noChangeShapeType="1"/>
              </p:cNvSpPr>
              <p:nvPr/>
            </p:nvSpPr>
            <p:spPr bwMode="auto">
              <a:xfrm>
                <a:off x="1872" y="316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69" name="Line 87"/>
              <p:cNvSpPr>
                <a:spLocks noChangeShapeType="1"/>
              </p:cNvSpPr>
              <p:nvPr/>
            </p:nvSpPr>
            <p:spPr bwMode="auto">
              <a:xfrm>
                <a:off x="1872" y="326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70" name="Line 88"/>
              <p:cNvSpPr>
                <a:spLocks noChangeShapeType="1"/>
              </p:cNvSpPr>
              <p:nvPr/>
            </p:nvSpPr>
            <p:spPr bwMode="auto">
              <a:xfrm>
                <a:off x="1872" y="336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75836" name="Group 89"/>
            <p:cNvGrpSpPr>
              <a:grpSpLocks/>
            </p:cNvGrpSpPr>
            <p:nvPr/>
          </p:nvGrpSpPr>
          <p:grpSpPr bwMode="auto">
            <a:xfrm rot="1033970">
              <a:off x="1595" y="2709"/>
              <a:ext cx="517" cy="668"/>
              <a:chOff x="1776" y="2400"/>
              <a:chExt cx="816" cy="1056"/>
            </a:xfrm>
          </p:grpSpPr>
          <p:sp>
            <p:nvSpPr>
              <p:cNvPr id="75849" name="Rectangle 90"/>
              <p:cNvSpPr>
                <a:spLocks noChangeArrowheads="1"/>
              </p:cNvSpPr>
              <p:nvPr/>
            </p:nvSpPr>
            <p:spPr bwMode="auto">
              <a:xfrm>
                <a:off x="1776" y="2400"/>
                <a:ext cx="816" cy="10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75850" name="Line 91"/>
              <p:cNvSpPr>
                <a:spLocks noChangeShapeType="1"/>
              </p:cNvSpPr>
              <p:nvPr/>
            </p:nvSpPr>
            <p:spPr bwMode="auto">
              <a:xfrm>
                <a:off x="1872" y="249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51" name="Line 92"/>
              <p:cNvSpPr>
                <a:spLocks noChangeShapeType="1"/>
              </p:cNvSpPr>
              <p:nvPr/>
            </p:nvSpPr>
            <p:spPr bwMode="auto">
              <a:xfrm>
                <a:off x="1872" y="259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52" name="Line 93"/>
              <p:cNvSpPr>
                <a:spLocks noChangeShapeType="1"/>
              </p:cNvSpPr>
              <p:nvPr/>
            </p:nvSpPr>
            <p:spPr bwMode="auto">
              <a:xfrm>
                <a:off x="1872" y="268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53" name="Line 94"/>
              <p:cNvSpPr>
                <a:spLocks noChangeShapeType="1"/>
              </p:cNvSpPr>
              <p:nvPr/>
            </p:nvSpPr>
            <p:spPr bwMode="auto">
              <a:xfrm>
                <a:off x="1872" y="278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54" name="Line 95"/>
              <p:cNvSpPr>
                <a:spLocks noChangeShapeType="1"/>
              </p:cNvSpPr>
              <p:nvPr/>
            </p:nvSpPr>
            <p:spPr bwMode="auto">
              <a:xfrm>
                <a:off x="1872" y="288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55" name="Line 96"/>
              <p:cNvSpPr>
                <a:spLocks noChangeShapeType="1"/>
              </p:cNvSpPr>
              <p:nvPr/>
            </p:nvSpPr>
            <p:spPr bwMode="auto">
              <a:xfrm>
                <a:off x="1872" y="297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56" name="Line 97"/>
              <p:cNvSpPr>
                <a:spLocks noChangeShapeType="1"/>
              </p:cNvSpPr>
              <p:nvPr/>
            </p:nvSpPr>
            <p:spPr bwMode="auto">
              <a:xfrm>
                <a:off x="1872" y="307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57" name="Line 98"/>
              <p:cNvSpPr>
                <a:spLocks noChangeShapeType="1"/>
              </p:cNvSpPr>
              <p:nvPr/>
            </p:nvSpPr>
            <p:spPr bwMode="auto">
              <a:xfrm>
                <a:off x="1872" y="316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58" name="Line 99"/>
              <p:cNvSpPr>
                <a:spLocks noChangeShapeType="1"/>
              </p:cNvSpPr>
              <p:nvPr/>
            </p:nvSpPr>
            <p:spPr bwMode="auto">
              <a:xfrm>
                <a:off x="1872" y="326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59" name="Line 100"/>
              <p:cNvSpPr>
                <a:spLocks noChangeShapeType="1"/>
              </p:cNvSpPr>
              <p:nvPr/>
            </p:nvSpPr>
            <p:spPr bwMode="auto">
              <a:xfrm>
                <a:off x="1872" y="336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75837" name="Group 101"/>
            <p:cNvGrpSpPr>
              <a:grpSpLocks/>
            </p:cNvGrpSpPr>
            <p:nvPr/>
          </p:nvGrpSpPr>
          <p:grpSpPr bwMode="auto">
            <a:xfrm rot="-668041">
              <a:off x="1776" y="2976"/>
              <a:ext cx="517" cy="668"/>
              <a:chOff x="1776" y="2400"/>
              <a:chExt cx="816" cy="1056"/>
            </a:xfrm>
          </p:grpSpPr>
          <p:sp>
            <p:nvSpPr>
              <p:cNvPr id="75838" name="Rectangle 102"/>
              <p:cNvSpPr>
                <a:spLocks noChangeArrowheads="1"/>
              </p:cNvSpPr>
              <p:nvPr/>
            </p:nvSpPr>
            <p:spPr bwMode="auto">
              <a:xfrm>
                <a:off x="1776" y="2400"/>
                <a:ext cx="816" cy="10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75839" name="Line 103"/>
              <p:cNvSpPr>
                <a:spLocks noChangeShapeType="1"/>
              </p:cNvSpPr>
              <p:nvPr/>
            </p:nvSpPr>
            <p:spPr bwMode="auto">
              <a:xfrm>
                <a:off x="1872" y="249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40" name="Line 104"/>
              <p:cNvSpPr>
                <a:spLocks noChangeShapeType="1"/>
              </p:cNvSpPr>
              <p:nvPr/>
            </p:nvSpPr>
            <p:spPr bwMode="auto">
              <a:xfrm>
                <a:off x="1872" y="259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41" name="Line 105"/>
              <p:cNvSpPr>
                <a:spLocks noChangeShapeType="1"/>
              </p:cNvSpPr>
              <p:nvPr/>
            </p:nvSpPr>
            <p:spPr bwMode="auto">
              <a:xfrm>
                <a:off x="1872" y="268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42" name="Line 106"/>
              <p:cNvSpPr>
                <a:spLocks noChangeShapeType="1"/>
              </p:cNvSpPr>
              <p:nvPr/>
            </p:nvSpPr>
            <p:spPr bwMode="auto">
              <a:xfrm>
                <a:off x="1872" y="278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43" name="Line 107"/>
              <p:cNvSpPr>
                <a:spLocks noChangeShapeType="1"/>
              </p:cNvSpPr>
              <p:nvPr/>
            </p:nvSpPr>
            <p:spPr bwMode="auto">
              <a:xfrm>
                <a:off x="1872" y="288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44" name="Line 108"/>
              <p:cNvSpPr>
                <a:spLocks noChangeShapeType="1"/>
              </p:cNvSpPr>
              <p:nvPr/>
            </p:nvSpPr>
            <p:spPr bwMode="auto">
              <a:xfrm>
                <a:off x="1872" y="297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45" name="Line 109"/>
              <p:cNvSpPr>
                <a:spLocks noChangeShapeType="1"/>
              </p:cNvSpPr>
              <p:nvPr/>
            </p:nvSpPr>
            <p:spPr bwMode="auto">
              <a:xfrm>
                <a:off x="1872" y="307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46" name="Line 110"/>
              <p:cNvSpPr>
                <a:spLocks noChangeShapeType="1"/>
              </p:cNvSpPr>
              <p:nvPr/>
            </p:nvSpPr>
            <p:spPr bwMode="auto">
              <a:xfrm>
                <a:off x="1872" y="316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47" name="Line 111"/>
              <p:cNvSpPr>
                <a:spLocks noChangeShapeType="1"/>
              </p:cNvSpPr>
              <p:nvPr/>
            </p:nvSpPr>
            <p:spPr bwMode="auto">
              <a:xfrm>
                <a:off x="1872" y="326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48" name="Line 112"/>
              <p:cNvSpPr>
                <a:spLocks noChangeShapeType="1"/>
              </p:cNvSpPr>
              <p:nvPr/>
            </p:nvSpPr>
            <p:spPr bwMode="auto">
              <a:xfrm>
                <a:off x="1872" y="336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grpSp>
        <p:nvGrpSpPr>
          <p:cNvPr id="75782" name="Group 113"/>
          <p:cNvGrpSpPr>
            <a:grpSpLocks/>
          </p:cNvGrpSpPr>
          <p:nvPr/>
        </p:nvGrpSpPr>
        <p:grpSpPr bwMode="auto">
          <a:xfrm>
            <a:off x="1524000" y="2667000"/>
            <a:ext cx="1441450" cy="1328738"/>
            <a:chOff x="1104" y="1680"/>
            <a:chExt cx="908" cy="837"/>
          </a:xfrm>
        </p:grpSpPr>
        <p:sp>
          <p:nvSpPr>
            <p:cNvPr id="75826" name="Rectangle 114"/>
            <p:cNvSpPr>
              <a:spLocks noChangeArrowheads="1"/>
            </p:cNvSpPr>
            <p:nvPr/>
          </p:nvSpPr>
          <p:spPr bwMode="auto">
            <a:xfrm>
              <a:off x="1125" y="1920"/>
              <a:ext cx="268" cy="168"/>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75827" name="Rectangle 115"/>
            <p:cNvSpPr>
              <a:spLocks noChangeArrowheads="1"/>
            </p:cNvSpPr>
            <p:nvPr/>
          </p:nvSpPr>
          <p:spPr bwMode="auto">
            <a:xfrm>
              <a:off x="1578" y="1680"/>
              <a:ext cx="412" cy="354"/>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75828" name="Oval 116"/>
            <p:cNvSpPr>
              <a:spLocks noChangeArrowheads="1"/>
            </p:cNvSpPr>
            <p:nvPr/>
          </p:nvSpPr>
          <p:spPr bwMode="auto">
            <a:xfrm>
              <a:off x="1579" y="2408"/>
              <a:ext cx="433" cy="109"/>
            </a:xfrm>
            <a:prstGeom prst="ellipse">
              <a:avLst/>
            </a:prstGeom>
            <a:solidFill>
              <a:schemeClr val="bg1"/>
            </a:solidFill>
            <a:ln w="9525">
              <a:solidFill>
                <a:schemeClr val="tx1"/>
              </a:solidFill>
              <a:round/>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75829" name="AutoShape 117"/>
            <p:cNvSpPr>
              <a:spLocks noChangeArrowheads="1"/>
            </p:cNvSpPr>
            <p:nvPr/>
          </p:nvSpPr>
          <p:spPr bwMode="auto">
            <a:xfrm>
              <a:off x="1104" y="2278"/>
              <a:ext cx="350" cy="82"/>
            </a:xfrm>
            <a:prstGeom prst="roundRect">
              <a:avLst>
                <a:gd name="adj" fmla="val 16667"/>
              </a:avLst>
            </a:prstGeom>
            <a:solidFill>
              <a:schemeClr val="bg1"/>
            </a:solidFill>
            <a:ln w="9525">
              <a:solidFill>
                <a:schemeClr val="tx1"/>
              </a:solidFill>
              <a:round/>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75830" name="Line 118"/>
            <p:cNvSpPr>
              <a:spLocks noChangeShapeType="1"/>
            </p:cNvSpPr>
            <p:nvPr/>
          </p:nvSpPr>
          <p:spPr bwMode="auto">
            <a:xfrm>
              <a:off x="1248" y="2088"/>
              <a:ext cx="21" cy="19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75831" name="Line 119"/>
            <p:cNvSpPr>
              <a:spLocks noChangeShapeType="1"/>
            </p:cNvSpPr>
            <p:nvPr/>
          </p:nvSpPr>
          <p:spPr bwMode="auto">
            <a:xfrm>
              <a:off x="1393" y="2006"/>
              <a:ext cx="309" cy="218"/>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75832" name="Line 120"/>
            <p:cNvSpPr>
              <a:spLocks noChangeShapeType="1"/>
            </p:cNvSpPr>
            <p:nvPr/>
          </p:nvSpPr>
          <p:spPr bwMode="auto">
            <a:xfrm flipV="1">
              <a:off x="1784" y="2034"/>
              <a:ext cx="0" cy="37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75783" name="Group 121"/>
          <p:cNvGrpSpPr>
            <a:grpSpLocks/>
          </p:cNvGrpSpPr>
          <p:nvPr/>
        </p:nvGrpSpPr>
        <p:grpSpPr bwMode="auto">
          <a:xfrm>
            <a:off x="6172200" y="2743200"/>
            <a:ext cx="1439863" cy="1439863"/>
            <a:chOff x="4224" y="1536"/>
            <a:chExt cx="1248" cy="1056"/>
          </a:xfrm>
        </p:grpSpPr>
        <p:sp>
          <p:nvSpPr>
            <p:cNvPr id="75819" name="Rectangle 122"/>
            <p:cNvSpPr>
              <a:spLocks noChangeArrowheads="1"/>
            </p:cNvSpPr>
            <p:nvPr/>
          </p:nvSpPr>
          <p:spPr bwMode="auto">
            <a:xfrm>
              <a:off x="4608" y="1536"/>
              <a:ext cx="480" cy="240"/>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75820" name="Rectangle 123"/>
            <p:cNvSpPr>
              <a:spLocks noChangeArrowheads="1"/>
            </p:cNvSpPr>
            <p:nvPr/>
          </p:nvSpPr>
          <p:spPr bwMode="auto">
            <a:xfrm>
              <a:off x="4224" y="1968"/>
              <a:ext cx="480" cy="240"/>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75821" name="Rectangle 124"/>
            <p:cNvSpPr>
              <a:spLocks noChangeArrowheads="1"/>
            </p:cNvSpPr>
            <p:nvPr/>
          </p:nvSpPr>
          <p:spPr bwMode="auto">
            <a:xfrm>
              <a:off x="4992" y="1968"/>
              <a:ext cx="480" cy="240"/>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75822" name="Rectangle 125"/>
            <p:cNvSpPr>
              <a:spLocks noChangeArrowheads="1"/>
            </p:cNvSpPr>
            <p:nvPr/>
          </p:nvSpPr>
          <p:spPr bwMode="auto">
            <a:xfrm>
              <a:off x="4608" y="2352"/>
              <a:ext cx="480" cy="240"/>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75823" name="Line 126"/>
            <p:cNvSpPr>
              <a:spLocks noChangeShapeType="1"/>
            </p:cNvSpPr>
            <p:nvPr/>
          </p:nvSpPr>
          <p:spPr bwMode="auto">
            <a:xfrm flipV="1">
              <a:off x="4464" y="1776"/>
              <a:ext cx="336" cy="19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75824" name="Line 127"/>
            <p:cNvSpPr>
              <a:spLocks noChangeShapeType="1"/>
            </p:cNvSpPr>
            <p:nvPr/>
          </p:nvSpPr>
          <p:spPr bwMode="auto">
            <a:xfrm flipH="1" flipV="1">
              <a:off x="4944" y="1776"/>
              <a:ext cx="336" cy="19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75825" name="Line 128"/>
            <p:cNvSpPr>
              <a:spLocks noChangeShapeType="1"/>
            </p:cNvSpPr>
            <p:nvPr/>
          </p:nvSpPr>
          <p:spPr bwMode="auto">
            <a:xfrm flipV="1">
              <a:off x="4848" y="2208"/>
              <a:ext cx="432" cy="14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75784" name="Group 129"/>
          <p:cNvGrpSpPr>
            <a:grpSpLocks/>
          </p:cNvGrpSpPr>
          <p:nvPr/>
        </p:nvGrpSpPr>
        <p:grpSpPr bwMode="auto">
          <a:xfrm>
            <a:off x="5334000" y="1447800"/>
            <a:ext cx="1430338" cy="919163"/>
            <a:chOff x="867" y="1011"/>
            <a:chExt cx="901" cy="579"/>
          </a:xfrm>
        </p:grpSpPr>
        <p:sp>
          <p:nvSpPr>
            <p:cNvPr id="75805" name="Freeform 130"/>
            <p:cNvSpPr>
              <a:spLocks/>
            </p:cNvSpPr>
            <p:nvPr/>
          </p:nvSpPr>
          <p:spPr bwMode="auto">
            <a:xfrm>
              <a:off x="882" y="1031"/>
              <a:ext cx="769" cy="536"/>
            </a:xfrm>
            <a:custGeom>
              <a:avLst/>
              <a:gdLst>
                <a:gd name="T0" fmla="*/ 746 w 769"/>
                <a:gd name="T1" fmla="*/ 194 h 536"/>
                <a:gd name="T2" fmla="*/ 769 w 769"/>
                <a:gd name="T3" fmla="*/ 135 h 536"/>
                <a:gd name="T4" fmla="*/ 759 w 769"/>
                <a:gd name="T5" fmla="*/ 97 h 536"/>
                <a:gd name="T6" fmla="*/ 741 w 769"/>
                <a:gd name="T7" fmla="*/ 43 h 536"/>
                <a:gd name="T8" fmla="*/ 713 w 769"/>
                <a:gd name="T9" fmla="*/ 18 h 536"/>
                <a:gd name="T10" fmla="*/ 690 w 769"/>
                <a:gd name="T11" fmla="*/ 10 h 536"/>
                <a:gd name="T12" fmla="*/ 662 w 769"/>
                <a:gd name="T13" fmla="*/ 10 h 536"/>
                <a:gd name="T14" fmla="*/ 593 w 769"/>
                <a:gd name="T15" fmla="*/ 5 h 536"/>
                <a:gd name="T16" fmla="*/ 567 w 769"/>
                <a:gd name="T17" fmla="*/ 31 h 536"/>
                <a:gd name="T18" fmla="*/ 524 w 769"/>
                <a:gd name="T19" fmla="*/ 69 h 536"/>
                <a:gd name="T20" fmla="*/ 508 w 769"/>
                <a:gd name="T21" fmla="*/ 128 h 536"/>
                <a:gd name="T22" fmla="*/ 534 w 769"/>
                <a:gd name="T23" fmla="*/ 184 h 536"/>
                <a:gd name="T24" fmla="*/ 496 w 769"/>
                <a:gd name="T25" fmla="*/ 130 h 536"/>
                <a:gd name="T26" fmla="*/ 475 w 769"/>
                <a:gd name="T27" fmla="*/ 105 h 536"/>
                <a:gd name="T28" fmla="*/ 444 w 769"/>
                <a:gd name="T29" fmla="*/ 82 h 536"/>
                <a:gd name="T30" fmla="*/ 401 w 769"/>
                <a:gd name="T31" fmla="*/ 79 h 536"/>
                <a:gd name="T32" fmla="*/ 347 w 769"/>
                <a:gd name="T33" fmla="*/ 97 h 536"/>
                <a:gd name="T34" fmla="*/ 317 w 769"/>
                <a:gd name="T35" fmla="*/ 117 h 536"/>
                <a:gd name="T36" fmla="*/ 304 w 769"/>
                <a:gd name="T37" fmla="*/ 174 h 536"/>
                <a:gd name="T38" fmla="*/ 337 w 769"/>
                <a:gd name="T39" fmla="*/ 235 h 536"/>
                <a:gd name="T40" fmla="*/ 312 w 769"/>
                <a:gd name="T41" fmla="*/ 232 h 536"/>
                <a:gd name="T42" fmla="*/ 294 w 769"/>
                <a:gd name="T43" fmla="*/ 227 h 536"/>
                <a:gd name="T44" fmla="*/ 273 w 769"/>
                <a:gd name="T45" fmla="*/ 209 h 536"/>
                <a:gd name="T46" fmla="*/ 232 w 769"/>
                <a:gd name="T47" fmla="*/ 207 h 536"/>
                <a:gd name="T48" fmla="*/ 207 w 769"/>
                <a:gd name="T49" fmla="*/ 212 h 536"/>
                <a:gd name="T50" fmla="*/ 181 w 769"/>
                <a:gd name="T51" fmla="*/ 227 h 536"/>
                <a:gd name="T52" fmla="*/ 158 w 769"/>
                <a:gd name="T53" fmla="*/ 258 h 536"/>
                <a:gd name="T54" fmla="*/ 151 w 769"/>
                <a:gd name="T55" fmla="*/ 273 h 536"/>
                <a:gd name="T56" fmla="*/ 158 w 769"/>
                <a:gd name="T57" fmla="*/ 322 h 536"/>
                <a:gd name="T58" fmla="*/ 143 w 769"/>
                <a:gd name="T59" fmla="*/ 329 h 536"/>
                <a:gd name="T60" fmla="*/ 110 w 769"/>
                <a:gd name="T61" fmla="*/ 339 h 536"/>
                <a:gd name="T62" fmla="*/ 66 w 769"/>
                <a:gd name="T63" fmla="*/ 350 h 536"/>
                <a:gd name="T64" fmla="*/ 31 w 769"/>
                <a:gd name="T65" fmla="*/ 365 h 536"/>
                <a:gd name="T66" fmla="*/ 8 w 769"/>
                <a:gd name="T67" fmla="*/ 388 h 536"/>
                <a:gd name="T68" fmla="*/ 2 w 769"/>
                <a:gd name="T69" fmla="*/ 441 h 536"/>
                <a:gd name="T70" fmla="*/ 23 w 769"/>
                <a:gd name="T71" fmla="*/ 477 h 536"/>
                <a:gd name="T72" fmla="*/ 48 w 769"/>
                <a:gd name="T73" fmla="*/ 505 h 536"/>
                <a:gd name="T74" fmla="*/ 82 w 769"/>
                <a:gd name="T75" fmla="*/ 518 h 536"/>
                <a:gd name="T76" fmla="*/ 123 w 769"/>
                <a:gd name="T77" fmla="*/ 521 h 536"/>
                <a:gd name="T78" fmla="*/ 166 w 769"/>
                <a:gd name="T79" fmla="*/ 516 h 536"/>
                <a:gd name="T80" fmla="*/ 217 w 769"/>
                <a:gd name="T81" fmla="*/ 472 h 536"/>
                <a:gd name="T82" fmla="*/ 222 w 769"/>
                <a:gd name="T83" fmla="*/ 505 h 536"/>
                <a:gd name="T84" fmla="*/ 253 w 769"/>
                <a:gd name="T85" fmla="*/ 528 h 536"/>
                <a:gd name="T86" fmla="*/ 296 w 769"/>
                <a:gd name="T87" fmla="*/ 536 h 536"/>
                <a:gd name="T88" fmla="*/ 352 w 769"/>
                <a:gd name="T89" fmla="*/ 528 h 536"/>
                <a:gd name="T90" fmla="*/ 398 w 769"/>
                <a:gd name="T91" fmla="*/ 510 h 536"/>
                <a:gd name="T92" fmla="*/ 396 w 769"/>
                <a:gd name="T93" fmla="*/ 457 h 536"/>
                <a:gd name="T94" fmla="*/ 409 w 769"/>
                <a:gd name="T95" fmla="*/ 401 h 536"/>
                <a:gd name="T96" fmla="*/ 416 w 769"/>
                <a:gd name="T97" fmla="*/ 378 h 536"/>
                <a:gd name="T98" fmla="*/ 432 w 769"/>
                <a:gd name="T99" fmla="*/ 360 h 536"/>
                <a:gd name="T100" fmla="*/ 485 w 769"/>
                <a:gd name="T101" fmla="*/ 332 h 536"/>
                <a:gd name="T102" fmla="*/ 542 w 769"/>
                <a:gd name="T103" fmla="*/ 283 h 536"/>
                <a:gd name="T104" fmla="*/ 580 w 769"/>
                <a:gd name="T105" fmla="*/ 273 h 536"/>
                <a:gd name="T106" fmla="*/ 616 w 769"/>
                <a:gd name="T107" fmla="*/ 271 h 536"/>
                <a:gd name="T108" fmla="*/ 639 w 769"/>
                <a:gd name="T109" fmla="*/ 273 h 536"/>
                <a:gd name="T110" fmla="*/ 679 w 769"/>
                <a:gd name="T111" fmla="*/ 306 h 536"/>
                <a:gd name="T112" fmla="*/ 674 w 769"/>
                <a:gd name="T113" fmla="*/ 258 h 536"/>
                <a:gd name="T114" fmla="*/ 697 w 769"/>
                <a:gd name="T115" fmla="*/ 230 h 536"/>
                <a:gd name="T116" fmla="*/ 725 w 769"/>
                <a:gd name="T117" fmla="*/ 214 h 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769"/>
                <a:gd name="T178" fmla="*/ 0 h 536"/>
                <a:gd name="T179" fmla="*/ 769 w 769"/>
                <a:gd name="T180" fmla="*/ 536 h 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769" h="536">
                  <a:moveTo>
                    <a:pt x="725" y="214"/>
                  </a:moveTo>
                  <a:lnTo>
                    <a:pt x="725" y="209"/>
                  </a:lnTo>
                  <a:lnTo>
                    <a:pt x="728" y="207"/>
                  </a:lnTo>
                  <a:lnTo>
                    <a:pt x="736" y="202"/>
                  </a:lnTo>
                  <a:lnTo>
                    <a:pt x="743" y="196"/>
                  </a:lnTo>
                  <a:lnTo>
                    <a:pt x="746" y="194"/>
                  </a:lnTo>
                  <a:lnTo>
                    <a:pt x="748" y="189"/>
                  </a:lnTo>
                  <a:lnTo>
                    <a:pt x="756" y="176"/>
                  </a:lnTo>
                  <a:lnTo>
                    <a:pt x="764" y="168"/>
                  </a:lnTo>
                  <a:lnTo>
                    <a:pt x="766" y="161"/>
                  </a:lnTo>
                  <a:lnTo>
                    <a:pt x="769" y="156"/>
                  </a:lnTo>
                  <a:lnTo>
                    <a:pt x="769" y="135"/>
                  </a:lnTo>
                  <a:lnTo>
                    <a:pt x="766" y="117"/>
                  </a:lnTo>
                  <a:lnTo>
                    <a:pt x="766" y="112"/>
                  </a:lnTo>
                  <a:lnTo>
                    <a:pt x="764" y="110"/>
                  </a:lnTo>
                  <a:lnTo>
                    <a:pt x="761" y="110"/>
                  </a:lnTo>
                  <a:lnTo>
                    <a:pt x="761" y="107"/>
                  </a:lnTo>
                  <a:lnTo>
                    <a:pt x="759" y="97"/>
                  </a:lnTo>
                  <a:lnTo>
                    <a:pt x="756" y="82"/>
                  </a:lnTo>
                  <a:lnTo>
                    <a:pt x="754" y="74"/>
                  </a:lnTo>
                  <a:lnTo>
                    <a:pt x="751" y="64"/>
                  </a:lnTo>
                  <a:lnTo>
                    <a:pt x="746" y="54"/>
                  </a:lnTo>
                  <a:lnTo>
                    <a:pt x="743" y="46"/>
                  </a:lnTo>
                  <a:lnTo>
                    <a:pt x="741" y="43"/>
                  </a:lnTo>
                  <a:lnTo>
                    <a:pt x="736" y="38"/>
                  </a:lnTo>
                  <a:lnTo>
                    <a:pt x="728" y="33"/>
                  </a:lnTo>
                  <a:lnTo>
                    <a:pt x="725" y="31"/>
                  </a:lnTo>
                  <a:lnTo>
                    <a:pt x="720" y="25"/>
                  </a:lnTo>
                  <a:lnTo>
                    <a:pt x="718" y="20"/>
                  </a:lnTo>
                  <a:lnTo>
                    <a:pt x="713" y="18"/>
                  </a:lnTo>
                  <a:lnTo>
                    <a:pt x="710" y="18"/>
                  </a:lnTo>
                  <a:lnTo>
                    <a:pt x="708" y="18"/>
                  </a:lnTo>
                  <a:lnTo>
                    <a:pt x="705" y="18"/>
                  </a:lnTo>
                  <a:lnTo>
                    <a:pt x="700" y="18"/>
                  </a:lnTo>
                  <a:lnTo>
                    <a:pt x="697" y="15"/>
                  </a:lnTo>
                  <a:lnTo>
                    <a:pt x="690" y="10"/>
                  </a:lnTo>
                  <a:lnTo>
                    <a:pt x="685" y="5"/>
                  </a:lnTo>
                  <a:lnTo>
                    <a:pt x="682" y="5"/>
                  </a:lnTo>
                  <a:lnTo>
                    <a:pt x="677" y="5"/>
                  </a:lnTo>
                  <a:lnTo>
                    <a:pt x="672" y="8"/>
                  </a:lnTo>
                  <a:lnTo>
                    <a:pt x="667" y="8"/>
                  </a:lnTo>
                  <a:lnTo>
                    <a:pt x="662" y="10"/>
                  </a:lnTo>
                  <a:lnTo>
                    <a:pt x="654" y="8"/>
                  </a:lnTo>
                  <a:lnTo>
                    <a:pt x="646" y="5"/>
                  </a:lnTo>
                  <a:lnTo>
                    <a:pt x="639" y="0"/>
                  </a:lnTo>
                  <a:lnTo>
                    <a:pt x="628" y="0"/>
                  </a:lnTo>
                  <a:lnTo>
                    <a:pt x="605" y="3"/>
                  </a:lnTo>
                  <a:lnTo>
                    <a:pt x="593" y="5"/>
                  </a:lnTo>
                  <a:lnTo>
                    <a:pt x="585" y="10"/>
                  </a:lnTo>
                  <a:lnTo>
                    <a:pt x="577" y="13"/>
                  </a:lnTo>
                  <a:lnTo>
                    <a:pt x="575" y="18"/>
                  </a:lnTo>
                  <a:lnTo>
                    <a:pt x="572" y="20"/>
                  </a:lnTo>
                  <a:lnTo>
                    <a:pt x="570" y="25"/>
                  </a:lnTo>
                  <a:lnTo>
                    <a:pt x="567" y="31"/>
                  </a:lnTo>
                  <a:lnTo>
                    <a:pt x="554" y="38"/>
                  </a:lnTo>
                  <a:lnTo>
                    <a:pt x="542" y="43"/>
                  </a:lnTo>
                  <a:lnTo>
                    <a:pt x="536" y="46"/>
                  </a:lnTo>
                  <a:lnTo>
                    <a:pt x="531" y="51"/>
                  </a:lnTo>
                  <a:lnTo>
                    <a:pt x="526" y="59"/>
                  </a:lnTo>
                  <a:lnTo>
                    <a:pt x="524" y="69"/>
                  </a:lnTo>
                  <a:lnTo>
                    <a:pt x="521" y="77"/>
                  </a:lnTo>
                  <a:lnTo>
                    <a:pt x="516" y="87"/>
                  </a:lnTo>
                  <a:lnTo>
                    <a:pt x="513" y="92"/>
                  </a:lnTo>
                  <a:lnTo>
                    <a:pt x="511" y="97"/>
                  </a:lnTo>
                  <a:lnTo>
                    <a:pt x="508" y="112"/>
                  </a:lnTo>
                  <a:lnTo>
                    <a:pt x="508" y="128"/>
                  </a:lnTo>
                  <a:lnTo>
                    <a:pt x="511" y="140"/>
                  </a:lnTo>
                  <a:lnTo>
                    <a:pt x="519" y="151"/>
                  </a:lnTo>
                  <a:lnTo>
                    <a:pt x="529" y="163"/>
                  </a:lnTo>
                  <a:lnTo>
                    <a:pt x="534" y="174"/>
                  </a:lnTo>
                  <a:lnTo>
                    <a:pt x="536" y="179"/>
                  </a:lnTo>
                  <a:lnTo>
                    <a:pt x="534" y="184"/>
                  </a:lnTo>
                  <a:lnTo>
                    <a:pt x="521" y="181"/>
                  </a:lnTo>
                  <a:lnTo>
                    <a:pt x="516" y="179"/>
                  </a:lnTo>
                  <a:lnTo>
                    <a:pt x="511" y="176"/>
                  </a:lnTo>
                  <a:lnTo>
                    <a:pt x="503" y="163"/>
                  </a:lnTo>
                  <a:lnTo>
                    <a:pt x="501" y="151"/>
                  </a:lnTo>
                  <a:lnTo>
                    <a:pt x="496" y="130"/>
                  </a:lnTo>
                  <a:lnTo>
                    <a:pt x="496" y="120"/>
                  </a:lnTo>
                  <a:lnTo>
                    <a:pt x="493" y="115"/>
                  </a:lnTo>
                  <a:lnTo>
                    <a:pt x="490" y="112"/>
                  </a:lnTo>
                  <a:lnTo>
                    <a:pt x="488" y="110"/>
                  </a:lnTo>
                  <a:lnTo>
                    <a:pt x="478" y="107"/>
                  </a:lnTo>
                  <a:lnTo>
                    <a:pt x="475" y="105"/>
                  </a:lnTo>
                  <a:lnTo>
                    <a:pt x="473" y="102"/>
                  </a:lnTo>
                  <a:lnTo>
                    <a:pt x="467" y="97"/>
                  </a:lnTo>
                  <a:lnTo>
                    <a:pt x="462" y="89"/>
                  </a:lnTo>
                  <a:lnTo>
                    <a:pt x="460" y="87"/>
                  </a:lnTo>
                  <a:lnTo>
                    <a:pt x="455" y="87"/>
                  </a:lnTo>
                  <a:lnTo>
                    <a:pt x="444" y="82"/>
                  </a:lnTo>
                  <a:lnTo>
                    <a:pt x="434" y="77"/>
                  </a:lnTo>
                  <a:lnTo>
                    <a:pt x="424" y="71"/>
                  </a:lnTo>
                  <a:lnTo>
                    <a:pt x="419" y="71"/>
                  </a:lnTo>
                  <a:lnTo>
                    <a:pt x="414" y="71"/>
                  </a:lnTo>
                  <a:lnTo>
                    <a:pt x="406" y="74"/>
                  </a:lnTo>
                  <a:lnTo>
                    <a:pt x="401" y="79"/>
                  </a:lnTo>
                  <a:lnTo>
                    <a:pt x="393" y="82"/>
                  </a:lnTo>
                  <a:lnTo>
                    <a:pt x="381" y="84"/>
                  </a:lnTo>
                  <a:lnTo>
                    <a:pt x="368" y="84"/>
                  </a:lnTo>
                  <a:lnTo>
                    <a:pt x="360" y="87"/>
                  </a:lnTo>
                  <a:lnTo>
                    <a:pt x="352" y="89"/>
                  </a:lnTo>
                  <a:lnTo>
                    <a:pt x="347" y="97"/>
                  </a:lnTo>
                  <a:lnTo>
                    <a:pt x="345" y="100"/>
                  </a:lnTo>
                  <a:lnTo>
                    <a:pt x="342" y="102"/>
                  </a:lnTo>
                  <a:lnTo>
                    <a:pt x="332" y="105"/>
                  </a:lnTo>
                  <a:lnTo>
                    <a:pt x="322" y="110"/>
                  </a:lnTo>
                  <a:lnTo>
                    <a:pt x="319" y="112"/>
                  </a:lnTo>
                  <a:lnTo>
                    <a:pt x="317" y="117"/>
                  </a:lnTo>
                  <a:lnTo>
                    <a:pt x="317" y="125"/>
                  </a:lnTo>
                  <a:lnTo>
                    <a:pt x="317" y="130"/>
                  </a:lnTo>
                  <a:lnTo>
                    <a:pt x="317" y="138"/>
                  </a:lnTo>
                  <a:lnTo>
                    <a:pt x="312" y="148"/>
                  </a:lnTo>
                  <a:lnTo>
                    <a:pt x="306" y="161"/>
                  </a:lnTo>
                  <a:lnTo>
                    <a:pt x="304" y="174"/>
                  </a:lnTo>
                  <a:lnTo>
                    <a:pt x="304" y="189"/>
                  </a:lnTo>
                  <a:lnTo>
                    <a:pt x="304" y="199"/>
                  </a:lnTo>
                  <a:lnTo>
                    <a:pt x="314" y="212"/>
                  </a:lnTo>
                  <a:lnTo>
                    <a:pt x="324" y="222"/>
                  </a:lnTo>
                  <a:lnTo>
                    <a:pt x="332" y="230"/>
                  </a:lnTo>
                  <a:lnTo>
                    <a:pt x="337" y="235"/>
                  </a:lnTo>
                  <a:lnTo>
                    <a:pt x="337" y="237"/>
                  </a:lnTo>
                  <a:lnTo>
                    <a:pt x="335" y="237"/>
                  </a:lnTo>
                  <a:lnTo>
                    <a:pt x="332" y="240"/>
                  </a:lnTo>
                  <a:lnTo>
                    <a:pt x="324" y="240"/>
                  </a:lnTo>
                  <a:lnTo>
                    <a:pt x="314" y="235"/>
                  </a:lnTo>
                  <a:lnTo>
                    <a:pt x="312" y="232"/>
                  </a:lnTo>
                  <a:lnTo>
                    <a:pt x="306" y="227"/>
                  </a:lnTo>
                  <a:lnTo>
                    <a:pt x="296" y="225"/>
                  </a:lnTo>
                  <a:lnTo>
                    <a:pt x="299" y="225"/>
                  </a:lnTo>
                  <a:lnTo>
                    <a:pt x="299" y="227"/>
                  </a:lnTo>
                  <a:lnTo>
                    <a:pt x="296" y="227"/>
                  </a:lnTo>
                  <a:lnTo>
                    <a:pt x="294" y="227"/>
                  </a:lnTo>
                  <a:lnTo>
                    <a:pt x="291" y="227"/>
                  </a:lnTo>
                  <a:lnTo>
                    <a:pt x="286" y="227"/>
                  </a:lnTo>
                  <a:lnTo>
                    <a:pt x="283" y="225"/>
                  </a:lnTo>
                  <a:lnTo>
                    <a:pt x="278" y="222"/>
                  </a:lnTo>
                  <a:lnTo>
                    <a:pt x="276" y="219"/>
                  </a:lnTo>
                  <a:lnTo>
                    <a:pt x="273" y="209"/>
                  </a:lnTo>
                  <a:lnTo>
                    <a:pt x="266" y="204"/>
                  </a:lnTo>
                  <a:lnTo>
                    <a:pt x="260" y="202"/>
                  </a:lnTo>
                  <a:lnTo>
                    <a:pt x="253" y="202"/>
                  </a:lnTo>
                  <a:lnTo>
                    <a:pt x="248" y="202"/>
                  </a:lnTo>
                  <a:lnTo>
                    <a:pt x="240" y="204"/>
                  </a:lnTo>
                  <a:lnTo>
                    <a:pt x="232" y="207"/>
                  </a:lnTo>
                  <a:lnTo>
                    <a:pt x="230" y="204"/>
                  </a:lnTo>
                  <a:lnTo>
                    <a:pt x="225" y="204"/>
                  </a:lnTo>
                  <a:lnTo>
                    <a:pt x="222" y="204"/>
                  </a:lnTo>
                  <a:lnTo>
                    <a:pt x="220" y="204"/>
                  </a:lnTo>
                  <a:lnTo>
                    <a:pt x="212" y="209"/>
                  </a:lnTo>
                  <a:lnTo>
                    <a:pt x="207" y="212"/>
                  </a:lnTo>
                  <a:lnTo>
                    <a:pt x="202" y="214"/>
                  </a:lnTo>
                  <a:lnTo>
                    <a:pt x="197" y="214"/>
                  </a:lnTo>
                  <a:lnTo>
                    <a:pt x="194" y="214"/>
                  </a:lnTo>
                  <a:lnTo>
                    <a:pt x="192" y="214"/>
                  </a:lnTo>
                  <a:lnTo>
                    <a:pt x="186" y="222"/>
                  </a:lnTo>
                  <a:lnTo>
                    <a:pt x="181" y="227"/>
                  </a:lnTo>
                  <a:lnTo>
                    <a:pt x="179" y="232"/>
                  </a:lnTo>
                  <a:lnTo>
                    <a:pt x="174" y="235"/>
                  </a:lnTo>
                  <a:lnTo>
                    <a:pt x="171" y="237"/>
                  </a:lnTo>
                  <a:lnTo>
                    <a:pt x="166" y="240"/>
                  </a:lnTo>
                  <a:lnTo>
                    <a:pt x="163" y="248"/>
                  </a:lnTo>
                  <a:lnTo>
                    <a:pt x="158" y="258"/>
                  </a:lnTo>
                  <a:lnTo>
                    <a:pt x="156" y="260"/>
                  </a:lnTo>
                  <a:lnTo>
                    <a:pt x="153" y="263"/>
                  </a:lnTo>
                  <a:lnTo>
                    <a:pt x="151" y="263"/>
                  </a:lnTo>
                  <a:lnTo>
                    <a:pt x="151" y="265"/>
                  </a:lnTo>
                  <a:lnTo>
                    <a:pt x="151" y="271"/>
                  </a:lnTo>
                  <a:lnTo>
                    <a:pt x="151" y="273"/>
                  </a:lnTo>
                  <a:lnTo>
                    <a:pt x="153" y="281"/>
                  </a:lnTo>
                  <a:lnTo>
                    <a:pt x="158" y="286"/>
                  </a:lnTo>
                  <a:lnTo>
                    <a:pt x="148" y="306"/>
                  </a:lnTo>
                  <a:lnTo>
                    <a:pt x="153" y="309"/>
                  </a:lnTo>
                  <a:lnTo>
                    <a:pt x="156" y="311"/>
                  </a:lnTo>
                  <a:lnTo>
                    <a:pt x="158" y="322"/>
                  </a:lnTo>
                  <a:lnTo>
                    <a:pt x="161" y="327"/>
                  </a:lnTo>
                  <a:lnTo>
                    <a:pt x="163" y="329"/>
                  </a:lnTo>
                  <a:lnTo>
                    <a:pt x="166" y="332"/>
                  </a:lnTo>
                  <a:lnTo>
                    <a:pt x="161" y="329"/>
                  </a:lnTo>
                  <a:lnTo>
                    <a:pt x="151" y="329"/>
                  </a:lnTo>
                  <a:lnTo>
                    <a:pt x="143" y="329"/>
                  </a:lnTo>
                  <a:lnTo>
                    <a:pt x="138" y="332"/>
                  </a:lnTo>
                  <a:lnTo>
                    <a:pt x="135" y="334"/>
                  </a:lnTo>
                  <a:lnTo>
                    <a:pt x="133" y="332"/>
                  </a:lnTo>
                  <a:lnTo>
                    <a:pt x="128" y="332"/>
                  </a:lnTo>
                  <a:lnTo>
                    <a:pt x="117" y="334"/>
                  </a:lnTo>
                  <a:lnTo>
                    <a:pt x="110" y="339"/>
                  </a:lnTo>
                  <a:lnTo>
                    <a:pt x="102" y="342"/>
                  </a:lnTo>
                  <a:lnTo>
                    <a:pt x="94" y="342"/>
                  </a:lnTo>
                  <a:lnTo>
                    <a:pt x="82" y="342"/>
                  </a:lnTo>
                  <a:lnTo>
                    <a:pt x="71" y="347"/>
                  </a:lnTo>
                  <a:lnTo>
                    <a:pt x="69" y="350"/>
                  </a:lnTo>
                  <a:lnTo>
                    <a:pt x="66" y="350"/>
                  </a:lnTo>
                  <a:lnTo>
                    <a:pt x="66" y="352"/>
                  </a:lnTo>
                  <a:lnTo>
                    <a:pt x="66" y="355"/>
                  </a:lnTo>
                  <a:lnTo>
                    <a:pt x="61" y="355"/>
                  </a:lnTo>
                  <a:lnTo>
                    <a:pt x="51" y="357"/>
                  </a:lnTo>
                  <a:lnTo>
                    <a:pt x="36" y="362"/>
                  </a:lnTo>
                  <a:lnTo>
                    <a:pt x="31" y="365"/>
                  </a:lnTo>
                  <a:lnTo>
                    <a:pt x="28" y="367"/>
                  </a:lnTo>
                  <a:lnTo>
                    <a:pt x="28" y="370"/>
                  </a:lnTo>
                  <a:lnTo>
                    <a:pt x="23" y="373"/>
                  </a:lnTo>
                  <a:lnTo>
                    <a:pt x="18" y="378"/>
                  </a:lnTo>
                  <a:lnTo>
                    <a:pt x="10" y="385"/>
                  </a:lnTo>
                  <a:lnTo>
                    <a:pt x="8" y="388"/>
                  </a:lnTo>
                  <a:lnTo>
                    <a:pt x="8" y="393"/>
                  </a:lnTo>
                  <a:lnTo>
                    <a:pt x="8" y="398"/>
                  </a:lnTo>
                  <a:lnTo>
                    <a:pt x="8" y="406"/>
                  </a:lnTo>
                  <a:lnTo>
                    <a:pt x="5" y="421"/>
                  </a:lnTo>
                  <a:lnTo>
                    <a:pt x="0" y="434"/>
                  </a:lnTo>
                  <a:lnTo>
                    <a:pt x="2" y="441"/>
                  </a:lnTo>
                  <a:lnTo>
                    <a:pt x="2" y="447"/>
                  </a:lnTo>
                  <a:lnTo>
                    <a:pt x="10" y="454"/>
                  </a:lnTo>
                  <a:lnTo>
                    <a:pt x="15" y="462"/>
                  </a:lnTo>
                  <a:lnTo>
                    <a:pt x="23" y="470"/>
                  </a:lnTo>
                  <a:lnTo>
                    <a:pt x="23" y="472"/>
                  </a:lnTo>
                  <a:lnTo>
                    <a:pt x="23" y="477"/>
                  </a:lnTo>
                  <a:lnTo>
                    <a:pt x="25" y="480"/>
                  </a:lnTo>
                  <a:lnTo>
                    <a:pt x="28" y="482"/>
                  </a:lnTo>
                  <a:lnTo>
                    <a:pt x="36" y="490"/>
                  </a:lnTo>
                  <a:lnTo>
                    <a:pt x="43" y="498"/>
                  </a:lnTo>
                  <a:lnTo>
                    <a:pt x="46" y="500"/>
                  </a:lnTo>
                  <a:lnTo>
                    <a:pt x="48" y="505"/>
                  </a:lnTo>
                  <a:lnTo>
                    <a:pt x="51" y="508"/>
                  </a:lnTo>
                  <a:lnTo>
                    <a:pt x="54" y="510"/>
                  </a:lnTo>
                  <a:lnTo>
                    <a:pt x="64" y="513"/>
                  </a:lnTo>
                  <a:lnTo>
                    <a:pt x="74" y="513"/>
                  </a:lnTo>
                  <a:lnTo>
                    <a:pt x="79" y="516"/>
                  </a:lnTo>
                  <a:lnTo>
                    <a:pt x="82" y="518"/>
                  </a:lnTo>
                  <a:lnTo>
                    <a:pt x="84" y="521"/>
                  </a:lnTo>
                  <a:lnTo>
                    <a:pt x="89" y="521"/>
                  </a:lnTo>
                  <a:lnTo>
                    <a:pt x="100" y="526"/>
                  </a:lnTo>
                  <a:lnTo>
                    <a:pt x="112" y="526"/>
                  </a:lnTo>
                  <a:lnTo>
                    <a:pt x="117" y="523"/>
                  </a:lnTo>
                  <a:lnTo>
                    <a:pt x="123" y="521"/>
                  </a:lnTo>
                  <a:lnTo>
                    <a:pt x="128" y="518"/>
                  </a:lnTo>
                  <a:lnTo>
                    <a:pt x="133" y="516"/>
                  </a:lnTo>
                  <a:lnTo>
                    <a:pt x="146" y="516"/>
                  </a:lnTo>
                  <a:lnTo>
                    <a:pt x="158" y="518"/>
                  </a:lnTo>
                  <a:lnTo>
                    <a:pt x="163" y="518"/>
                  </a:lnTo>
                  <a:lnTo>
                    <a:pt x="166" y="516"/>
                  </a:lnTo>
                  <a:lnTo>
                    <a:pt x="171" y="508"/>
                  </a:lnTo>
                  <a:lnTo>
                    <a:pt x="174" y="503"/>
                  </a:lnTo>
                  <a:lnTo>
                    <a:pt x="176" y="498"/>
                  </a:lnTo>
                  <a:lnTo>
                    <a:pt x="181" y="493"/>
                  </a:lnTo>
                  <a:lnTo>
                    <a:pt x="212" y="470"/>
                  </a:lnTo>
                  <a:lnTo>
                    <a:pt x="217" y="472"/>
                  </a:lnTo>
                  <a:lnTo>
                    <a:pt x="220" y="475"/>
                  </a:lnTo>
                  <a:lnTo>
                    <a:pt x="220" y="480"/>
                  </a:lnTo>
                  <a:lnTo>
                    <a:pt x="220" y="485"/>
                  </a:lnTo>
                  <a:lnTo>
                    <a:pt x="220" y="495"/>
                  </a:lnTo>
                  <a:lnTo>
                    <a:pt x="220" y="500"/>
                  </a:lnTo>
                  <a:lnTo>
                    <a:pt x="222" y="505"/>
                  </a:lnTo>
                  <a:lnTo>
                    <a:pt x="227" y="510"/>
                  </a:lnTo>
                  <a:lnTo>
                    <a:pt x="232" y="513"/>
                  </a:lnTo>
                  <a:lnTo>
                    <a:pt x="237" y="516"/>
                  </a:lnTo>
                  <a:lnTo>
                    <a:pt x="243" y="523"/>
                  </a:lnTo>
                  <a:lnTo>
                    <a:pt x="248" y="526"/>
                  </a:lnTo>
                  <a:lnTo>
                    <a:pt x="253" y="528"/>
                  </a:lnTo>
                  <a:lnTo>
                    <a:pt x="263" y="531"/>
                  </a:lnTo>
                  <a:lnTo>
                    <a:pt x="273" y="528"/>
                  </a:lnTo>
                  <a:lnTo>
                    <a:pt x="278" y="528"/>
                  </a:lnTo>
                  <a:lnTo>
                    <a:pt x="281" y="531"/>
                  </a:lnTo>
                  <a:lnTo>
                    <a:pt x="289" y="533"/>
                  </a:lnTo>
                  <a:lnTo>
                    <a:pt x="296" y="536"/>
                  </a:lnTo>
                  <a:lnTo>
                    <a:pt x="317" y="536"/>
                  </a:lnTo>
                  <a:lnTo>
                    <a:pt x="329" y="533"/>
                  </a:lnTo>
                  <a:lnTo>
                    <a:pt x="340" y="531"/>
                  </a:lnTo>
                  <a:lnTo>
                    <a:pt x="347" y="526"/>
                  </a:lnTo>
                  <a:lnTo>
                    <a:pt x="350" y="526"/>
                  </a:lnTo>
                  <a:lnTo>
                    <a:pt x="352" y="528"/>
                  </a:lnTo>
                  <a:lnTo>
                    <a:pt x="355" y="528"/>
                  </a:lnTo>
                  <a:lnTo>
                    <a:pt x="358" y="528"/>
                  </a:lnTo>
                  <a:lnTo>
                    <a:pt x="368" y="521"/>
                  </a:lnTo>
                  <a:lnTo>
                    <a:pt x="378" y="513"/>
                  </a:lnTo>
                  <a:lnTo>
                    <a:pt x="391" y="508"/>
                  </a:lnTo>
                  <a:lnTo>
                    <a:pt x="398" y="510"/>
                  </a:lnTo>
                  <a:lnTo>
                    <a:pt x="398" y="508"/>
                  </a:lnTo>
                  <a:lnTo>
                    <a:pt x="398" y="503"/>
                  </a:lnTo>
                  <a:lnTo>
                    <a:pt x="398" y="493"/>
                  </a:lnTo>
                  <a:lnTo>
                    <a:pt x="398" y="475"/>
                  </a:lnTo>
                  <a:lnTo>
                    <a:pt x="398" y="467"/>
                  </a:lnTo>
                  <a:lnTo>
                    <a:pt x="396" y="457"/>
                  </a:lnTo>
                  <a:lnTo>
                    <a:pt x="393" y="447"/>
                  </a:lnTo>
                  <a:lnTo>
                    <a:pt x="391" y="436"/>
                  </a:lnTo>
                  <a:lnTo>
                    <a:pt x="393" y="431"/>
                  </a:lnTo>
                  <a:lnTo>
                    <a:pt x="396" y="426"/>
                  </a:lnTo>
                  <a:lnTo>
                    <a:pt x="404" y="413"/>
                  </a:lnTo>
                  <a:lnTo>
                    <a:pt x="409" y="401"/>
                  </a:lnTo>
                  <a:lnTo>
                    <a:pt x="411" y="396"/>
                  </a:lnTo>
                  <a:lnTo>
                    <a:pt x="411" y="388"/>
                  </a:lnTo>
                  <a:lnTo>
                    <a:pt x="411" y="383"/>
                  </a:lnTo>
                  <a:lnTo>
                    <a:pt x="411" y="380"/>
                  </a:lnTo>
                  <a:lnTo>
                    <a:pt x="414" y="378"/>
                  </a:lnTo>
                  <a:lnTo>
                    <a:pt x="416" y="378"/>
                  </a:lnTo>
                  <a:lnTo>
                    <a:pt x="419" y="375"/>
                  </a:lnTo>
                  <a:lnTo>
                    <a:pt x="421" y="375"/>
                  </a:lnTo>
                  <a:lnTo>
                    <a:pt x="424" y="378"/>
                  </a:lnTo>
                  <a:lnTo>
                    <a:pt x="424" y="380"/>
                  </a:lnTo>
                  <a:lnTo>
                    <a:pt x="429" y="367"/>
                  </a:lnTo>
                  <a:lnTo>
                    <a:pt x="432" y="360"/>
                  </a:lnTo>
                  <a:lnTo>
                    <a:pt x="437" y="357"/>
                  </a:lnTo>
                  <a:lnTo>
                    <a:pt x="444" y="355"/>
                  </a:lnTo>
                  <a:lnTo>
                    <a:pt x="470" y="345"/>
                  </a:lnTo>
                  <a:lnTo>
                    <a:pt x="480" y="337"/>
                  </a:lnTo>
                  <a:lnTo>
                    <a:pt x="483" y="334"/>
                  </a:lnTo>
                  <a:lnTo>
                    <a:pt x="485" y="332"/>
                  </a:lnTo>
                  <a:lnTo>
                    <a:pt x="496" y="314"/>
                  </a:lnTo>
                  <a:lnTo>
                    <a:pt x="511" y="299"/>
                  </a:lnTo>
                  <a:lnTo>
                    <a:pt x="526" y="288"/>
                  </a:lnTo>
                  <a:lnTo>
                    <a:pt x="531" y="286"/>
                  </a:lnTo>
                  <a:lnTo>
                    <a:pt x="536" y="286"/>
                  </a:lnTo>
                  <a:lnTo>
                    <a:pt x="542" y="283"/>
                  </a:lnTo>
                  <a:lnTo>
                    <a:pt x="544" y="283"/>
                  </a:lnTo>
                  <a:lnTo>
                    <a:pt x="552" y="276"/>
                  </a:lnTo>
                  <a:lnTo>
                    <a:pt x="557" y="273"/>
                  </a:lnTo>
                  <a:lnTo>
                    <a:pt x="565" y="271"/>
                  </a:lnTo>
                  <a:lnTo>
                    <a:pt x="572" y="271"/>
                  </a:lnTo>
                  <a:lnTo>
                    <a:pt x="580" y="273"/>
                  </a:lnTo>
                  <a:lnTo>
                    <a:pt x="588" y="273"/>
                  </a:lnTo>
                  <a:lnTo>
                    <a:pt x="590" y="273"/>
                  </a:lnTo>
                  <a:lnTo>
                    <a:pt x="600" y="271"/>
                  </a:lnTo>
                  <a:lnTo>
                    <a:pt x="608" y="268"/>
                  </a:lnTo>
                  <a:lnTo>
                    <a:pt x="611" y="268"/>
                  </a:lnTo>
                  <a:lnTo>
                    <a:pt x="616" y="271"/>
                  </a:lnTo>
                  <a:lnTo>
                    <a:pt x="618" y="271"/>
                  </a:lnTo>
                  <a:lnTo>
                    <a:pt x="621" y="271"/>
                  </a:lnTo>
                  <a:lnTo>
                    <a:pt x="628" y="268"/>
                  </a:lnTo>
                  <a:lnTo>
                    <a:pt x="631" y="268"/>
                  </a:lnTo>
                  <a:lnTo>
                    <a:pt x="636" y="271"/>
                  </a:lnTo>
                  <a:lnTo>
                    <a:pt x="639" y="273"/>
                  </a:lnTo>
                  <a:lnTo>
                    <a:pt x="641" y="281"/>
                  </a:lnTo>
                  <a:lnTo>
                    <a:pt x="646" y="286"/>
                  </a:lnTo>
                  <a:lnTo>
                    <a:pt x="649" y="291"/>
                  </a:lnTo>
                  <a:lnTo>
                    <a:pt x="659" y="296"/>
                  </a:lnTo>
                  <a:lnTo>
                    <a:pt x="669" y="299"/>
                  </a:lnTo>
                  <a:lnTo>
                    <a:pt x="679" y="306"/>
                  </a:lnTo>
                  <a:lnTo>
                    <a:pt x="677" y="304"/>
                  </a:lnTo>
                  <a:lnTo>
                    <a:pt x="674" y="301"/>
                  </a:lnTo>
                  <a:lnTo>
                    <a:pt x="672" y="293"/>
                  </a:lnTo>
                  <a:lnTo>
                    <a:pt x="672" y="281"/>
                  </a:lnTo>
                  <a:lnTo>
                    <a:pt x="672" y="271"/>
                  </a:lnTo>
                  <a:lnTo>
                    <a:pt x="674" y="258"/>
                  </a:lnTo>
                  <a:lnTo>
                    <a:pt x="677" y="248"/>
                  </a:lnTo>
                  <a:lnTo>
                    <a:pt x="682" y="240"/>
                  </a:lnTo>
                  <a:lnTo>
                    <a:pt x="685" y="237"/>
                  </a:lnTo>
                  <a:lnTo>
                    <a:pt x="687" y="237"/>
                  </a:lnTo>
                  <a:lnTo>
                    <a:pt x="692" y="235"/>
                  </a:lnTo>
                  <a:lnTo>
                    <a:pt x="697" y="230"/>
                  </a:lnTo>
                  <a:lnTo>
                    <a:pt x="705" y="219"/>
                  </a:lnTo>
                  <a:lnTo>
                    <a:pt x="708" y="214"/>
                  </a:lnTo>
                  <a:lnTo>
                    <a:pt x="713" y="212"/>
                  </a:lnTo>
                  <a:lnTo>
                    <a:pt x="715" y="209"/>
                  </a:lnTo>
                  <a:lnTo>
                    <a:pt x="718" y="209"/>
                  </a:lnTo>
                  <a:lnTo>
                    <a:pt x="725" y="214"/>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5806" name="Freeform 131"/>
            <p:cNvSpPr>
              <a:spLocks/>
            </p:cNvSpPr>
            <p:nvPr/>
          </p:nvSpPr>
          <p:spPr bwMode="auto">
            <a:xfrm>
              <a:off x="1288" y="1240"/>
              <a:ext cx="468" cy="335"/>
            </a:xfrm>
            <a:custGeom>
              <a:avLst/>
              <a:gdLst>
                <a:gd name="T0" fmla="*/ 21 w 468"/>
                <a:gd name="T1" fmla="*/ 179 h 335"/>
                <a:gd name="T2" fmla="*/ 0 w 468"/>
                <a:gd name="T3" fmla="*/ 222 h 335"/>
                <a:gd name="T4" fmla="*/ 5 w 468"/>
                <a:gd name="T5" fmla="*/ 250 h 335"/>
                <a:gd name="T6" fmla="*/ 3 w 468"/>
                <a:gd name="T7" fmla="*/ 273 h 335"/>
                <a:gd name="T8" fmla="*/ 13 w 468"/>
                <a:gd name="T9" fmla="*/ 289 h 335"/>
                <a:gd name="T10" fmla="*/ 33 w 468"/>
                <a:gd name="T11" fmla="*/ 307 h 335"/>
                <a:gd name="T12" fmla="*/ 61 w 468"/>
                <a:gd name="T13" fmla="*/ 312 h 335"/>
                <a:gd name="T14" fmla="*/ 102 w 468"/>
                <a:gd name="T15" fmla="*/ 322 h 335"/>
                <a:gd name="T16" fmla="*/ 120 w 468"/>
                <a:gd name="T17" fmla="*/ 317 h 335"/>
                <a:gd name="T18" fmla="*/ 159 w 468"/>
                <a:gd name="T19" fmla="*/ 319 h 335"/>
                <a:gd name="T20" fmla="*/ 169 w 468"/>
                <a:gd name="T21" fmla="*/ 317 h 335"/>
                <a:gd name="T22" fmla="*/ 189 w 468"/>
                <a:gd name="T23" fmla="*/ 317 h 335"/>
                <a:gd name="T24" fmla="*/ 197 w 468"/>
                <a:gd name="T25" fmla="*/ 309 h 335"/>
                <a:gd name="T26" fmla="*/ 220 w 468"/>
                <a:gd name="T27" fmla="*/ 299 h 335"/>
                <a:gd name="T28" fmla="*/ 222 w 468"/>
                <a:gd name="T29" fmla="*/ 301 h 335"/>
                <a:gd name="T30" fmla="*/ 238 w 468"/>
                <a:gd name="T31" fmla="*/ 312 h 335"/>
                <a:gd name="T32" fmla="*/ 256 w 468"/>
                <a:gd name="T33" fmla="*/ 301 h 335"/>
                <a:gd name="T34" fmla="*/ 266 w 468"/>
                <a:gd name="T35" fmla="*/ 309 h 335"/>
                <a:gd name="T36" fmla="*/ 291 w 468"/>
                <a:gd name="T37" fmla="*/ 322 h 335"/>
                <a:gd name="T38" fmla="*/ 317 w 468"/>
                <a:gd name="T39" fmla="*/ 324 h 335"/>
                <a:gd name="T40" fmla="*/ 340 w 468"/>
                <a:gd name="T41" fmla="*/ 335 h 335"/>
                <a:gd name="T42" fmla="*/ 376 w 468"/>
                <a:gd name="T43" fmla="*/ 329 h 335"/>
                <a:gd name="T44" fmla="*/ 414 w 468"/>
                <a:gd name="T45" fmla="*/ 324 h 335"/>
                <a:gd name="T46" fmla="*/ 437 w 468"/>
                <a:gd name="T47" fmla="*/ 304 h 335"/>
                <a:gd name="T48" fmla="*/ 450 w 468"/>
                <a:gd name="T49" fmla="*/ 286 h 335"/>
                <a:gd name="T50" fmla="*/ 468 w 468"/>
                <a:gd name="T51" fmla="*/ 238 h 335"/>
                <a:gd name="T52" fmla="*/ 465 w 468"/>
                <a:gd name="T53" fmla="*/ 207 h 335"/>
                <a:gd name="T54" fmla="*/ 452 w 468"/>
                <a:gd name="T55" fmla="*/ 192 h 335"/>
                <a:gd name="T56" fmla="*/ 447 w 468"/>
                <a:gd name="T57" fmla="*/ 174 h 335"/>
                <a:gd name="T58" fmla="*/ 429 w 468"/>
                <a:gd name="T59" fmla="*/ 164 h 335"/>
                <a:gd name="T60" fmla="*/ 429 w 468"/>
                <a:gd name="T61" fmla="*/ 148 h 335"/>
                <a:gd name="T62" fmla="*/ 414 w 468"/>
                <a:gd name="T63" fmla="*/ 141 h 335"/>
                <a:gd name="T64" fmla="*/ 437 w 468"/>
                <a:gd name="T65" fmla="*/ 120 h 335"/>
                <a:gd name="T66" fmla="*/ 437 w 468"/>
                <a:gd name="T67" fmla="*/ 79 h 335"/>
                <a:gd name="T68" fmla="*/ 432 w 468"/>
                <a:gd name="T69" fmla="*/ 59 h 335"/>
                <a:gd name="T70" fmla="*/ 427 w 468"/>
                <a:gd name="T71" fmla="*/ 33 h 335"/>
                <a:gd name="T72" fmla="*/ 409 w 468"/>
                <a:gd name="T73" fmla="*/ 16 h 335"/>
                <a:gd name="T74" fmla="*/ 399 w 468"/>
                <a:gd name="T75" fmla="*/ 3 h 335"/>
                <a:gd name="T76" fmla="*/ 360 w 468"/>
                <a:gd name="T77" fmla="*/ 5 h 335"/>
                <a:gd name="T78" fmla="*/ 335 w 468"/>
                <a:gd name="T79" fmla="*/ 8 h 335"/>
                <a:gd name="T80" fmla="*/ 309 w 468"/>
                <a:gd name="T81" fmla="*/ 0 h 335"/>
                <a:gd name="T82" fmla="*/ 299 w 468"/>
                <a:gd name="T83" fmla="*/ 10 h 335"/>
                <a:gd name="T84" fmla="*/ 281 w 468"/>
                <a:gd name="T85" fmla="*/ 28 h 335"/>
                <a:gd name="T86" fmla="*/ 271 w 468"/>
                <a:gd name="T87" fmla="*/ 39 h 335"/>
                <a:gd name="T88" fmla="*/ 266 w 468"/>
                <a:gd name="T89" fmla="*/ 72 h 335"/>
                <a:gd name="T90" fmla="*/ 271 w 468"/>
                <a:gd name="T91" fmla="*/ 95 h 335"/>
                <a:gd name="T92" fmla="*/ 253 w 468"/>
                <a:gd name="T93" fmla="*/ 87 h 335"/>
                <a:gd name="T94" fmla="*/ 235 w 468"/>
                <a:gd name="T95" fmla="*/ 72 h 335"/>
                <a:gd name="T96" fmla="*/ 225 w 468"/>
                <a:gd name="T97" fmla="*/ 59 h 335"/>
                <a:gd name="T98" fmla="*/ 212 w 468"/>
                <a:gd name="T99" fmla="*/ 62 h 335"/>
                <a:gd name="T100" fmla="*/ 202 w 468"/>
                <a:gd name="T101" fmla="*/ 59 h 335"/>
                <a:gd name="T102" fmla="*/ 182 w 468"/>
                <a:gd name="T103" fmla="*/ 64 h 335"/>
                <a:gd name="T104" fmla="*/ 159 w 468"/>
                <a:gd name="T105" fmla="*/ 62 h 335"/>
                <a:gd name="T106" fmla="*/ 138 w 468"/>
                <a:gd name="T107" fmla="*/ 74 h 335"/>
                <a:gd name="T108" fmla="*/ 125 w 468"/>
                <a:gd name="T109" fmla="*/ 77 h 335"/>
                <a:gd name="T110" fmla="*/ 90 w 468"/>
                <a:gd name="T111" fmla="*/ 105 h 335"/>
                <a:gd name="T112" fmla="*/ 74 w 468"/>
                <a:gd name="T113" fmla="*/ 128 h 335"/>
                <a:gd name="T114" fmla="*/ 31 w 468"/>
                <a:gd name="T115" fmla="*/ 148 h 335"/>
                <a:gd name="T116" fmla="*/ 18 w 468"/>
                <a:gd name="T117" fmla="*/ 171 h 335"/>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468"/>
                <a:gd name="T178" fmla="*/ 0 h 335"/>
                <a:gd name="T179" fmla="*/ 468 w 468"/>
                <a:gd name="T180" fmla="*/ 335 h 335"/>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468" h="335">
                  <a:moveTo>
                    <a:pt x="18" y="171"/>
                  </a:moveTo>
                  <a:lnTo>
                    <a:pt x="21" y="174"/>
                  </a:lnTo>
                  <a:lnTo>
                    <a:pt x="21" y="179"/>
                  </a:lnTo>
                  <a:lnTo>
                    <a:pt x="18" y="192"/>
                  </a:lnTo>
                  <a:lnTo>
                    <a:pt x="3" y="217"/>
                  </a:lnTo>
                  <a:lnTo>
                    <a:pt x="0" y="222"/>
                  </a:lnTo>
                  <a:lnTo>
                    <a:pt x="0" y="227"/>
                  </a:lnTo>
                  <a:lnTo>
                    <a:pt x="3" y="240"/>
                  </a:lnTo>
                  <a:lnTo>
                    <a:pt x="5" y="250"/>
                  </a:lnTo>
                  <a:lnTo>
                    <a:pt x="5" y="255"/>
                  </a:lnTo>
                  <a:lnTo>
                    <a:pt x="3" y="263"/>
                  </a:lnTo>
                  <a:lnTo>
                    <a:pt x="3" y="273"/>
                  </a:lnTo>
                  <a:lnTo>
                    <a:pt x="3" y="281"/>
                  </a:lnTo>
                  <a:lnTo>
                    <a:pt x="8" y="284"/>
                  </a:lnTo>
                  <a:lnTo>
                    <a:pt x="13" y="289"/>
                  </a:lnTo>
                  <a:lnTo>
                    <a:pt x="21" y="294"/>
                  </a:lnTo>
                  <a:lnTo>
                    <a:pt x="26" y="299"/>
                  </a:lnTo>
                  <a:lnTo>
                    <a:pt x="33" y="307"/>
                  </a:lnTo>
                  <a:lnTo>
                    <a:pt x="41" y="307"/>
                  </a:lnTo>
                  <a:lnTo>
                    <a:pt x="46" y="309"/>
                  </a:lnTo>
                  <a:lnTo>
                    <a:pt x="61" y="312"/>
                  </a:lnTo>
                  <a:lnTo>
                    <a:pt x="79" y="319"/>
                  </a:lnTo>
                  <a:lnTo>
                    <a:pt x="97" y="322"/>
                  </a:lnTo>
                  <a:lnTo>
                    <a:pt x="102" y="322"/>
                  </a:lnTo>
                  <a:lnTo>
                    <a:pt x="107" y="322"/>
                  </a:lnTo>
                  <a:lnTo>
                    <a:pt x="113" y="319"/>
                  </a:lnTo>
                  <a:lnTo>
                    <a:pt x="120" y="317"/>
                  </a:lnTo>
                  <a:lnTo>
                    <a:pt x="138" y="317"/>
                  </a:lnTo>
                  <a:lnTo>
                    <a:pt x="153" y="319"/>
                  </a:lnTo>
                  <a:lnTo>
                    <a:pt x="159" y="319"/>
                  </a:lnTo>
                  <a:lnTo>
                    <a:pt x="159" y="322"/>
                  </a:lnTo>
                  <a:lnTo>
                    <a:pt x="164" y="319"/>
                  </a:lnTo>
                  <a:lnTo>
                    <a:pt x="169" y="317"/>
                  </a:lnTo>
                  <a:lnTo>
                    <a:pt x="179" y="317"/>
                  </a:lnTo>
                  <a:lnTo>
                    <a:pt x="187" y="317"/>
                  </a:lnTo>
                  <a:lnTo>
                    <a:pt x="189" y="317"/>
                  </a:lnTo>
                  <a:lnTo>
                    <a:pt x="192" y="314"/>
                  </a:lnTo>
                  <a:lnTo>
                    <a:pt x="194" y="312"/>
                  </a:lnTo>
                  <a:lnTo>
                    <a:pt x="197" y="309"/>
                  </a:lnTo>
                  <a:lnTo>
                    <a:pt x="207" y="304"/>
                  </a:lnTo>
                  <a:lnTo>
                    <a:pt x="217" y="301"/>
                  </a:lnTo>
                  <a:lnTo>
                    <a:pt x="220" y="299"/>
                  </a:lnTo>
                  <a:lnTo>
                    <a:pt x="220" y="296"/>
                  </a:lnTo>
                  <a:lnTo>
                    <a:pt x="220" y="299"/>
                  </a:lnTo>
                  <a:lnTo>
                    <a:pt x="222" y="301"/>
                  </a:lnTo>
                  <a:lnTo>
                    <a:pt x="225" y="307"/>
                  </a:lnTo>
                  <a:lnTo>
                    <a:pt x="235" y="309"/>
                  </a:lnTo>
                  <a:lnTo>
                    <a:pt x="238" y="312"/>
                  </a:lnTo>
                  <a:lnTo>
                    <a:pt x="243" y="307"/>
                  </a:lnTo>
                  <a:lnTo>
                    <a:pt x="245" y="304"/>
                  </a:lnTo>
                  <a:lnTo>
                    <a:pt x="256" y="301"/>
                  </a:lnTo>
                  <a:lnTo>
                    <a:pt x="258" y="301"/>
                  </a:lnTo>
                  <a:lnTo>
                    <a:pt x="258" y="304"/>
                  </a:lnTo>
                  <a:lnTo>
                    <a:pt x="266" y="309"/>
                  </a:lnTo>
                  <a:lnTo>
                    <a:pt x="281" y="319"/>
                  </a:lnTo>
                  <a:lnTo>
                    <a:pt x="286" y="322"/>
                  </a:lnTo>
                  <a:lnTo>
                    <a:pt x="291" y="322"/>
                  </a:lnTo>
                  <a:lnTo>
                    <a:pt x="302" y="322"/>
                  </a:lnTo>
                  <a:lnTo>
                    <a:pt x="312" y="322"/>
                  </a:lnTo>
                  <a:lnTo>
                    <a:pt x="317" y="324"/>
                  </a:lnTo>
                  <a:lnTo>
                    <a:pt x="322" y="327"/>
                  </a:lnTo>
                  <a:lnTo>
                    <a:pt x="332" y="332"/>
                  </a:lnTo>
                  <a:lnTo>
                    <a:pt x="340" y="335"/>
                  </a:lnTo>
                  <a:lnTo>
                    <a:pt x="350" y="335"/>
                  </a:lnTo>
                  <a:lnTo>
                    <a:pt x="360" y="332"/>
                  </a:lnTo>
                  <a:lnTo>
                    <a:pt x="376" y="329"/>
                  </a:lnTo>
                  <a:lnTo>
                    <a:pt x="394" y="327"/>
                  </a:lnTo>
                  <a:lnTo>
                    <a:pt x="409" y="324"/>
                  </a:lnTo>
                  <a:lnTo>
                    <a:pt x="414" y="324"/>
                  </a:lnTo>
                  <a:lnTo>
                    <a:pt x="417" y="322"/>
                  </a:lnTo>
                  <a:lnTo>
                    <a:pt x="427" y="312"/>
                  </a:lnTo>
                  <a:lnTo>
                    <a:pt x="437" y="304"/>
                  </a:lnTo>
                  <a:lnTo>
                    <a:pt x="447" y="296"/>
                  </a:lnTo>
                  <a:lnTo>
                    <a:pt x="450" y="291"/>
                  </a:lnTo>
                  <a:lnTo>
                    <a:pt x="450" y="286"/>
                  </a:lnTo>
                  <a:lnTo>
                    <a:pt x="455" y="268"/>
                  </a:lnTo>
                  <a:lnTo>
                    <a:pt x="463" y="253"/>
                  </a:lnTo>
                  <a:lnTo>
                    <a:pt x="468" y="238"/>
                  </a:lnTo>
                  <a:lnTo>
                    <a:pt x="468" y="230"/>
                  </a:lnTo>
                  <a:lnTo>
                    <a:pt x="468" y="222"/>
                  </a:lnTo>
                  <a:lnTo>
                    <a:pt x="465" y="207"/>
                  </a:lnTo>
                  <a:lnTo>
                    <a:pt x="463" y="202"/>
                  </a:lnTo>
                  <a:lnTo>
                    <a:pt x="457" y="197"/>
                  </a:lnTo>
                  <a:lnTo>
                    <a:pt x="452" y="192"/>
                  </a:lnTo>
                  <a:lnTo>
                    <a:pt x="452" y="184"/>
                  </a:lnTo>
                  <a:lnTo>
                    <a:pt x="450" y="179"/>
                  </a:lnTo>
                  <a:lnTo>
                    <a:pt x="447" y="174"/>
                  </a:lnTo>
                  <a:lnTo>
                    <a:pt x="442" y="169"/>
                  </a:lnTo>
                  <a:lnTo>
                    <a:pt x="434" y="164"/>
                  </a:lnTo>
                  <a:lnTo>
                    <a:pt x="429" y="164"/>
                  </a:lnTo>
                  <a:lnTo>
                    <a:pt x="427" y="164"/>
                  </a:lnTo>
                  <a:lnTo>
                    <a:pt x="422" y="161"/>
                  </a:lnTo>
                  <a:lnTo>
                    <a:pt x="429" y="148"/>
                  </a:lnTo>
                  <a:lnTo>
                    <a:pt x="427" y="143"/>
                  </a:lnTo>
                  <a:lnTo>
                    <a:pt x="422" y="141"/>
                  </a:lnTo>
                  <a:lnTo>
                    <a:pt x="414" y="141"/>
                  </a:lnTo>
                  <a:lnTo>
                    <a:pt x="406" y="138"/>
                  </a:lnTo>
                  <a:lnTo>
                    <a:pt x="417" y="133"/>
                  </a:lnTo>
                  <a:lnTo>
                    <a:pt x="437" y="120"/>
                  </a:lnTo>
                  <a:lnTo>
                    <a:pt x="432" y="97"/>
                  </a:lnTo>
                  <a:lnTo>
                    <a:pt x="437" y="87"/>
                  </a:lnTo>
                  <a:lnTo>
                    <a:pt x="437" y="79"/>
                  </a:lnTo>
                  <a:lnTo>
                    <a:pt x="437" y="72"/>
                  </a:lnTo>
                  <a:lnTo>
                    <a:pt x="432" y="67"/>
                  </a:lnTo>
                  <a:lnTo>
                    <a:pt x="432" y="59"/>
                  </a:lnTo>
                  <a:lnTo>
                    <a:pt x="432" y="51"/>
                  </a:lnTo>
                  <a:lnTo>
                    <a:pt x="432" y="44"/>
                  </a:lnTo>
                  <a:lnTo>
                    <a:pt x="427" y="33"/>
                  </a:lnTo>
                  <a:lnTo>
                    <a:pt x="419" y="23"/>
                  </a:lnTo>
                  <a:lnTo>
                    <a:pt x="414" y="21"/>
                  </a:lnTo>
                  <a:lnTo>
                    <a:pt x="409" y="16"/>
                  </a:lnTo>
                  <a:lnTo>
                    <a:pt x="404" y="10"/>
                  </a:lnTo>
                  <a:lnTo>
                    <a:pt x="401" y="5"/>
                  </a:lnTo>
                  <a:lnTo>
                    <a:pt x="399" y="3"/>
                  </a:lnTo>
                  <a:lnTo>
                    <a:pt x="394" y="0"/>
                  </a:lnTo>
                  <a:lnTo>
                    <a:pt x="388" y="0"/>
                  </a:lnTo>
                  <a:lnTo>
                    <a:pt x="360" y="5"/>
                  </a:lnTo>
                  <a:lnTo>
                    <a:pt x="350" y="8"/>
                  </a:lnTo>
                  <a:lnTo>
                    <a:pt x="342" y="10"/>
                  </a:lnTo>
                  <a:lnTo>
                    <a:pt x="335" y="8"/>
                  </a:lnTo>
                  <a:lnTo>
                    <a:pt x="319" y="5"/>
                  </a:lnTo>
                  <a:lnTo>
                    <a:pt x="312" y="0"/>
                  </a:lnTo>
                  <a:lnTo>
                    <a:pt x="309" y="0"/>
                  </a:lnTo>
                  <a:lnTo>
                    <a:pt x="307" y="3"/>
                  </a:lnTo>
                  <a:lnTo>
                    <a:pt x="302" y="5"/>
                  </a:lnTo>
                  <a:lnTo>
                    <a:pt x="299" y="10"/>
                  </a:lnTo>
                  <a:lnTo>
                    <a:pt x="291" y="21"/>
                  </a:lnTo>
                  <a:lnTo>
                    <a:pt x="286" y="26"/>
                  </a:lnTo>
                  <a:lnTo>
                    <a:pt x="281" y="28"/>
                  </a:lnTo>
                  <a:lnTo>
                    <a:pt x="279" y="28"/>
                  </a:lnTo>
                  <a:lnTo>
                    <a:pt x="276" y="31"/>
                  </a:lnTo>
                  <a:lnTo>
                    <a:pt x="271" y="39"/>
                  </a:lnTo>
                  <a:lnTo>
                    <a:pt x="268" y="49"/>
                  </a:lnTo>
                  <a:lnTo>
                    <a:pt x="266" y="62"/>
                  </a:lnTo>
                  <a:lnTo>
                    <a:pt x="266" y="72"/>
                  </a:lnTo>
                  <a:lnTo>
                    <a:pt x="266" y="84"/>
                  </a:lnTo>
                  <a:lnTo>
                    <a:pt x="268" y="92"/>
                  </a:lnTo>
                  <a:lnTo>
                    <a:pt x="271" y="95"/>
                  </a:lnTo>
                  <a:lnTo>
                    <a:pt x="273" y="97"/>
                  </a:lnTo>
                  <a:lnTo>
                    <a:pt x="263" y="90"/>
                  </a:lnTo>
                  <a:lnTo>
                    <a:pt x="253" y="87"/>
                  </a:lnTo>
                  <a:lnTo>
                    <a:pt x="243" y="82"/>
                  </a:lnTo>
                  <a:lnTo>
                    <a:pt x="240" y="77"/>
                  </a:lnTo>
                  <a:lnTo>
                    <a:pt x="235" y="72"/>
                  </a:lnTo>
                  <a:lnTo>
                    <a:pt x="233" y="64"/>
                  </a:lnTo>
                  <a:lnTo>
                    <a:pt x="230" y="62"/>
                  </a:lnTo>
                  <a:lnTo>
                    <a:pt x="225" y="59"/>
                  </a:lnTo>
                  <a:lnTo>
                    <a:pt x="222" y="59"/>
                  </a:lnTo>
                  <a:lnTo>
                    <a:pt x="215" y="62"/>
                  </a:lnTo>
                  <a:lnTo>
                    <a:pt x="212" y="62"/>
                  </a:lnTo>
                  <a:lnTo>
                    <a:pt x="210" y="62"/>
                  </a:lnTo>
                  <a:lnTo>
                    <a:pt x="205" y="59"/>
                  </a:lnTo>
                  <a:lnTo>
                    <a:pt x="202" y="59"/>
                  </a:lnTo>
                  <a:lnTo>
                    <a:pt x="194" y="62"/>
                  </a:lnTo>
                  <a:lnTo>
                    <a:pt x="184" y="64"/>
                  </a:lnTo>
                  <a:lnTo>
                    <a:pt x="182" y="64"/>
                  </a:lnTo>
                  <a:lnTo>
                    <a:pt x="174" y="64"/>
                  </a:lnTo>
                  <a:lnTo>
                    <a:pt x="166" y="62"/>
                  </a:lnTo>
                  <a:lnTo>
                    <a:pt x="159" y="62"/>
                  </a:lnTo>
                  <a:lnTo>
                    <a:pt x="151" y="64"/>
                  </a:lnTo>
                  <a:lnTo>
                    <a:pt x="146" y="67"/>
                  </a:lnTo>
                  <a:lnTo>
                    <a:pt x="138" y="74"/>
                  </a:lnTo>
                  <a:lnTo>
                    <a:pt x="136" y="74"/>
                  </a:lnTo>
                  <a:lnTo>
                    <a:pt x="130" y="77"/>
                  </a:lnTo>
                  <a:lnTo>
                    <a:pt x="125" y="77"/>
                  </a:lnTo>
                  <a:lnTo>
                    <a:pt x="120" y="79"/>
                  </a:lnTo>
                  <a:lnTo>
                    <a:pt x="105" y="90"/>
                  </a:lnTo>
                  <a:lnTo>
                    <a:pt x="90" y="105"/>
                  </a:lnTo>
                  <a:lnTo>
                    <a:pt x="79" y="123"/>
                  </a:lnTo>
                  <a:lnTo>
                    <a:pt x="77" y="125"/>
                  </a:lnTo>
                  <a:lnTo>
                    <a:pt x="74" y="128"/>
                  </a:lnTo>
                  <a:lnTo>
                    <a:pt x="64" y="136"/>
                  </a:lnTo>
                  <a:lnTo>
                    <a:pt x="38" y="146"/>
                  </a:lnTo>
                  <a:lnTo>
                    <a:pt x="31" y="148"/>
                  </a:lnTo>
                  <a:lnTo>
                    <a:pt x="26" y="151"/>
                  </a:lnTo>
                  <a:lnTo>
                    <a:pt x="23" y="158"/>
                  </a:lnTo>
                  <a:lnTo>
                    <a:pt x="18" y="17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5807" name="Freeform 132"/>
            <p:cNvSpPr>
              <a:spLocks/>
            </p:cNvSpPr>
            <p:nvPr/>
          </p:nvSpPr>
          <p:spPr bwMode="auto">
            <a:xfrm>
              <a:off x="1682" y="1416"/>
              <a:ext cx="35" cy="56"/>
            </a:xfrm>
            <a:custGeom>
              <a:avLst/>
              <a:gdLst>
                <a:gd name="T0" fmla="*/ 7 w 35"/>
                <a:gd name="T1" fmla="*/ 0 h 56"/>
                <a:gd name="T2" fmla="*/ 2 w 35"/>
                <a:gd name="T3" fmla="*/ 0 h 56"/>
                <a:gd name="T4" fmla="*/ 0 w 35"/>
                <a:gd name="T5" fmla="*/ 3 h 56"/>
                <a:gd name="T6" fmla="*/ 0 w 35"/>
                <a:gd name="T7" fmla="*/ 5 h 56"/>
                <a:gd name="T8" fmla="*/ 0 w 35"/>
                <a:gd name="T9" fmla="*/ 11 h 56"/>
                <a:gd name="T10" fmla="*/ 10 w 35"/>
                <a:gd name="T11" fmla="*/ 13 h 56"/>
                <a:gd name="T12" fmla="*/ 17 w 35"/>
                <a:gd name="T13" fmla="*/ 18 h 56"/>
                <a:gd name="T14" fmla="*/ 23 w 35"/>
                <a:gd name="T15" fmla="*/ 23 h 56"/>
                <a:gd name="T16" fmla="*/ 23 w 35"/>
                <a:gd name="T17" fmla="*/ 26 h 56"/>
                <a:gd name="T18" fmla="*/ 23 w 35"/>
                <a:gd name="T19" fmla="*/ 28 h 56"/>
                <a:gd name="T20" fmla="*/ 23 w 35"/>
                <a:gd name="T21" fmla="*/ 39 h 56"/>
                <a:gd name="T22" fmla="*/ 25 w 35"/>
                <a:gd name="T23" fmla="*/ 44 h 56"/>
                <a:gd name="T24" fmla="*/ 23 w 35"/>
                <a:gd name="T25" fmla="*/ 49 h 56"/>
                <a:gd name="T26" fmla="*/ 23 w 35"/>
                <a:gd name="T27" fmla="*/ 51 h 56"/>
                <a:gd name="T28" fmla="*/ 23 w 35"/>
                <a:gd name="T29" fmla="*/ 56 h 56"/>
                <a:gd name="T30" fmla="*/ 28 w 35"/>
                <a:gd name="T31" fmla="*/ 54 h 56"/>
                <a:gd name="T32" fmla="*/ 33 w 35"/>
                <a:gd name="T33" fmla="*/ 49 h 56"/>
                <a:gd name="T34" fmla="*/ 35 w 35"/>
                <a:gd name="T35" fmla="*/ 46 h 56"/>
                <a:gd name="T36" fmla="*/ 35 w 35"/>
                <a:gd name="T37" fmla="*/ 44 h 56"/>
                <a:gd name="T38" fmla="*/ 35 w 35"/>
                <a:gd name="T39" fmla="*/ 36 h 56"/>
                <a:gd name="T40" fmla="*/ 35 w 35"/>
                <a:gd name="T41" fmla="*/ 28 h 56"/>
                <a:gd name="T42" fmla="*/ 33 w 35"/>
                <a:gd name="T43" fmla="*/ 23 h 56"/>
                <a:gd name="T44" fmla="*/ 30 w 35"/>
                <a:gd name="T45" fmla="*/ 18 h 56"/>
                <a:gd name="T46" fmla="*/ 28 w 35"/>
                <a:gd name="T47" fmla="*/ 13 h 56"/>
                <a:gd name="T48" fmla="*/ 28 w 35"/>
                <a:gd name="T49" fmla="*/ 8 h 56"/>
                <a:gd name="T50" fmla="*/ 25 w 35"/>
                <a:gd name="T51" fmla="*/ 5 h 56"/>
                <a:gd name="T52" fmla="*/ 20 w 35"/>
                <a:gd name="T53" fmla="*/ 3 h 56"/>
                <a:gd name="T54" fmla="*/ 12 w 35"/>
                <a:gd name="T55" fmla="*/ 0 h 56"/>
                <a:gd name="T56" fmla="*/ 7 w 35"/>
                <a:gd name="T57" fmla="*/ 0 h 5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35"/>
                <a:gd name="T88" fmla="*/ 0 h 56"/>
                <a:gd name="T89" fmla="*/ 35 w 35"/>
                <a:gd name="T90" fmla="*/ 56 h 5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35" h="56">
                  <a:moveTo>
                    <a:pt x="7" y="0"/>
                  </a:moveTo>
                  <a:lnTo>
                    <a:pt x="2" y="0"/>
                  </a:lnTo>
                  <a:lnTo>
                    <a:pt x="0" y="3"/>
                  </a:lnTo>
                  <a:lnTo>
                    <a:pt x="0" y="5"/>
                  </a:lnTo>
                  <a:lnTo>
                    <a:pt x="0" y="11"/>
                  </a:lnTo>
                  <a:lnTo>
                    <a:pt x="10" y="13"/>
                  </a:lnTo>
                  <a:lnTo>
                    <a:pt x="17" y="18"/>
                  </a:lnTo>
                  <a:lnTo>
                    <a:pt x="23" y="23"/>
                  </a:lnTo>
                  <a:lnTo>
                    <a:pt x="23" y="26"/>
                  </a:lnTo>
                  <a:lnTo>
                    <a:pt x="23" y="28"/>
                  </a:lnTo>
                  <a:lnTo>
                    <a:pt x="23" y="39"/>
                  </a:lnTo>
                  <a:lnTo>
                    <a:pt x="25" y="44"/>
                  </a:lnTo>
                  <a:lnTo>
                    <a:pt x="23" y="49"/>
                  </a:lnTo>
                  <a:lnTo>
                    <a:pt x="23" y="51"/>
                  </a:lnTo>
                  <a:lnTo>
                    <a:pt x="23" y="56"/>
                  </a:lnTo>
                  <a:lnTo>
                    <a:pt x="28" y="54"/>
                  </a:lnTo>
                  <a:lnTo>
                    <a:pt x="33" y="49"/>
                  </a:lnTo>
                  <a:lnTo>
                    <a:pt x="35" y="46"/>
                  </a:lnTo>
                  <a:lnTo>
                    <a:pt x="35" y="44"/>
                  </a:lnTo>
                  <a:lnTo>
                    <a:pt x="35" y="36"/>
                  </a:lnTo>
                  <a:lnTo>
                    <a:pt x="35" y="28"/>
                  </a:lnTo>
                  <a:lnTo>
                    <a:pt x="33" y="23"/>
                  </a:lnTo>
                  <a:lnTo>
                    <a:pt x="30" y="18"/>
                  </a:lnTo>
                  <a:lnTo>
                    <a:pt x="28" y="13"/>
                  </a:lnTo>
                  <a:lnTo>
                    <a:pt x="28" y="8"/>
                  </a:lnTo>
                  <a:lnTo>
                    <a:pt x="25" y="5"/>
                  </a:lnTo>
                  <a:lnTo>
                    <a:pt x="20" y="3"/>
                  </a:lnTo>
                  <a:lnTo>
                    <a:pt x="12" y="0"/>
                  </a:lnTo>
                  <a:lnTo>
                    <a:pt x="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5808" name="Freeform 133"/>
            <p:cNvSpPr>
              <a:spLocks/>
            </p:cNvSpPr>
            <p:nvPr/>
          </p:nvSpPr>
          <p:spPr bwMode="auto">
            <a:xfrm>
              <a:off x="1653" y="1470"/>
              <a:ext cx="75" cy="79"/>
            </a:xfrm>
            <a:custGeom>
              <a:avLst/>
              <a:gdLst>
                <a:gd name="T0" fmla="*/ 69 w 75"/>
                <a:gd name="T1" fmla="*/ 2 h 79"/>
                <a:gd name="T2" fmla="*/ 72 w 75"/>
                <a:gd name="T3" fmla="*/ 5 h 79"/>
                <a:gd name="T4" fmla="*/ 75 w 75"/>
                <a:gd name="T5" fmla="*/ 10 h 79"/>
                <a:gd name="T6" fmla="*/ 72 w 75"/>
                <a:gd name="T7" fmla="*/ 15 h 79"/>
                <a:gd name="T8" fmla="*/ 69 w 75"/>
                <a:gd name="T9" fmla="*/ 23 h 79"/>
                <a:gd name="T10" fmla="*/ 67 w 75"/>
                <a:gd name="T11" fmla="*/ 33 h 79"/>
                <a:gd name="T12" fmla="*/ 67 w 75"/>
                <a:gd name="T13" fmla="*/ 43 h 79"/>
                <a:gd name="T14" fmla="*/ 64 w 75"/>
                <a:gd name="T15" fmla="*/ 51 h 79"/>
                <a:gd name="T16" fmla="*/ 59 w 75"/>
                <a:gd name="T17" fmla="*/ 59 h 79"/>
                <a:gd name="T18" fmla="*/ 52 w 75"/>
                <a:gd name="T19" fmla="*/ 66 h 79"/>
                <a:gd name="T20" fmla="*/ 21 w 75"/>
                <a:gd name="T21" fmla="*/ 77 h 79"/>
                <a:gd name="T22" fmla="*/ 11 w 75"/>
                <a:gd name="T23" fmla="*/ 79 h 79"/>
                <a:gd name="T24" fmla="*/ 6 w 75"/>
                <a:gd name="T25" fmla="*/ 79 h 79"/>
                <a:gd name="T26" fmla="*/ 6 w 75"/>
                <a:gd name="T27" fmla="*/ 77 h 79"/>
                <a:gd name="T28" fmla="*/ 3 w 75"/>
                <a:gd name="T29" fmla="*/ 77 h 79"/>
                <a:gd name="T30" fmla="*/ 0 w 75"/>
                <a:gd name="T31" fmla="*/ 71 h 79"/>
                <a:gd name="T32" fmla="*/ 0 w 75"/>
                <a:gd name="T33" fmla="*/ 66 h 79"/>
                <a:gd name="T34" fmla="*/ 3 w 75"/>
                <a:gd name="T35" fmla="*/ 66 h 79"/>
                <a:gd name="T36" fmla="*/ 8 w 75"/>
                <a:gd name="T37" fmla="*/ 66 h 79"/>
                <a:gd name="T38" fmla="*/ 16 w 75"/>
                <a:gd name="T39" fmla="*/ 66 h 79"/>
                <a:gd name="T40" fmla="*/ 21 w 75"/>
                <a:gd name="T41" fmla="*/ 66 h 79"/>
                <a:gd name="T42" fmla="*/ 29 w 75"/>
                <a:gd name="T43" fmla="*/ 64 h 79"/>
                <a:gd name="T44" fmla="*/ 34 w 75"/>
                <a:gd name="T45" fmla="*/ 61 h 79"/>
                <a:gd name="T46" fmla="*/ 41 w 75"/>
                <a:gd name="T47" fmla="*/ 56 h 79"/>
                <a:gd name="T48" fmla="*/ 44 w 75"/>
                <a:gd name="T49" fmla="*/ 54 h 79"/>
                <a:gd name="T50" fmla="*/ 52 w 75"/>
                <a:gd name="T51" fmla="*/ 38 h 79"/>
                <a:gd name="T52" fmla="*/ 54 w 75"/>
                <a:gd name="T53" fmla="*/ 33 h 79"/>
                <a:gd name="T54" fmla="*/ 57 w 75"/>
                <a:gd name="T55" fmla="*/ 31 h 79"/>
                <a:gd name="T56" fmla="*/ 62 w 75"/>
                <a:gd name="T57" fmla="*/ 25 h 79"/>
                <a:gd name="T58" fmla="*/ 62 w 75"/>
                <a:gd name="T59" fmla="*/ 15 h 79"/>
                <a:gd name="T60" fmla="*/ 62 w 75"/>
                <a:gd name="T61" fmla="*/ 8 h 79"/>
                <a:gd name="T62" fmla="*/ 64 w 75"/>
                <a:gd name="T63" fmla="*/ 2 h 79"/>
                <a:gd name="T64" fmla="*/ 67 w 75"/>
                <a:gd name="T65" fmla="*/ 0 h 79"/>
                <a:gd name="T66" fmla="*/ 69 w 75"/>
                <a:gd name="T67" fmla="*/ 0 h 79"/>
                <a:gd name="T68" fmla="*/ 69 w 75"/>
                <a:gd name="T69" fmla="*/ 2 h 79"/>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75"/>
                <a:gd name="T106" fmla="*/ 0 h 79"/>
                <a:gd name="T107" fmla="*/ 75 w 75"/>
                <a:gd name="T108" fmla="*/ 79 h 79"/>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75" h="79">
                  <a:moveTo>
                    <a:pt x="69" y="2"/>
                  </a:moveTo>
                  <a:lnTo>
                    <a:pt x="72" y="5"/>
                  </a:lnTo>
                  <a:lnTo>
                    <a:pt x="75" y="10"/>
                  </a:lnTo>
                  <a:lnTo>
                    <a:pt x="72" y="15"/>
                  </a:lnTo>
                  <a:lnTo>
                    <a:pt x="69" y="23"/>
                  </a:lnTo>
                  <a:lnTo>
                    <a:pt x="67" y="33"/>
                  </a:lnTo>
                  <a:lnTo>
                    <a:pt x="67" y="43"/>
                  </a:lnTo>
                  <a:lnTo>
                    <a:pt x="64" y="51"/>
                  </a:lnTo>
                  <a:lnTo>
                    <a:pt x="59" y="59"/>
                  </a:lnTo>
                  <a:lnTo>
                    <a:pt x="52" y="66"/>
                  </a:lnTo>
                  <a:lnTo>
                    <a:pt x="21" y="77"/>
                  </a:lnTo>
                  <a:lnTo>
                    <a:pt x="11" y="79"/>
                  </a:lnTo>
                  <a:lnTo>
                    <a:pt x="6" y="79"/>
                  </a:lnTo>
                  <a:lnTo>
                    <a:pt x="6" y="77"/>
                  </a:lnTo>
                  <a:lnTo>
                    <a:pt x="3" y="77"/>
                  </a:lnTo>
                  <a:lnTo>
                    <a:pt x="0" y="71"/>
                  </a:lnTo>
                  <a:lnTo>
                    <a:pt x="0" y="66"/>
                  </a:lnTo>
                  <a:lnTo>
                    <a:pt x="3" y="66"/>
                  </a:lnTo>
                  <a:lnTo>
                    <a:pt x="8" y="66"/>
                  </a:lnTo>
                  <a:lnTo>
                    <a:pt x="16" y="66"/>
                  </a:lnTo>
                  <a:lnTo>
                    <a:pt x="21" y="66"/>
                  </a:lnTo>
                  <a:lnTo>
                    <a:pt x="29" y="64"/>
                  </a:lnTo>
                  <a:lnTo>
                    <a:pt x="34" y="61"/>
                  </a:lnTo>
                  <a:lnTo>
                    <a:pt x="41" y="56"/>
                  </a:lnTo>
                  <a:lnTo>
                    <a:pt x="44" y="54"/>
                  </a:lnTo>
                  <a:lnTo>
                    <a:pt x="52" y="38"/>
                  </a:lnTo>
                  <a:lnTo>
                    <a:pt x="54" y="33"/>
                  </a:lnTo>
                  <a:lnTo>
                    <a:pt x="57" y="31"/>
                  </a:lnTo>
                  <a:lnTo>
                    <a:pt x="62" y="25"/>
                  </a:lnTo>
                  <a:lnTo>
                    <a:pt x="62" y="15"/>
                  </a:lnTo>
                  <a:lnTo>
                    <a:pt x="62" y="8"/>
                  </a:lnTo>
                  <a:lnTo>
                    <a:pt x="64" y="2"/>
                  </a:lnTo>
                  <a:lnTo>
                    <a:pt x="67" y="0"/>
                  </a:lnTo>
                  <a:lnTo>
                    <a:pt x="69" y="0"/>
                  </a:lnTo>
                  <a:lnTo>
                    <a:pt x="69"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5809" name="Freeform 134"/>
            <p:cNvSpPr>
              <a:spLocks/>
            </p:cNvSpPr>
            <p:nvPr/>
          </p:nvSpPr>
          <p:spPr bwMode="auto">
            <a:xfrm>
              <a:off x="1416" y="1059"/>
              <a:ext cx="82" cy="92"/>
            </a:xfrm>
            <a:custGeom>
              <a:avLst/>
              <a:gdLst>
                <a:gd name="T0" fmla="*/ 82 w 82"/>
                <a:gd name="T1" fmla="*/ 5 h 92"/>
                <a:gd name="T2" fmla="*/ 66 w 82"/>
                <a:gd name="T3" fmla="*/ 13 h 92"/>
                <a:gd name="T4" fmla="*/ 51 w 82"/>
                <a:gd name="T5" fmla="*/ 26 h 92"/>
                <a:gd name="T6" fmla="*/ 46 w 82"/>
                <a:gd name="T7" fmla="*/ 31 h 92"/>
                <a:gd name="T8" fmla="*/ 38 w 82"/>
                <a:gd name="T9" fmla="*/ 33 h 92"/>
                <a:gd name="T10" fmla="*/ 33 w 82"/>
                <a:gd name="T11" fmla="*/ 36 h 92"/>
                <a:gd name="T12" fmla="*/ 31 w 82"/>
                <a:gd name="T13" fmla="*/ 38 h 92"/>
                <a:gd name="T14" fmla="*/ 31 w 82"/>
                <a:gd name="T15" fmla="*/ 41 h 92"/>
                <a:gd name="T16" fmla="*/ 28 w 82"/>
                <a:gd name="T17" fmla="*/ 54 h 92"/>
                <a:gd name="T18" fmla="*/ 23 w 82"/>
                <a:gd name="T19" fmla="*/ 61 h 92"/>
                <a:gd name="T20" fmla="*/ 18 w 82"/>
                <a:gd name="T21" fmla="*/ 66 h 92"/>
                <a:gd name="T22" fmla="*/ 18 w 82"/>
                <a:gd name="T23" fmla="*/ 69 h 92"/>
                <a:gd name="T24" fmla="*/ 15 w 82"/>
                <a:gd name="T25" fmla="*/ 72 h 92"/>
                <a:gd name="T26" fmla="*/ 18 w 82"/>
                <a:gd name="T27" fmla="*/ 77 h 92"/>
                <a:gd name="T28" fmla="*/ 18 w 82"/>
                <a:gd name="T29" fmla="*/ 82 h 92"/>
                <a:gd name="T30" fmla="*/ 15 w 82"/>
                <a:gd name="T31" fmla="*/ 87 h 92"/>
                <a:gd name="T32" fmla="*/ 13 w 82"/>
                <a:gd name="T33" fmla="*/ 89 h 92"/>
                <a:gd name="T34" fmla="*/ 8 w 82"/>
                <a:gd name="T35" fmla="*/ 92 h 92"/>
                <a:gd name="T36" fmla="*/ 8 w 82"/>
                <a:gd name="T37" fmla="*/ 89 h 92"/>
                <a:gd name="T38" fmla="*/ 5 w 82"/>
                <a:gd name="T39" fmla="*/ 89 h 92"/>
                <a:gd name="T40" fmla="*/ 2 w 82"/>
                <a:gd name="T41" fmla="*/ 87 h 92"/>
                <a:gd name="T42" fmla="*/ 0 w 82"/>
                <a:gd name="T43" fmla="*/ 82 h 92"/>
                <a:gd name="T44" fmla="*/ 0 w 82"/>
                <a:gd name="T45" fmla="*/ 77 h 92"/>
                <a:gd name="T46" fmla="*/ 2 w 82"/>
                <a:gd name="T47" fmla="*/ 72 h 92"/>
                <a:gd name="T48" fmla="*/ 8 w 82"/>
                <a:gd name="T49" fmla="*/ 61 h 92"/>
                <a:gd name="T50" fmla="*/ 13 w 82"/>
                <a:gd name="T51" fmla="*/ 51 h 92"/>
                <a:gd name="T52" fmla="*/ 13 w 82"/>
                <a:gd name="T53" fmla="*/ 46 h 92"/>
                <a:gd name="T54" fmla="*/ 13 w 82"/>
                <a:gd name="T55" fmla="*/ 43 h 92"/>
                <a:gd name="T56" fmla="*/ 13 w 82"/>
                <a:gd name="T57" fmla="*/ 41 h 92"/>
                <a:gd name="T58" fmla="*/ 15 w 82"/>
                <a:gd name="T59" fmla="*/ 36 h 92"/>
                <a:gd name="T60" fmla="*/ 20 w 82"/>
                <a:gd name="T61" fmla="*/ 31 h 92"/>
                <a:gd name="T62" fmla="*/ 28 w 82"/>
                <a:gd name="T63" fmla="*/ 23 h 92"/>
                <a:gd name="T64" fmla="*/ 36 w 82"/>
                <a:gd name="T65" fmla="*/ 20 h 92"/>
                <a:gd name="T66" fmla="*/ 41 w 82"/>
                <a:gd name="T67" fmla="*/ 18 h 92"/>
                <a:gd name="T68" fmla="*/ 46 w 82"/>
                <a:gd name="T69" fmla="*/ 13 h 92"/>
                <a:gd name="T70" fmla="*/ 56 w 82"/>
                <a:gd name="T71" fmla="*/ 5 h 92"/>
                <a:gd name="T72" fmla="*/ 61 w 82"/>
                <a:gd name="T73" fmla="*/ 3 h 92"/>
                <a:gd name="T74" fmla="*/ 66 w 82"/>
                <a:gd name="T75" fmla="*/ 0 h 92"/>
                <a:gd name="T76" fmla="*/ 74 w 82"/>
                <a:gd name="T77" fmla="*/ 0 h 92"/>
                <a:gd name="T78" fmla="*/ 82 w 82"/>
                <a:gd name="T79" fmla="*/ 5 h 92"/>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82"/>
                <a:gd name="T121" fmla="*/ 0 h 92"/>
                <a:gd name="T122" fmla="*/ 82 w 82"/>
                <a:gd name="T123" fmla="*/ 92 h 92"/>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82" h="92">
                  <a:moveTo>
                    <a:pt x="82" y="5"/>
                  </a:moveTo>
                  <a:lnTo>
                    <a:pt x="66" y="13"/>
                  </a:lnTo>
                  <a:lnTo>
                    <a:pt x="51" y="26"/>
                  </a:lnTo>
                  <a:lnTo>
                    <a:pt x="46" y="31"/>
                  </a:lnTo>
                  <a:lnTo>
                    <a:pt x="38" y="33"/>
                  </a:lnTo>
                  <a:lnTo>
                    <a:pt x="33" y="36"/>
                  </a:lnTo>
                  <a:lnTo>
                    <a:pt x="31" y="38"/>
                  </a:lnTo>
                  <a:lnTo>
                    <a:pt x="31" y="41"/>
                  </a:lnTo>
                  <a:lnTo>
                    <a:pt x="28" y="54"/>
                  </a:lnTo>
                  <a:lnTo>
                    <a:pt x="23" y="61"/>
                  </a:lnTo>
                  <a:lnTo>
                    <a:pt x="18" y="66"/>
                  </a:lnTo>
                  <a:lnTo>
                    <a:pt x="18" y="69"/>
                  </a:lnTo>
                  <a:lnTo>
                    <a:pt x="15" y="72"/>
                  </a:lnTo>
                  <a:lnTo>
                    <a:pt x="18" y="77"/>
                  </a:lnTo>
                  <a:lnTo>
                    <a:pt x="18" y="82"/>
                  </a:lnTo>
                  <a:lnTo>
                    <a:pt x="15" y="87"/>
                  </a:lnTo>
                  <a:lnTo>
                    <a:pt x="13" y="89"/>
                  </a:lnTo>
                  <a:lnTo>
                    <a:pt x="8" y="92"/>
                  </a:lnTo>
                  <a:lnTo>
                    <a:pt x="8" y="89"/>
                  </a:lnTo>
                  <a:lnTo>
                    <a:pt x="5" y="89"/>
                  </a:lnTo>
                  <a:lnTo>
                    <a:pt x="2" y="87"/>
                  </a:lnTo>
                  <a:lnTo>
                    <a:pt x="0" y="82"/>
                  </a:lnTo>
                  <a:lnTo>
                    <a:pt x="0" y="77"/>
                  </a:lnTo>
                  <a:lnTo>
                    <a:pt x="2" y="72"/>
                  </a:lnTo>
                  <a:lnTo>
                    <a:pt x="8" y="61"/>
                  </a:lnTo>
                  <a:lnTo>
                    <a:pt x="13" y="51"/>
                  </a:lnTo>
                  <a:lnTo>
                    <a:pt x="13" y="46"/>
                  </a:lnTo>
                  <a:lnTo>
                    <a:pt x="13" y="43"/>
                  </a:lnTo>
                  <a:lnTo>
                    <a:pt x="13" y="41"/>
                  </a:lnTo>
                  <a:lnTo>
                    <a:pt x="15" y="36"/>
                  </a:lnTo>
                  <a:lnTo>
                    <a:pt x="20" y="31"/>
                  </a:lnTo>
                  <a:lnTo>
                    <a:pt x="28" y="23"/>
                  </a:lnTo>
                  <a:lnTo>
                    <a:pt x="36" y="20"/>
                  </a:lnTo>
                  <a:lnTo>
                    <a:pt x="41" y="18"/>
                  </a:lnTo>
                  <a:lnTo>
                    <a:pt x="46" y="13"/>
                  </a:lnTo>
                  <a:lnTo>
                    <a:pt x="56" y="5"/>
                  </a:lnTo>
                  <a:lnTo>
                    <a:pt x="61" y="3"/>
                  </a:lnTo>
                  <a:lnTo>
                    <a:pt x="66" y="0"/>
                  </a:lnTo>
                  <a:lnTo>
                    <a:pt x="74" y="0"/>
                  </a:lnTo>
                  <a:lnTo>
                    <a:pt x="82"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5810" name="Freeform 135"/>
            <p:cNvSpPr>
              <a:spLocks/>
            </p:cNvSpPr>
            <p:nvPr/>
          </p:nvSpPr>
          <p:spPr bwMode="auto">
            <a:xfrm>
              <a:off x="910" y="1396"/>
              <a:ext cx="56" cy="74"/>
            </a:xfrm>
            <a:custGeom>
              <a:avLst/>
              <a:gdLst>
                <a:gd name="T0" fmla="*/ 56 w 56"/>
                <a:gd name="T1" fmla="*/ 8 h 74"/>
                <a:gd name="T2" fmla="*/ 54 w 56"/>
                <a:gd name="T3" fmla="*/ 8 h 74"/>
                <a:gd name="T4" fmla="*/ 49 w 56"/>
                <a:gd name="T5" fmla="*/ 10 h 74"/>
                <a:gd name="T6" fmla="*/ 46 w 56"/>
                <a:gd name="T7" fmla="*/ 10 h 74"/>
                <a:gd name="T8" fmla="*/ 38 w 56"/>
                <a:gd name="T9" fmla="*/ 15 h 74"/>
                <a:gd name="T10" fmla="*/ 31 w 56"/>
                <a:gd name="T11" fmla="*/ 20 h 74"/>
                <a:gd name="T12" fmla="*/ 28 w 56"/>
                <a:gd name="T13" fmla="*/ 25 h 74"/>
                <a:gd name="T14" fmla="*/ 28 w 56"/>
                <a:gd name="T15" fmla="*/ 28 h 74"/>
                <a:gd name="T16" fmla="*/ 23 w 56"/>
                <a:gd name="T17" fmla="*/ 33 h 74"/>
                <a:gd name="T18" fmla="*/ 15 w 56"/>
                <a:gd name="T19" fmla="*/ 41 h 74"/>
                <a:gd name="T20" fmla="*/ 13 w 56"/>
                <a:gd name="T21" fmla="*/ 43 h 74"/>
                <a:gd name="T22" fmla="*/ 13 w 56"/>
                <a:gd name="T23" fmla="*/ 48 h 74"/>
                <a:gd name="T24" fmla="*/ 13 w 56"/>
                <a:gd name="T25" fmla="*/ 54 h 74"/>
                <a:gd name="T26" fmla="*/ 13 w 56"/>
                <a:gd name="T27" fmla="*/ 59 h 74"/>
                <a:gd name="T28" fmla="*/ 13 w 56"/>
                <a:gd name="T29" fmla="*/ 61 h 74"/>
                <a:gd name="T30" fmla="*/ 10 w 56"/>
                <a:gd name="T31" fmla="*/ 64 h 74"/>
                <a:gd name="T32" fmla="*/ 8 w 56"/>
                <a:gd name="T33" fmla="*/ 69 h 74"/>
                <a:gd name="T34" fmla="*/ 3 w 56"/>
                <a:gd name="T35" fmla="*/ 74 h 74"/>
                <a:gd name="T36" fmla="*/ 0 w 56"/>
                <a:gd name="T37" fmla="*/ 59 h 74"/>
                <a:gd name="T38" fmla="*/ 0 w 56"/>
                <a:gd name="T39" fmla="*/ 48 h 74"/>
                <a:gd name="T40" fmla="*/ 3 w 56"/>
                <a:gd name="T41" fmla="*/ 41 h 74"/>
                <a:gd name="T42" fmla="*/ 10 w 56"/>
                <a:gd name="T43" fmla="*/ 28 h 74"/>
                <a:gd name="T44" fmla="*/ 15 w 56"/>
                <a:gd name="T45" fmla="*/ 23 h 74"/>
                <a:gd name="T46" fmla="*/ 15 w 56"/>
                <a:gd name="T47" fmla="*/ 20 h 74"/>
                <a:gd name="T48" fmla="*/ 18 w 56"/>
                <a:gd name="T49" fmla="*/ 15 h 74"/>
                <a:gd name="T50" fmla="*/ 23 w 56"/>
                <a:gd name="T51" fmla="*/ 10 h 74"/>
                <a:gd name="T52" fmla="*/ 26 w 56"/>
                <a:gd name="T53" fmla="*/ 5 h 74"/>
                <a:gd name="T54" fmla="*/ 31 w 56"/>
                <a:gd name="T55" fmla="*/ 5 h 74"/>
                <a:gd name="T56" fmla="*/ 38 w 56"/>
                <a:gd name="T57" fmla="*/ 2 h 74"/>
                <a:gd name="T58" fmla="*/ 43 w 56"/>
                <a:gd name="T59" fmla="*/ 0 h 74"/>
                <a:gd name="T60" fmla="*/ 49 w 56"/>
                <a:gd name="T61" fmla="*/ 0 h 74"/>
                <a:gd name="T62" fmla="*/ 51 w 56"/>
                <a:gd name="T63" fmla="*/ 2 h 74"/>
                <a:gd name="T64" fmla="*/ 54 w 56"/>
                <a:gd name="T65" fmla="*/ 2 h 74"/>
                <a:gd name="T66" fmla="*/ 56 w 56"/>
                <a:gd name="T67" fmla="*/ 8 h 7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56"/>
                <a:gd name="T103" fmla="*/ 0 h 74"/>
                <a:gd name="T104" fmla="*/ 56 w 56"/>
                <a:gd name="T105" fmla="*/ 74 h 7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56" h="74">
                  <a:moveTo>
                    <a:pt x="56" y="8"/>
                  </a:moveTo>
                  <a:lnTo>
                    <a:pt x="54" y="8"/>
                  </a:lnTo>
                  <a:lnTo>
                    <a:pt x="49" y="10"/>
                  </a:lnTo>
                  <a:lnTo>
                    <a:pt x="46" y="10"/>
                  </a:lnTo>
                  <a:lnTo>
                    <a:pt x="38" y="15"/>
                  </a:lnTo>
                  <a:lnTo>
                    <a:pt x="31" y="20"/>
                  </a:lnTo>
                  <a:lnTo>
                    <a:pt x="28" y="25"/>
                  </a:lnTo>
                  <a:lnTo>
                    <a:pt x="28" y="28"/>
                  </a:lnTo>
                  <a:lnTo>
                    <a:pt x="23" y="33"/>
                  </a:lnTo>
                  <a:lnTo>
                    <a:pt x="15" y="41"/>
                  </a:lnTo>
                  <a:lnTo>
                    <a:pt x="13" y="43"/>
                  </a:lnTo>
                  <a:lnTo>
                    <a:pt x="13" y="48"/>
                  </a:lnTo>
                  <a:lnTo>
                    <a:pt x="13" y="54"/>
                  </a:lnTo>
                  <a:lnTo>
                    <a:pt x="13" y="59"/>
                  </a:lnTo>
                  <a:lnTo>
                    <a:pt x="13" y="61"/>
                  </a:lnTo>
                  <a:lnTo>
                    <a:pt x="10" y="64"/>
                  </a:lnTo>
                  <a:lnTo>
                    <a:pt x="8" y="69"/>
                  </a:lnTo>
                  <a:lnTo>
                    <a:pt x="3" y="74"/>
                  </a:lnTo>
                  <a:lnTo>
                    <a:pt x="0" y="59"/>
                  </a:lnTo>
                  <a:lnTo>
                    <a:pt x="0" y="48"/>
                  </a:lnTo>
                  <a:lnTo>
                    <a:pt x="3" y="41"/>
                  </a:lnTo>
                  <a:lnTo>
                    <a:pt x="10" y="28"/>
                  </a:lnTo>
                  <a:lnTo>
                    <a:pt x="15" y="23"/>
                  </a:lnTo>
                  <a:lnTo>
                    <a:pt x="15" y="20"/>
                  </a:lnTo>
                  <a:lnTo>
                    <a:pt x="18" y="15"/>
                  </a:lnTo>
                  <a:lnTo>
                    <a:pt x="23" y="10"/>
                  </a:lnTo>
                  <a:lnTo>
                    <a:pt x="26" y="5"/>
                  </a:lnTo>
                  <a:lnTo>
                    <a:pt x="31" y="5"/>
                  </a:lnTo>
                  <a:lnTo>
                    <a:pt x="38" y="2"/>
                  </a:lnTo>
                  <a:lnTo>
                    <a:pt x="43" y="0"/>
                  </a:lnTo>
                  <a:lnTo>
                    <a:pt x="49" y="0"/>
                  </a:lnTo>
                  <a:lnTo>
                    <a:pt x="51" y="2"/>
                  </a:lnTo>
                  <a:lnTo>
                    <a:pt x="54" y="2"/>
                  </a:lnTo>
                  <a:lnTo>
                    <a:pt x="56"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5811" name="Freeform 136"/>
            <p:cNvSpPr>
              <a:spLocks/>
            </p:cNvSpPr>
            <p:nvPr/>
          </p:nvSpPr>
          <p:spPr bwMode="auto">
            <a:xfrm>
              <a:off x="915" y="1470"/>
              <a:ext cx="26" cy="36"/>
            </a:xfrm>
            <a:custGeom>
              <a:avLst/>
              <a:gdLst>
                <a:gd name="T0" fmla="*/ 0 w 26"/>
                <a:gd name="T1" fmla="*/ 8 h 36"/>
                <a:gd name="T2" fmla="*/ 3 w 26"/>
                <a:gd name="T3" fmla="*/ 15 h 36"/>
                <a:gd name="T4" fmla="*/ 5 w 26"/>
                <a:gd name="T5" fmla="*/ 18 h 36"/>
                <a:gd name="T6" fmla="*/ 8 w 26"/>
                <a:gd name="T7" fmla="*/ 23 h 36"/>
                <a:gd name="T8" fmla="*/ 10 w 26"/>
                <a:gd name="T9" fmla="*/ 28 h 36"/>
                <a:gd name="T10" fmla="*/ 13 w 26"/>
                <a:gd name="T11" fmla="*/ 31 h 36"/>
                <a:gd name="T12" fmla="*/ 13 w 26"/>
                <a:gd name="T13" fmla="*/ 33 h 36"/>
                <a:gd name="T14" fmla="*/ 18 w 26"/>
                <a:gd name="T15" fmla="*/ 36 h 36"/>
                <a:gd name="T16" fmla="*/ 21 w 26"/>
                <a:gd name="T17" fmla="*/ 36 h 36"/>
                <a:gd name="T18" fmla="*/ 23 w 26"/>
                <a:gd name="T19" fmla="*/ 36 h 36"/>
                <a:gd name="T20" fmla="*/ 26 w 26"/>
                <a:gd name="T21" fmla="*/ 33 h 36"/>
                <a:gd name="T22" fmla="*/ 26 w 26"/>
                <a:gd name="T23" fmla="*/ 31 h 36"/>
                <a:gd name="T24" fmla="*/ 23 w 26"/>
                <a:gd name="T25" fmla="*/ 31 h 36"/>
                <a:gd name="T26" fmla="*/ 23 w 26"/>
                <a:gd name="T27" fmla="*/ 28 h 36"/>
                <a:gd name="T28" fmla="*/ 21 w 26"/>
                <a:gd name="T29" fmla="*/ 28 h 36"/>
                <a:gd name="T30" fmla="*/ 18 w 26"/>
                <a:gd name="T31" fmla="*/ 23 h 36"/>
                <a:gd name="T32" fmla="*/ 15 w 26"/>
                <a:gd name="T33" fmla="*/ 18 h 36"/>
                <a:gd name="T34" fmla="*/ 15 w 26"/>
                <a:gd name="T35" fmla="*/ 15 h 36"/>
                <a:gd name="T36" fmla="*/ 13 w 26"/>
                <a:gd name="T37" fmla="*/ 15 h 36"/>
                <a:gd name="T38" fmla="*/ 10 w 26"/>
                <a:gd name="T39" fmla="*/ 13 h 36"/>
                <a:gd name="T40" fmla="*/ 10 w 26"/>
                <a:gd name="T41" fmla="*/ 10 h 36"/>
                <a:gd name="T42" fmla="*/ 8 w 26"/>
                <a:gd name="T43" fmla="*/ 5 h 36"/>
                <a:gd name="T44" fmla="*/ 10 w 26"/>
                <a:gd name="T45" fmla="*/ 0 h 36"/>
                <a:gd name="T46" fmla="*/ 8 w 26"/>
                <a:gd name="T47" fmla="*/ 0 h 36"/>
                <a:gd name="T48" fmla="*/ 5 w 26"/>
                <a:gd name="T49" fmla="*/ 0 h 36"/>
                <a:gd name="T50" fmla="*/ 3 w 26"/>
                <a:gd name="T51" fmla="*/ 2 h 36"/>
                <a:gd name="T52" fmla="*/ 0 w 26"/>
                <a:gd name="T53" fmla="*/ 8 h 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26"/>
                <a:gd name="T82" fmla="*/ 0 h 36"/>
                <a:gd name="T83" fmla="*/ 26 w 26"/>
                <a:gd name="T84" fmla="*/ 36 h 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26" h="36">
                  <a:moveTo>
                    <a:pt x="0" y="8"/>
                  </a:moveTo>
                  <a:lnTo>
                    <a:pt x="3" y="15"/>
                  </a:lnTo>
                  <a:lnTo>
                    <a:pt x="5" y="18"/>
                  </a:lnTo>
                  <a:lnTo>
                    <a:pt x="8" y="23"/>
                  </a:lnTo>
                  <a:lnTo>
                    <a:pt x="10" y="28"/>
                  </a:lnTo>
                  <a:lnTo>
                    <a:pt x="13" y="31"/>
                  </a:lnTo>
                  <a:lnTo>
                    <a:pt x="13" y="33"/>
                  </a:lnTo>
                  <a:lnTo>
                    <a:pt x="18" y="36"/>
                  </a:lnTo>
                  <a:lnTo>
                    <a:pt x="21" y="36"/>
                  </a:lnTo>
                  <a:lnTo>
                    <a:pt x="23" y="36"/>
                  </a:lnTo>
                  <a:lnTo>
                    <a:pt x="26" y="33"/>
                  </a:lnTo>
                  <a:lnTo>
                    <a:pt x="26" y="31"/>
                  </a:lnTo>
                  <a:lnTo>
                    <a:pt x="23" y="31"/>
                  </a:lnTo>
                  <a:lnTo>
                    <a:pt x="23" y="28"/>
                  </a:lnTo>
                  <a:lnTo>
                    <a:pt x="21" y="28"/>
                  </a:lnTo>
                  <a:lnTo>
                    <a:pt x="18" y="23"/>
                  </a:lnTo>
                  <a:lnTo>
                    <a:pt x="15" y="18"/>
                  </a:lnTo>
                  <a:lnTo>
                    <a:pt x="15" y="15"/>
                  </a:lnTo>
                  <a:lnTo>
                    <a:pt x="13" y="15"/>
                  </a:lnTo>
                  <a:lnTo>
                    <a:pt x="10" y="13"/>
                  </a:lnTo>
                  <a:lnTo>
                    <a:pt x="10" y="10"/>
                  </a:lnTo>
                  <a:lnTo>
                    <a:pt x="8" y="5"/>
                  </a:lnTo>
                  <a:lnTo>
                    <a:pt x="10" y="0"/>
                  </a:lnTo>
                  <a:lnTo>
                    <a:pt x="8" y="0"/>
                  </a:lnTo>
                  <a:lnTo>
                    <a:pt x="5" y="0"/>
                  </a:lnTo>
                  <a:lnTo>
                    <a:pt x="3" y="2"/>
                  </a:lnTo>
                  <a:lnTo>
                    <a:pt x="0"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5812" name="Freeform 137"/>
            <p:cNvSpPr>
              <a:spLocks/>
            </p:cNvSpPr>
            <p:nvPr/>
          </p:nvSpPr>
          <p:spPr bwMode="auto">
            <a:xfrm>
              <a:off x="1091" y="1437"/>
              <a:ext cx="41" cy="56"/>
            </a:xfrm>
            <a:custGeom>
              <a:avLst/>
              <a:gdLst>
                <a:gd name="T0" fmla="*/ 41 w 41"/>
                <a:gd name="T1" fmla="*/ 2 h 56"/>
                <a:gd name="T2" fmla="*/ 28 w 41"/>
                <a:gd name="T3" fmla="*/ 10 h 56"/>
                <a:gd name="T4" fmla="*/ 26 w 41"/>
                <a:gd name="T5" fmla="*/ 15 h 56"/>
                <a:gd name="T6" fmla="*/ 23 w 41"/>
                <a:gd name="T7" fmla="*/ 23 h 56"/>
                <a:gd name="T8" fmla="*/ 21 w 41"/>
                <a:gd name="T9" fmla="*/ 43 h 56"/>
                <a:gd name="T10" fmla="*/ 21 w 41"/>
                <a:gd name="T11" fmla="*/ 51 h 56"/>
                <a:gd name="T12" fmla="*/ 18 w 41"/>
                <a:gd name="T13" fmla="*/ 53 h 56"/>
                <a:gd name="T14" fmla="*/ 13 w 41"/>
                <a:gd name="T15" fmla="*/ 56 h 56"/>
                <a:gd name="T16" fmla="*/ 8 w 41"/>
                <a:gd name="T17" fmla="*/ 56 h 56"/>
                <a:gd name="T18" fmla="*/ 5 w 41"/>
                <a:gd name="T19" fmla="*/ 56 h 56"/>
                <a:gd name="T20" fmla="*/ 3 w 41"/>
                <a:gd name="T21" fmla="*/ 53 h 56"/>
                <a:gd name="T22" fmla="*/ 0 w 41"/>
                <a:gd name="T23" fmla="*/ 51 h 56"/>
                <a:gd name="T24" fmla="*/ 0 w 41"/>
                <a:gd name="T25" fmla="*/ 48 h 56"/>
                <a:gd name="T26" fmla="*/ 3 w 41"/>
                <a:gd name="T27" fmla="*/ 46 h 56"/>
                <a:gd name="T28" fmla="*/ 5 w 41"/>
                <a:gd name="T29" fmla="*/ 41 h 56"/>
                <a:gd name="T30" fmla="*/ 11 w 41"/>
                <a:gd name="T31" fmla="*/ 35 h 56"/>
                <a:gd name="T32" fmla="*/ 13 w 41"/>
                <a:gd name="T33" fmla="*/ 30 h 56"/>
                <a:gd name="T34" fmla="*/ 13 w 41"/>
                <a:gd name="T35" fmla="*/ 23 h 56"/>
                <a:gd name="T36" fmla="*/ 13 w 41"/>
                <a:gd name="T37" fmla="*/ 15 h 56"/>
                <a:gd name="T38" fmla="*/ 13 w 41"/>
                <a:gd name="T39" fmla="*/ 13 h 56"/>
                <a:gd name="T40" fmla="*/ 16 w 41"/>
                <a:gd name="T41" fmla="*/ 10 h 56"/>
                <a:gd name="T42" fmla="*/ 23 w 41"/>
                <a:gd name="T43" fmla="*/ 5 h 56"/>
                <a:gd name="T44" fmla="*/ 28 w 41"/>
                <a:gd name="T45" fmla="*/ 2 h 56"/>
                <a:gd name="T46" fmla="*/ 36 w 41"/>
                <a:gd name="T47" fmla="*/ 0 h 56"/>
                <a:gd name="T48" fmla="*/ 41 w 41"/>
                <a:gd name="T49" fmla="*/ 2 h 5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1"/>
                <a:gd name="T76" fmla="*/ 0 h 56"/>
                <a:gd name="T77" fmla="*/ 41 w 41"/>
                <a:gd name="T78" fmla="*/ 56 h 5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1" h="56">
                  <a:moveTo>
                    <a:pt x="41" y="2"/>
                  </a:moveTo>
                  <a:lnTo>
                    <a:pt x="28" y="10"/>
                  </a:lnTo>
                  <a:lnTo>
                    <a:pt x="26" y="15"/>
                  </a:lnTo>
                  <a:lnTo>
                    <a:pt x="23" y="23"/>
                  </a:lnTo>
                  <a:lnTo>
                    <a:pt x="21" y="43"/>
                  </a:lnTo>
                  <a:lnTo>
                    <a:pt x="21" y="51"/>
                  </a:lnTo>
                  <a:lnTo>
                    <a:pt x="18" y="53"/>
                  </a:lnTo>
                  <a:lnTo>
                    <a:pt x="13" y="56"/>
                  </a:lnTo>
                  <a:lnTo>
                    <a:pt x="8" y="56"/>
                  </a:lnTo>
                  <a:lnTo>
                    <a:pt x="5" y="56"/>
                  </a:lnTo>
                  <a:lnTo>
                    <a:pt x="3" y="53"/>
                  </a:lnTo>
                  <a:lnTo>
                    <a:pt x="0" y="51"/>
                  </a:lnTo>
                  <a:lnTo>
                    <a:pt x="0" y="48"/>
                  </a:lnTo>
                  <a:lnTo>
                    <a:pt x="3" y="46"/>
                  </a:lnTo>
                  <a:lnTo>
                    <a:pt x="5" y="41"/>
                  </a:lnTo>
                  <a:lnTo>
                    <a:pt x="11" y="35"/>
                  </a:lnTo>
                  <a:lnTo>
                    <a:pt x="13" y="30"/>
                  </a:lnTo>
                  <a:lnTo>
                    <a:pt x="13" y="23"/>
                  </a:lnTo>
                  <a:lnTo>
                    <a:pt x="13" y="15"/>
                  </a:lnTo>
                  <a:lnTo>
                    <a:pt x="13" y="13"/>
                  </a:lnTo>
                  <a:lnTo>
                    <a:pt x="16" y="10"/>
                  </a:lnTo>
                  <a:lnTo>
                    <a:pt x="23" y="5"/>
                  </a:lnTo>
                  <a:lnTo>
                    <a:pt x="28" y="2"/>
                  </a:lnTo>
                  <a:lnTo>
                    <a:pt x="36" y="0"/>
                  </a:lnTo>
                  <a:lnTo>
                    <a:pt x="41"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5813" name="Freeform 138"/>
            <p:cNvSpPr>
              <a:spLocks/>
            </p:cNvSpPr>
            <p:nvPr/>
          </p:nvSpPr>
          <p:spPr bwMode="auto">
            <a:xfrm>
              <a:off x="1303" y="1355"/>
              <a:ext cx="75" cy="51"/>
            </a:xfrm>
            <a:custGeom>
              <a:avLst/>
              <a:gdLst>
                <a:gd name="T0" fmla="*/ 64 w 75"/>
                <a:gd name="T1" fmla="*/ 0 h 51"/>
                <a:gd name="T2" fmla="*/ 72 w 75"/>
                <a:gd name="T3" fmla="*/ 0 h 51"/>
                <a:gd name="T4" fmla="*/ 72 w 75"/>
                <a:gd name="T5" fmla="*/ 3 h 51"/>
                <a:gd name="T6" fmla="*/ 75 w 75"/>
                <a:gd name="T7" fmla="*/ 5 h 51"/>
                <a:gd name="T8" fmla="*/ 72 w 75"/>
                <a:gd name="T9" fmla="*/ 8 h 51"/>
                <a:gd name="T10" fmla="*/ 69 w 75"/>
                <a:gd name="T11" fmla="*/ 13 h 51"/>
                <a:gd name="T12" fmla="*/ 62 w 75"/>
                <a:gd name="T13" fmla="*/ 21 h 51"/>
                <a:gd name="T14" fmla="*/ 57 w 75"/>
                <a:gd name="T15" fmla="*/ 23 h 51"/>
                <a:gd name="T16" fmla="*/ 54 w 75"/>
                <a:gd name="T17" fmla="*/ 26 h 51"/>
                <a:gd name="T18" fmla="*/ 46 w 75"/>
                <a:gd name="T19" fmla="*/ 28 h 51"/>
                <a:gd name="T20" fmla="*/ 36 w 75"/>
                <a:gd name="T21" fmla="*/ 33 h 51"/>
                <a:gd name="T22" fmla="*/ 26 w 75"/>
                <a:gd name="T23" fmla="*/ 38 h 51"/>
                <a:gd name="T24" fmla="*/ 23 w 75"/>
                <a:gd name="T25" fmla="*/ 43 h 51"/>
                <a:gd name="T26" fmla="*/ 23 w 75"/>
                <a:gd name="T27" fmla="*/ 46 h 51"/>
                <a:gd name="T28" fmla="*/ 23 w 75"/>
                <a:gd name="T29" fmla="*/ 49 h 51"/>
                <a:gd name="T30" fmla="*/ 21 w 75"/>
                <a:gd name="T31" fmla="*/ 49 h 51"/>
                <a:gd name="T32" fmla="*/ 16 w 75"/>
                <a:gd name="T33" fmla="*/ 51 h 51"/>
                <a:gd name="T34" fmla="*/ 6 w 75"/>
                <a:gd name="T35" fmla="*/ 49 h 51"/>
                <a:gd name="T36" fmla="*/ 0 w 75"/>
                <a:gd name="T37" fmla="*/ 49 h 51"/>
                <a:gd name="T38" fmla="*/ 3 w 75"/>
                <a:gd name="T39" fmla="*/ 41 h 51"/>
                <a:gd name="T40" fmla="*/ 6 w 75"/>
                <a:gd name="T41" fmla="*/ 36 h 51"/>
                <a:gd name="T42" fmla="*/ 11 w 75"/>
                <a:gd name="T43" fmla="*/ 31 h 51"/>
                <a:gd name="T44" fmla="*/ 18 w 75"/>
                <a:gd name="T45" fmla="*/ 28 h 51"/>
                <a:gd name="T46" fmla="*/ 23 w 75"/>
                <a:gd name="T47" fmla="*/ 26 h 51"/>
                <a:gd name="T48" fmla="*/ 26 w 75"/>
                <a:gd name="T49" fmla="*/ 23 h 51"/>
                <a:gd name="T50" fmla="*/ 31 w 75"/>
                <a:gd name="T51" fmla="*/ 15 h 51"/>
                <a:gd name="T52" fmla="*/ 36 w 75"/>
                <a:gd name="T53" fmla="*/ 10 h 51"/>
                <a:gd name="T54" fmla="*/ 41 w 75"/>
                <a:gd name="T55" fmla="*/ 10 h 51"/>
                <a:gd name="T56" fmla="*/ 44 w 75"/>
                <a:gd name="T57" fmla="*/ 10 h 51"/>
                <a:gd name="T58" fmla="*/ 49 w 75"/>
                <a:gd name="T59" fmla="*/ 10 h 51"/>
                <a:gd name="T60" fmla="*/ 52 w 75"/>
                <a:gd name="T61" fmla="*/ 8 h 51"/>
                <a:gd name="T62" fmla="*/ 57 w 75"/>
                <a:gd name="T63" fmla="*/ 5 h 51"/>
                <a:gd name="T64" fmla="*/ 62 w 75"/>
                <a:gd name="T65" fmla="*/ 0 h 51"/>
                <a:gd name="T66" fmla="*/ 64 w 75"/>
                <a:gd name="T67" fmla="*/ 0 h 51"/>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75"/>
                <a:gd name="T103" fmla="*/ 0 h 51"/>
                <a:gd name="T104" fmla="*/ 75 w 75"/>
                <a:gd name="T105" fmla="*/ 51 h 51"/>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75" h="51">
                  <a:moveTo>
                    <a:pt x="64" y="0"/>
                  </a:moveTo>
                  <a:lnTo>
                    <a:pt x="72" y="0"/>
                  </a:lnTo>
                  <a:lnTo>
                    <a:pt x="72" y="3"/>
                  </a:lnTo>
                  <a:lnTo>
                    <a:pt x="75" y="5"/>
                  </a:lnTo>
                  <a:lnTo>
                    <a:pt x="72" y="8"/>
                  </a:lnTo>
                  <a:lnTo>
                    <a:pt x="69" y="13"/>
                  </a:lnTo>
                  <a:lnTo>
                    <a:pt x="62" y="21"/>
                  </a:lnTo>
                  <a:lnTo>
                    <a:pt x="57" y="23"/>
                  </a:lnTo>
                  <a:lnTo>
                    <a:pt x="54" y="26"/>
                  </a:lnTo>
                  <a:lnTo>
                    <a:pt x="46" y="28"/>
                  </a:lnTo>
                  <a:lnTo>
                    <a:pt x="36" y="33"/>
                  </a:lnTo>
                  <a:lnTo>
                    <a:pt x="26" y="38"/>
                  </a:lnTo>
                  <a:lnTo>
                    <a:pt x="23" y="43"/>
                  </a:lnTo>
                  <a:lnTo>
                    <a:pt x="23" y="46"/>
                  </a:lnTo>
                  <a:lnTo>
                    <a:pt x="23" y="49"/>
                  </a:lnTo>
                  <a:lnTo>
                    <a:pt x="21" y="49"/>
                  </a:lnTo>
                  <a:lnTo>
                    <a:pt x="16" y="51"/>
                  </a:lnTo>
                  <a:lnTo>
                    <a:pt x="6" y="49"/>
                  </a:lnTo>
                  <a:lnTo>
                    <a:pt x="0" y="49"/>
                  </a:lnTo>
                  <a:lnTo>
                    <a:pt x="3" y="41"/>
                  </a:lnTo>
                  <a:lnTo>
                    <a:pt x="6" y="36"/>
                  </a:lnTo>
                  <a:lnTo>
                    <a:pt x="11" y="31"/>
                  </a:lnTo>
                  <a:lnTo>
                    <a:pt x="18" y="28"/>
                  </a:lnTo>
                  <a:lnTo>
                    <a:pt x="23" y="26"/>
                  </a:lnTo>
                  <a:lnTo>
                    <a:pt x="26" y="23"/>
                  </a:lnTo>
                  <a:lnTo>
                    <a:pt x="31" y="15"/>
                  </a:lnTo>
                  <a:lnTo>
                    <a:pt x="36" y="10"/>
                  </a:lnTo>
                  <a:lnTo>
                    <a:pt x="41" y="10"/>
                  </a:lnTo>
                  <a:lnTo>
                    <a:pt x="44" y="10"/>
                  </a:lnTo>
                  <a:lnTo>
                    <a:pt x="49" y="10"/>
                  </a:lnTo>
                  <a:lnTo>
                    <a:pt x="52" y="8"/>
                  </a:lnTo>
                  <a:lnTo>
                    <a:pt x="57" y="5"/>
                  </a:lnTo>
                  <a:lnTo>
                    <a:pt x="62" y="0"/>
                  </a:lnTo>
                  <a:lnTo>
                    <a:pt x="6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5814" name="Freeform 139"/>
            <p:cNvSpPr>
              <a:spLocks/>
            </p:cNvSpPr>
            <p:nvPr/>
          </p:nvSpPr>
          <p:spPr bwMode="auto">
            <a:xfrm>
              <a:off x="1171" y="1011"/>
              <a:ext cx="569" cy="362"/>
            </a:xfrm>
            <a:custGeom>
              <a:avLst/>
              <a:gdLst>
                <a:gd name="T0" fmla="*/ 212 w 569"/>
                <a:gd name="T1" fmla="*/ 94 h 362"/>
                <a:gd name="T2" fmla="*/ 235 w 569"/>
                <a:gd name="T3" fmla="*/ 53 h 362"/>
                <a:gd name="T4" fmla="*/ 270 w 569"/>
                <a:gd name="T5" fmla="*/ 33 h 362"/>
                <a:gd name="T6" fmla="*/ 309 w 569"/>
                <a:gd name="T7" fmla="*/ 5 h 362"/>
                <a:gd name="T8" fmla="*/ 368 w 569"/>
                <a:gd name="T9" fmla="*/ 0 h 362"/>
                <a:gd name="T10" fmla="*/ 413 w 569"/>
                <a:gd name="T11" fmla="*/ 17 h 362"/>
                <a:gd name="T12" fmla="*/ 462 w 569"/>
                <a:gd name="T13" fmla="*/ 51 h 362"/>
                <a:gd name="T14" fmla="*/ 480 w 569"/>
                <a:gd name="T15" fmla="*/ 89 h 362"/>
                <a:gd name="T16" fmla="*/ 490 w 569"/>
                <a:gd name="T17" fmla="*/ 160 h 362"/>
                <a:gd name="T18" fmla="*/ 482 w 569"/>
                <a:gd name="T19" fmla="*/ 209 h 362"/>
                <a:gd name="T20" fmla="*/ 482 w 569"/>
                <a:gd name="T21" fmla="*/ 224 h 362"/>
                <a:gd name="T22" fmla="*/ 526 w 569"/>
                <a:gd name="T23" fmla="*/ 216 h 362"/>
                <a:gd name="T24" fmla="*/ 534 w 569"/>
                <a:gd name="T25" fmla="*/ 229 h 362"/>
                <a:gd name="T26" fmla="*/ 557 w 569"/>
                <a:gd name="T27" fmla="*/ 247 h 362"/>
                <a:gd name="T28" fmla="*/ 562 w 569"/>
                <a:gd name="T29" fmla="*/ 280 h 362"/>
                <a:gd name="T30" fmla="*/ 567 w 569"/>
                <a:gd name="T31" fmla="*/ 311 h 362"/>
                <a:gd name="T32" fmla="*/ 567 w 569"/>
                <a:gd name="T33" fmla="*/ 331 h 362"/>
                <a:gd name="T34" fmla="*/ 526 w 569"/>
                <a:gd name="T35" fmla="*/ 362 h 362"/>
                <a:gd name="T36" fmla="*/ 544 w 569"/>
                <a:gd name="T37" fmla="*/ 334 h 362"/>
                <a:gd name="T38" fmla="*/ 549 w 569"/>
                <a:gd name="T39" fmla="*/ 296 h 362"/>
                <a:gd name="T40" fmla="*/ 536 w 569"/>
                <a:gd name="T41" fmla="*/ 252 h 362"/>
                <a:gd name="T42" fmla="*/ 516 w 569"/>
                <a:gd name="T43" fmla="*/ 232 h 362"/>
                <a:gd name="T44" fmla="*/ 459 w 569"/>
                <a:gd name="T45" fmla="*/ 239 h 362"/>
                <a:gd name="T46" fmla="*/ 447 w 569"/>
                <a:gd name="T47" fmla="*/ 222 h 362"/>
                <a:gd name="T48" fmla="*/ 475 w 569"/>
                <a:gd name="T49" fmla="*/ 188 h 362"/>
                <a:gd name="T50" fmla="*/ 477 w 569"/>
                <a:gd name="T51" fmla="*/ 132 h 362"/>
                <a:gd name="T52" fmla="*/ 467 w 569"/>
                <a:gd name="T53" fmla="*/ 102 h 362"/>
                <a:gd name="T54" fmla="*/ 452 w 569"/>
                <a:gd name="T55" fmla="*/ 63 h 362"/>
                <a:gd name="T56" fmla="*/ 429 w 569"/>
                <a:gd name="T57" fmla="*/ 40 h 362"/>
                <a:gd name="T58" fmla="*/ 411 w 569"/>
                <a:gd name="T59" fmla="*/ 38 h 362"/>
                <a:gd name="T60" fmla="*/ 388 w 569"/>
                <a:gd name="T61" fmla="*/ 25 h 362"/>
                <a:gd name="T62" fmla="*/ 357 w 569"/>
                <a:gd name="T63" fmla="*/ 25 h 362"/>
                <a:gd name="T64" fmla="*/ 296 w 569"/>
                <a:gd name="T65" fmla="*/ 30 h 362"/>
                <a:gd name="T66" fmla="*/ 278 w 569"/>
                <a:gd name="T67" fmla="*/ 51 h 362"/>
                <a:gd name="T68" fmla="*/ 237 w 569"/>
                <a:gd name="T69" fmla="*/ 79 h 362"/>
                <a:gd name="T70" fmla="*/ 222 w 569"/>
                <a:gd name="T71" fmla="*/ 117 h 362"/>
                <a:gd name="T72" fmla="*/ 240 w 569"/>
                <a:gd name="T73" fmla="*/ 183 h 362"/>
                <a:gd name="T74" fmla="*/ 227 w 569"/>
                <a:gd name="T75" fmla="*/ 199 h 362"/>
                <a:gd name="T76" fmla="*/ 207 w 569"/>
                <a:gd name="T77" fmla="*/ 140 h 362"/>
                <a:gd name="T78" fmla="*/ 186 w 569"/>
                <a:gd name="T79" fmla="*/ 125 h 362"/>
                <a:gd name="T80" fmla="*/ 166 w 569"/>
                <a:gd name="T81" fmla="*/ 107 h 362"/>
                <a:gd name="T82" fmla="*/ 125 w 569"/>
                <a:gd name="T83" fmla="*/ 91 h 362"/>
                <a:gd name="T84" fmla="*/ 79 w 569"/>
                <a:gd name="T85" fmla="*/ 104 h 362"/>
                <a:gd name="T86" fmla="*/ 53 w 569"/>
                <a:gd name="T87" fmla="*/ 122 h 362"/>
                <a:gd name="T88" fmla="*/ 28 w 569"/>
                <a:gd name="T89" fmla="*/ 145 h 362"/>
                <a:gd name="T90" fmla="*/ 15 w 569"/>
                <a:gd name="T91" fmla="*/ 194 h 362"/>
                <a:gd name="T92" fmla="*/ 43 w 569"/>
                <a:gd name="T93" fmla="*/ 250 h 362"/>
                <a:gd name="T94" fmla="*/ 35 w 569"/>
                <a:gd name="T95" fmla="*/ 260 h 362"/>
                <a:gd name="T96" fmla="*/ 2 w 569"/>
                <a:gd name="T97" fmla="*/ 214 h 362"/>
                <a:gd name="T98" fmla="*/ 7 w 569"/>
                <a:gd name="T99" fmla="*/ 171 h 362"/>
                <a:gd name="T100" fmla="*/ 15 w 569"/>
                <a:gd name="T101" fmla="*/ 125 h 362"/>
                <a:gd name="T102" fmla="*/ 40 w 569"/>
                <a:gd name="T103" fmla="*/ 112 h 362"/>
                <a:gd name="T104" fmla="*/ 69 w 569"/>
                <a:gd name="T105" fmla="*/ 81 h 362"/>
                <a:gd name="T106" fmla="*/ 122 w 569"/>
                <a:gd name="T107" fmla="*/ 71 h 362"/>
                <a:gd name="T108" fmla="*/ 150 w 569"/>
                <a:gd name="T109" fmla="*/ 81 h 362"/>
                <a:gd name="T110" fmla="*/ 204 w 569"/>
                <a:gd name="T111" fmla="*/ 120 h 362"/>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569"/>
                <a:gd name="T169" fmla="*/ 0 h 362"/>
                <a:gd name="T170" fmla="*/ 569 w 569"/>
                <a:gd name="T171" fmla="*/ 362 h 362"/>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569" h="362">
                  <a:moveTo>
                    <a:pt x="204" y="120"/>
                  </a:moveTo>
                  <a:lnTo>
                    <a:pt x="204" y="109"/>
                  </a:lnTo>
                  <a:lnTo>
                    <a:pt x="207" y="102"/>
                  </a:lnTo>
                  <a:lnTo>
                    <a:pt x="209" y="97"/>
                  </a:lnTo>
                  <a:lnTo>
                    <a:pt x="212" y="94"/>
                  </a:lnTo>
                  <a:lnTo>
                    <a:pt x="219" y="86"/>
                  </a:lnTo>
                  <a:lnTo>
                    <a:pt x="222" y="81"/>
                  </a:lnTo>
                  <a:lnTo>
                    <a:pt x="222" y="76"/>
                  </a:lnTo>
                  <a:lnTo>
                    <a:pt x="227" y="63"/>
                  </a:lnTo>
                  <a:lnTo>
                    <a:pt x="235" y="53"/>
                  </a:lnTo>
                  <a:lnTo>
                    <a:pt x="240" y="45"/>
                  </a:lnTo>
                  <a:lnTo>
                    <a:pt x="245" y="40"/>
                  </a:lnTo>
                  <a:lnTo>
                    <a:pt x="255" y="35"/>
                  </a:lnTo>
                  <a:lnTo>
                    <a:pt x="263" y="35"/>
                  </a:lnTo>
                  <a:lnTo>
                    <a:pt x="270" y="33"/>
                  </a:lnTo>
                  <a:lnTo>
                    <a:pt x="281" y="23"/>
                  </a:lnTo>
                  <a:lnTo>
                    <a:pt x="288" y="15"/>
                  </a:lnTo>
                  <a:lnTo>
                    <a:pt x="293" y="10"/>
                  </a:lnTo>
                  <a:lnTo>
                    <a:pt x="301" y="7"/>
                  </a:lnTo>
                  <a:lnTo>
                    <a:pt x="309" y="5"/>
                  </a:lnTo>
                  <a:lnTo>
                    <a:pt x="324" y="5"/>
                  </a:lnTo>
                  <a:lnTo>
                    <a:pt x="337" y="7"/>
                  </a:lnTo>
                  <a:lnTo>
                    <a:pt x="350" y="5"/>
                  </a:lnTo>
                  <a:lnTo>
                    <a:pt x="360" y="2"/>
                  </a:lnTo>
                  <a:lnTo>
                    <a:pt x="368" y="0"/>
                  </a:lnTo>
                  <a:lnTo>
                    <a:pt x="373" y="0"/>
                  </a:lnTo>
                  <a:lnTo>
                    <a:pt x="375" y="2"/>
                  </a:lnTo>
                  <a:lnTo>
                    <a:pt x="393" y="12"/>
                  </a:lnTo>
                  <a:lnTo>
                    <a:pt x="403" y="15"/>
                  </a:lnTo>
                  <a:lnTo>
                    <a:pt x="413" y="17"/>
                  </a:lnTo>
                  <a:lnTo>
                    <a:pt x="421" y="17"/>
                  </a:lnTo>
                  <a:lnTo>
                    <a:pt x="429" y="20"/>
                  </a:lnTo>
                  <a:lnTo>
                    <a:pt x="444" y="33"/>
                  </a:lnTo>
                  <a:lnTo>
                    <a:pt x="457" y="45"/>
                  </a:lnTo>
                  <a:lnTo>
                    <a:pt x="462" y="51"/>
                  </a:lnTo>
                  <a:lnTo>
                    <a:pt x="465" y="58"/>
                  </a:lnTo>
                  <a:lnTo>
                    <a:pt x="470" y="66"/>
                  </a:lnTo>
                  <a:lnTo>
                    <a:pt x="472" y="71"/>
                  </a:lnTo>
                  <a:lnTo>
                    <a:pt x="477" y="76"/>
                  </a:lnTo>
                  <a:lnTo>
                    <a:pt x="480" y="89"/>
                  </a:lnTo>
                  <a:lnTo>
                    <a:pt x="485" y="102"/>
                  </a:lnTo>
                  <a:lnTo>
                    <a:pt x="490" y="112"/>
                  </a:lnTo>
                  <a:lnTo>
                    <a:pt x="495" y="122"/>
                  </a:lnTo>
                  <a:lnTo>
                    <a:pt x="493" y="140"/>
                  </a:lnTo>
                  <a:lnTo>
                    <a:pt x="490" y="160"/>
                  </a:lnTo>
                  <a:lnTo>
                    <a:pt x="493" y="183"/>
                  </a:lnTo>
                  <a:lnTo>
                    <a:pt x="493" y="191"/>
                  </a:lnTo>
                  <a:lnTo>
                    <a:pt x="490" y="199"/>
                  </a:lnTo>
                  <a:lnTo>
                    <a:pt x="488" y="204"/>
                  </a:lnTo>
                  <a:lnTo>
                    <a:pt x="482" y="209"/>
                  </a:lnTo>
                  <a:lnTo>
                    <a:pt x="475" y="214"/>
                  </a:lnTo>
                  <a:lnTo>
                    <a:pt x="470" y="219"/>
                  </a:lnTo>
                  <a:lnTo>
                    <a:pt x="467" y="224"/>
                  </a:lnTo>
                  <a:lnTo>
                    <a:pt x="475" y="224"/>
                  </a:lnTo>
                  <a:lnTo>
                    <a:pt x="482" y="224"/>
                  </a:lnTo>
                  <a:lnTo>
                    <a:pt x="495" y="219"/>
                  </a:lnTo>
                  <a:lnTo>
                    <a:pt x="508" y="214"/>
                  </a:lnTo>
                  <a:lnTo>
                    <a:pt x="516" y="214"/>
                  </a:lnTo>
                  <a:lnTo>
                    <a:pt x="521" y="214"/>
                  </a:lnTo>
                  <a:lnTo>
                    <a:pt x="526" y="216"/>
                  </a:lnTo>
                  <a:lnTo>
                    <a:pt x="528" y="216"/>
                  </a:lnTo>
                  <a:lnTo>
                    <a:pt x="531" y="219"/>
                  </a:lnTo>
                  <a:lnTo>
                    <a:pt x="531" y="222"/>
                  </a:lnTo>
                  <a:lnTo>
                    <a:pt x="531" y="224"/>
                  </a:lnTo>
                  <a:lnTo>
                    <a:pt x="534" y="229"/>
                  </a:lnTo>
                  <a:lnTo>
                    <a:pt x="536" y="232"/>
                  </a:lnTo>
                  <a:lnTo>
                    <a:pt x="544" y="237"/>
                  </a:lnTo>
                  <a:lnTo>
                    <a:pt x="551" y="239"/>
                  </a:lnTo>
                  <a:lnTo>
                    <a:pt x="554" y="245"/>
                  </a:lnTo>
                  <a:lnTo>
                    <a:pt x="557" y="247"/>
                  </a:lnTo>
                  <a:lnTo>
                    <a:pt x="559" y="252"/>
                  </a:lnTo>
                  <a:lnTo>
                    <a:pt x="559" y="260"/>
                  </a:lnTo>
                  <a:lnTo>
                    <a:pt x="559" y="270"/>
                  </a:lnTo>
                  <a:lnTo>
                    <a:pt x="559" y="278"/>
                  </a:lnTo>
                  <a:lnTo>
                    <a:pt x="562" y="280"/>
                  </a:lnTo>
                  <a:lnTo>
                    <a:pt x="564" y="283"/>
                  </a:lnTo>
                  <a:lnTo>
                    <a:pt x="567" y="291"/>
                  </a:lnTo>
                  <a:lnTo>
                    <a:pt x="567" y="298"/>
                  </a:lnTo>
                  <a:lnTo>
                    <a:pt x="567" y="303"/>
                  </a:lnTo>
                  <a:lnTo>
                    <a:pt x="567" y="311"/>
                  </a:lnTo>
                  <a:lnTo>
                    <a:pt x="567" y="313"/>
                  </a:lnTo>
                  <a:lnTo>
                    <a:pt x="567" y="316"/>
                  </a:lnTo>
                  <a:lnTo>
                    <a:pt x="569" y="319"/>
                  </a:lnTo>
                  <a:lnTo>
                    <a:pt x="569" y="321"/>
                  </a:lnTo>
                  <a:lnTo>
                    <a:pt x="567" y="331"/>
                  </a:lnTo>
                  <a:lnTo>
                    <a:pt x="554" y="349"/>
                  </a:lnTo>
                  <a:lnTo>
                    <a:pt x="546" y="357"/>
                  </a:lnTo>
                  <a:lnTo>
                    <a:pt x="536" y="362"/>
                  </a:lnTo>
                  <a:lnTo>
                    <a:pt x="531" y="362"/>
                  </a:lnTo>
                  <a:lnTo>
                    <a:pt x="526" y="362"/>
                  </a:lnTo>
                  <a:lnTo>
                    <a:pt x="521" y="359"/>
                  </a:lnTo>
                  <a:lnTo>
                    <a:pt x="516" y="354"/>
                  </a:lnTo>
                  <a:lnTo>
                    <a:pt x="526" y="352"/>
                  </a:lnTo>
                  <a:lnTo>
                    <a:pt x="536" y="344"/>
                  </a:lnTo>
                  <a:lnTo>
                    <a:pt x="544" y="334"/>
                  </a:lnTo>
                  <a:lnTo>
                    <a:pt x="549" y="326"/>
                  </a:lnTo>
                  <a:lnTo>
                    <a:pt x="554" y="316"/>
                  </a:lnTo>
                  <a:lnTo>
                    <a:pt x="554" y="308"/>
                  </a:lnTo>
                  <a:lnTo>
                    <a:pt x="554" y="301"/>
                  </a:lnTo>
                  <a:lnTo>
                    <a:pt x="549" y="296"/>
                  </a:lnTo>
                  <a:lnTo>
                    <a:pt x="549" y="288"/>
                  </a:lnTo>
                  <a:lnTo>
                    <a:pt x="549" y="280"/>
                  </a:lnTo>
                  <a:lnTo>
                    <a:pt x="549" y="273"/>
                  </a:lnTo>
                  <a:lnTo>
                    <a:pt x="544" y="262"/>
                  </a:lnTo>
                  <a:lnTo>
                    <a:pt x="536" y="252"/>
                  </a:lnTo>
                  <a:lnTo>
                    <a:pt x="531" y="250"/>
                  </a:lnTo>
                  <a:lnTo>
                    <a:pt x="526" y="245"/>
                  </a:lnTo>
                  <a:lnTo>
                    <a:pt x="521" y="239"/>
                  </a:lnTo>
                  <a:lnTo>
                    <a:pt x="518" y="234"/>
                  </a:lnTo>
                  <a:lnTo>
                    <a:pt x="516" y="232"/>
                  </a:lnTo>
                  <a:lnTo>
                    <a:pt x="511" y="229"/>
                  </a:lnTo>
                  <a:lnTo>
                    <a:pt x="505" y="229"/>
                  </a:lnTo>
                  <a:lnTo>
                    <a:pt x="477" y="234"/>
                  </a:lnTo>
                  <a:lnTo>
                    <a:pt x="467" y="237"/>
                  </a:lnTo>
                  <a:lnTo>
                    <a:pt x="459" y="239"/>
                  </a:lnTo>
                  <a:lnTo>
                    <a:pt x="452" y="237"/>
                  </a:lnTo>
                  <a:lnTo>
                    <a:pt x="436" y="234"/>
                  </a:lnTo>
                  <a:lnTo>
                    <a:pt x="436" y="229"/>
                  </a:lnTo>
                  <a:lnTo>
                    <a:pt x="439" y="227"/>
                  </a:lnTo>
                  <a:lnTo>
                    <a:pt x="447" y="222"/>
                  </a:lnTo>
                  <a:lnTo>
                    <a:pt x="454" y="216"/>
                  </a:lnTo>
                  <a:lnTo>
                    <a:pt x="457" y="214"/>
                  </a:lnTo>
                  <a:lnTo>
                    <a:pt x="459" y="209"/>
                  </a:lnTo>
                  <a:lnTo>
                    <a:pt x="467" y="196"/>
                  </a:lnTo>
                  <a:lnTo>
                    <a:pt x="475" y="188"/>
                  </a:lnTo>
                  <a:lnTo>
                    <a:pt x="477" y="181"/>
                  </a:lnTo>
                  <a:lnTo>
                    <a:pt x="480" y="176"/>
                  </a:lnTo>
                  <a:lnTo>
                    <a:pt x="480" y="155"/>
                  </a:lnTo>
                  <a:lnTo>
                    <a:pt x="477" y="137"/>
                  </a:lnTo>
                  <a:lnTo>
                    <a:pt x="477" y="132"/>
                  </a:lnTo>
                  <a:lnTo>
                    <a:pt x="475" y="130"/>
                  </a:lnTo>
                  <a:lnTo>
                    <a:pt x="472" y="130"/>
                  </a:lnTo>
                  <a:lnTo>
                    <a:pt x="472" y="127"/>
                  </a:lnTo>
                  <a:lnTo>
                    <a:pt x="470" y="117"/>
                  </a:lnTo>
                  <a:lnTo>
                    <a:pt x="467" y="102"/>
                  </a:lnTo>
                  <a:lnTo>
                    <a:pt x="465" y="94"/>
                  </a:lnTo>
                  <a:lnTo>
                    <a:pt x="462" y="84"/>
                  </a:lnTo>
                  <a:lnTo>
                    <a:pt x="457" y="74"/>
                  </a:lnTo>
                  <a:lnTo>
                    <a:pt x="454" y="66"/>
                  </a:lnTo>
                  <a:lnTo>
                    <a:pt x="452" y="63"/>
                  </a:lnTo>
                  <a:lnTo>
                    <a:pt x="447" y="58"/>
                  </a:lnTo>
                  <a:lnTo>
                    <a:pt x="439" y="53"/>
                  </a:lnTo>
                  <a:lnTo>
                    <a:pt x="436" y="51"/>
                  </a:lnTo>
                  <a:lnTo>
                    <a:pt x="431" y="45"/>
                  </a:lnTo>
                  <a:lnTo>
                    <a:pt x="429" y="40"/>
                  </a:lnTo>
                  <a:lnTo>
                    <a:pt x="424" y="38"/>
                  </a:lnTo>
                  <a:lnTo>
                    <a:pt x="421" y="38"/>
                  </a:lnTo>
                  <a:lnTo>
                    <a:pt x="419" y="38"/>
                  </a:lnTo>
                  <a:lnTo>
                    <a:pt x="416" y="38"/>
                  </a:lnTo>
                  <a:lnTo>
                    <a:pt x="411" y="38"/>
                  </a:lnTo>
                  <a:lnTo>
                    <a:pt x="408" y="35"/>
                  </a:lnTo>
                  <a:lnTo>
                    <a:pt x="401" y="30"/>
                  </a:lnTo>
                  <a:lnTo>
                    <a:pt x="396" y="25"/>
                  </a:lnTo>
                  <a:lnTo>
                    <a:pt x="393" y="25"/>
                  </a:lnTo>
                  <a:lnTo>
                    <a:pt x="388" y="25"/>
                  </a:lnTo>
                  <a:lnTo>
                    <a:pt x="383" y="28"/>
                  </a:lnTo>
                  <a:lnTo>
                    <a:pt x="378" y="28"/>
                  </a:lnTo>
                  <a:lnTo>
                    <a:pt x="373" y="30"/>
                  </a:lnTo>
                  <a:lnTo>
                    <a:pt x="365" y="28"/>
                  </a:lnTo>
                  <a:lnTo>
                    <a:pt x="357" y="25"/>
                  </a:lnTo>
                  <a:lnTo>
                    <a:pt x="350" y="20"/>
                  </a:lnTo>
                  <a:lnTo>
                    <a:pt x="339" y="20"/>
                  </a:lnTo>
                  <a:lnTo>
                    <a:pt x="316" y="23"/>
                  </a:lnTo>
                  <a:lnTo>
                    <a:pt x="304" y="25"/>
                  </a:lnTo>
                  <a:lnTo>
                    <a:pt x="296" y="30"/>
                  </a:lnTo>
                  <a:lnTo>
                    <a:pt x="288" y="33"/>
                  </a:lnTo>
                  <a:lnTo>
                    <a:pt x="286" y="38"/>
                  </a:lnTo>
                  <a:lnTo>
                    <a:pt x="283" y="40"/>
                  </a:lnTo>
                  <a:lnTo>
                    <a:pt x="281" y="45"/>
                  </a:lnTo>
                  <a:lnTo>
                    <a:pt x="278" y="51"/>
                  </a:lnTo>
                  <a:lnTo>
                    <a:pt x="265" y="58"/>
                  </a:lnTo>
                  <a:lnTo>
                    <a:pt x="253" y="63"/>
                  </a:lnTo>
                  <a:lnTo>
                    <a:pt x="247" y="66"/>
                  </a:lnTo>
                  <a:lnTo>
                    <a:pt x="242" y="71"/>
                  </a:lnTo>
                  <a:lnTo>
                    <a:pt x="237" y="79"/>
                  </a:lnTo>
                  <a:lnTo>
                    <a:pt x="235" y="89"/>
                  </a:lnTo>
                  <a:lnTo>
                    <a:pt x="232" y="97"/>
                  </a:lnTo>
                  <a:lnTo>
                    <a:pt x="227" y="107"/>
                  </a:lnTo>
                  <a:lnTo>
                    <a:pt x="224" y="112"/>
                  </a:lnTo>
                  <a:lnTo>
                    <a:pt x="222" y="117"/>
                  </a:lnTo>
                  <a:lnTo>
                    <a:pt x="219" y="132"/>
                  </a:lnTo>
                  <a:lnTo>
                    <a:pt x="219" y="148"/>
                  </a:lnTo>
                  <a:lnTo>
                    <a:pt x="222" y="160"/>
                  </a:lnTo>
                  <a:lnTo>
                    <a:pt x="230" y="171"/>
                  </a:lnTo>
                  <a:lnTo>
                    <a:pt x="240" y="183"/>
                  </a:lnTo>
                  <a:lnTo>
                    <a:pt x="245" y="194"/>
                  </a:lnTo>
                  <a:lnTo>
                    <a:pt x="247" y="199"/>
                  </a:lnTo>
                  <a:lnTo>
                    <a:pt x="245" y="204"/>
                  </a:lnTo>
                  <a:lnTo>
                    <a:pt x="232" y="201"/>
                  </a:lnTo>
                  <a:lnTo>
                    <a:pt x="227" y="199"/>
                  </a:lnTo>
                  <a:lnTo>
                    <a:pt x="222" y="196"/>
                  </a:lnTo>
                  <a:lnTo>
                    <a:pt x="214" y="183"/>
                  </a:lnTo>
                  <a:lnTo>
                    <a:pt x="212" y="171"/>
                  </a:lnTo>
                  <a:lnTo>
                    <a:pt x="207" y="150"/>
                  </a:lnTo>
                  <a:lnTo>
                    <a:pt x="207" y="140"/>
                  </a:lnTo>
                  <a:lnTo>
                    <a:pt x="204" y="135"/>
                  </a:lnTo>
                  <a:lnTo>
                    <a:pt x="201" y="132"/>
                  </a:lnTo>
                  <a:lnTo>
                    <a:pt x="199" y="130"/>
                  </a:lnTo>
                  <a:lnTo>
                    <a:pt x="189" y="127"/>
                  </a:lnTo>
                  <a:lnTo>
                    <a:pt x="186" y="125"/>
                  </a:lnTo>
                  <a:lnTo>
                    <a:pt x="184" y="122"/>
                  </a:lnTo>
                  <a:lnTo>
                    <a:pt x="178" y="117"/>
                  </a:lnTo>
                  <a:lnTo>
                    <a:pt x="173" y="109"/>
                  </a:lnTo>
                  <a:lnTo>
                    <a:pt x="171" y="107"/>
                  </a:lnTo>
                  <a:lnTo>
                    <a:pt x="166" y="107"/>
                  </a:lnTo>
                  <a:lnTo>
                    <a:pt x="155" y="102"/>
                  </a:lnTo>
                  <a:lnTo>
                    <a:pt x="145" y="97"/>
                  </a:lnTo>
                  <a:lnTo>
                    <a:pt x="135" y="91"/>
                  </a:lnTo>
                  <a:lnTo>
                    <a:pt x="130" y="91"/>
                  </a:lnTo>
                  <a:lnTo>
                    <a:pt x="125" y="91"/>
                  </a:lnTo>
                  <a:lnTo>
                    <a:pt x="117" y="94"/>
                  </a:lnTo>
                  <a:lnTo>
                    <a:pt x="112" y="99"/>
                  </a:lnTo>
                  <a:lnTo>
                    <a:pt x="104" y="102"/>
                  </a:lnTo>
                  <a:lnTo>
                    <a:pt x="92" y="104"/>
                  </a:lnTo>
                  <a:lnTo>
                    <a:pt x="79" y="104"/>
                  </a:lnTo>
                  <a:lnTo>
                    <a:pt x="71" y="107"/>
                  </a:lnTo>
                  <a:lnTo>
                    <a:pt x="63" y="109"/>
                  </a:lnTo>
                  <a:lnTo>
                    <a:pt x="58" y="117"/>
                  </a:lnTo>
                  <a:lnTo>
                    <a:pt x="56" y="120"/>
                  </a:lnTo>
                  <a:lnTo>
                    <a:pt x="53" y="122"/>
                  </a:lnTo>
                  <a:lnTo>
                    <a:pt x="43" y="125"/>
                  </a:lnTo>
                  <a:lnTo>
                    <a:pt x="33" y="130"/>
                  </a:lnTo>
                  <a:lnTo>
                    <a:pt x="30" y="132"/>
                  </a:lnTo>
                  <a:lnTo>
                    <a:pt x="28" y="137"/>
                  </a:lnTo>
                  <a:lnTo>
                    <a:pt x="28" y="145"/>
                  </a:lnTo>
                  <a:lnTo>
                    <a:pt x="28" y="150"/>
                  </a:lnTo>
                  <a:lnTo>
                    <a:pt x="28" y="158"/>
                  </a:lnTo>
                  <a:lnTo>
                    <a:pt x="23" y="168"/>
                  </a:lnTo>
                  <a:lnTo>
                    <a:pt x="17" y="181"/>
                  </a:lnTo>
                  <a:lnTo>
                    <a:pt x="15" y="194"/>
                  </a:lnTo>
                  <a:lnTo>
                    <a:pt x="15" y="209"/>
                  </a:lnTo>
                  <a:lnTo>
                    <a:pt x="15" y="219"/>
                  </a:lnTo>
                  <a:lnTo>
                    <a:pt x="25" y="232"/>
                  </a:lnTo>
                  <a:lnTo>
                    <a:pt x="35" y="242"/>
                  </a:lnTo>
                  <a:lnTo>
                    <a:pt x="43" y="250"/>
                  </a:lnTo>
                  <a:lnTo>
                    <a:pt x="48" y="255"/>
                  </a:lnTo>
                  <a:lnTo>
                    <a:pt x="48" y="257"/>
                  </a:lnTo>
                  <a:lnTo>
                    <a:pt x="46" y="257"/>
                  </a:lnTo>
                  <a:lnTo>
                    <a:pt x="43" y="260"/>
                  </a:lnTo>
                  <a:lnTo>
                    <a:pt x="35" y="260"/>
                  </a:lnTo>
                  <a:lnTo>
                    <a:pt x="25" y="255"/>
                  </a:lnTo>
                  <a:lnTo>
                    <a:pt x="23" y="252"/>
                  </a:lnTo>
                  <a:lnTo>
                    <a:pt x="17" y="247"/>
                  </a:lnTo>
                  <a:lnTo>
                    <a:pt x="10" y="229"/>
                  </a:lnTo>
                  <a:lnTo>
                    <a:pt x="2" y="214"/>
                  </a:lnTo>
                  <a:lnTo>
                    <a:pt x="0" y="199"/>
                  </a:lnTo>
                  <a:lnTo>
                    <a:pt x="0" y="191"/>
                  </a:lnTo>
                  <a:lnTo>
                    <a:pt x="2" y="186"/>
                  </a:lnTo>
                  <a:lnTo>
                    <a:pt x="5" y="178"/>
                  </a:lnTo>
                  <a:lnTo>
                    <a:pt x="7" y="171"/>
                  </a:lnTo>
                  <a:lnTo>
                    <a:pt x="7" y="158"/>
                  </a:lnTo>
                  <a:lnTo>
                    <a:pt x="7" y="142"/>
                  </a:lnTo>
                  <a:lnTo>
                    <a:pt x="7" y="135"/>
                  </a:lnTo>
                  <a:lnTo>
                    <a:pt x="10" y="130"/>
                  </a:lnTo>
                  <a:lnTo>
                    <a:pt x="15" y="125"/>
                  </a:lnTo>
                  <a:lnTo>
                    <a:pt x="17" y="122"/>
                  </a:lnTo>
                  <a:lnTo>
                    <a:pt x="25" y="120"/>
                  </a:lnTo>
                  <a:lnTo>
                    <a:pt x="33" y="117"/>
                  </a:lnTo>
                  <a:lnTo>
                    <a:pt x="38" y="114"/>
                  </a:lnTo>
                  <a:lnTo>
                    <a:pt x="40" y="112"/>
                  </a:lnTo>
                  <a:lnTo>
                    <a:pt x="48" y="99"/>
                  </a:lnTo>
                  <a:lnTo>
                    <a:pt x="53" y="89"/>
                  </a:lnTo>
                  <a:lnTo>
                    <a:pt x="58" y="86"/>
                  </a:lnTo>
                  <a:lnTo>
                    <a:pt x="63" y="84"/>
                  </a:lnTo>
                  <a:lnTo>
                    <a:pt x="69" y="81"/>
                  </a:lnTo>
                  <a:lnTo>
                    <a:pt x="76" y="81"/>
                  </a:lnTo>
                  <a:lnTo>
                    <a:pt x="89" y="81"/>
                  </a:lnTo>
                  <a:lnTo>
                    <a:pt x="94" y="79"/>
                  </a:lnTo>
                  <a:lnTo>
                    <a:pt x="115" y="74"/>
                  </a:lnTo>
                  <a:lnTo>
                    <a:pt x="122" y="71"/>
                  </a:lnTo>
                  <a:lnTo>
                    <a:pt x="127" y="71"/>
                  </a:lnTo>
                  <a:lnTo>
                    <a:pt x="132" y="74"/>
                  </a:lnTo>
                  <a:lnTo>
                    <a:pt x="135" y="76"/>
                  </a:lnTo>
                  <a:lnTo>
                    <a:pt x="145" y="79"/>
                  </a:lnTo>
                  <a:lnTo>
                    <a:pt x="150" y="81"/>
                  </a:lnTo>
                  <a:lnTo>
                    <a:pt x="158" y="81"/>
                  </a:lnTo>
                  <a:lnTo>
                    <a:pt x="168" y="81"/>
                  </a:lnTo>
                  <a:lnTo>
                    <a:pt x="176" y="86"/>
                  </a:lnTo>
                  <a:lnTo>
                    <a:pt x="191" y="99"/>
                  </a:lnTo>
                  <a:lnTo>
                    <a:pt x="204" y="1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5815" name="Freeform 140"/>
            <p:cNvSpPr>
              <a:spLocks/>
            </p:cNvSpPr>
            <p:nvPr/>
          </p:nvSpPr>
          <p:spPr bwMode="auto">
            <a:xfrm>
              <a:off x="1017" y="1215"/>
              <a:ext cx="164" cy="148"/>
            </a:xfrm>
            <a:custGeom>
              <a:avLst/>
              <a:gdLst>
                <a:gd name="T0" fmla="*/ 164 w 164"/>
                <a:gd name="T1" fmla="*/ 41 h 148"/>
                <a:gd name="T2" fmla="*/ 161 w 164"/>
                <a:gd name="T3" fmla="*/ 43 h 148"/>
                <a:gd name="T4" fmla="*/ 156 w 164"/>
                <a:gd name="T5" fmla="*/ 43 h 148"/>
                <a:gd name="T6" fmla="*/ 148 w 164"/>
                <a:gd name="T7" fmla="*/ 41 h 148"/>
                <a:gd name="T8" fmla="*/ 141 w 164"/>
                <a:gd name="T9" fmla="*/ 35 h 148"/>
                <a:gd name="T10" fmla="*/ 131 w 164"/>
                <a:gd name="T11" fmla="*/ 20 h 148"/>
                <a:gd name="T12" fmla="*/ 118 w 164"/>
                <a:gd name="T13" fmla="*/ 18 h 148"/>
                <a:gd name="T14" fmla="*/ 105 w 164"/>
                <a:gd name="T15" fmla="*/ 20 h 148"/>
                <a:gd name="T16" fmla="*/ 95 w 164"/>
                <a:gd name="T17" fmla="*/ 20 h 148"/>
                <a:gd name="T18" fmla="*/ 87 w 164"/>
                <a:gd name="T19" fmla="*/ 20 h 148"/>
                <a:gd name="T20" fmla="*/ 77 w 164"/>
                <a:gd name="T21" fmla="*/ 25 h 148"/>
                <a:gd name="T22" fmla="*/ 67 w 164"/>
                <a:gd name="T23" fmla="*/ 30 h 148"/>
                <a:gd name="T24" fmla="*/ 59 w 164"/>
                <a:gd name="T25" fmla="*/ 30 h 148"/>
                <a:gd name="T26" fmla="*/ 51 w 164"/>
                <a:gd name="T27" fmla="*/ 38 h 148"/>
                <a:gd name="T28" fmla="*/ 44 w 164"/>
                <a:gd name="T29" fmla="*/ 48 h 148"/>
                <a:gd name="T30" fmla="*/ 36 w 164"/>
                <a:gd name="T31" fmla="*/ 53 h 148"/>
                <a:gd name="T32" fmla="*/ 28 w 164"/>
                <a:gd name="T33" fmla="*/ 64 h 148"/>
                <a:gd name="T34" fmla="*/ 21 w 164"/>
                <a:gd name="T35" fmla="*/ 76 h 148"/>
                <a:gd name="T36" fmla="*/ 16 w 164"/>
                <a:gd name="T37" fmla="*/ 79 h 148"/>
                <a:gd name="T38" fmla="*/ 16 w 164"/>
                <a:gd name="T39" fmla="*/ 87 h 148"/>
                <a:gd name="T40" fmla="*/ 18 w 164"/>
                <a:gd name="T41" fmla="*/ 97 h 148"/>
                <a:gd name="T42" fmla="*/ 26 w 164"/>
                <a:gd name="T43" fmla="*/ 107 h 148"/>
                <a:gd name="T44" fmla="*/ 28 w 164"/>
                <a:gd name="T45" fmla="*/ 122 h 148"/>
                <a:gd name="T46" fmla="*/ 36 w 164"/>
                <a:gd name="T47" fmla="*/ 130 h 148"/>
                <a:gd name="T48" fmla="*/ 62 w 164"/>
                <a:gd name="T49" fmla="*/ 143 h 148"/>
                <a:gd name="T50" fmla="*/ 62 w 164"/>
                <a:gd name="T51" fmla="*/ 148 h 148"/>
                <a:gd name="T52" fmla="*/ 57 w 164"/>
                <a:gd name="T53" fmla="*/ 148 h 148"/>
                <a:gd name="T54" fmla="*/ 34 w 164"/>
                <a:gd name="T55" fmla="*/ 143 h 148"/>
                <a:gd name="T56" fmla="*/ 28 w 164"/>
                <a:gd name="T57" fmla="*/ 140 h 148"/>
                <a:gd name="T58" fmla="*/ 21 w 164"/>
                <a:gd name="T59" fmla="*/ 127 h 148"/>
                <a:gd name="T60" fmla="*/ 8 w 164"/>
                <a:gd name="T61" fmla="*/ 120 h 148"/>
                <a:gd name="T62" fmla="*/ 5 w 164"/>
                <a:gd name="T63" fmla="*/ 109 h 148"/>
                <a:gd name="T64" fmla="*/ 3 w 164"/>
                <a:gd name="T65" fmla="*/ 92 h 148"/>
                <a:gd name="T66" fmla="*/ 0 w 164"/>
                <a:gd name="T67" fmla="*/ 81 h 148"/>
                <a:gd name="T68" fmla="*/ 0 w 164"/>
                <a:gd name="T69" fmla="*/ 71 h 148"/>
                <a:gd name="T70" fmla="*/ 16 w 164"/>
                <a:gd name="T71" fmla="*/ 51 h 148"/>
                <a:gd name="T72" fmla="*/ 18 w 164"/>
                <a:gd name="T73" fmla="*/ 43 h 148"/>
                <a:gd name="T74" fmla="*/ 23 w 164"/>
                <a:gd name="T75" fmla="*/ 33 h 148"/>
                <a:gd name="T76" fmla="*/ 49 w 164"/>
                <a:gd name="T77" fmla="*/ 18 h 148"/>
                <a:gd name="T78" fmla="*/ 59 w 164"/>
                <a:gd name="T79" fmla="*/ 18 h 148"/>
                <a:gd name="T80" fmla="*/ 69 w 164"/>
                <a:gd name="T81" fmla="*/ 15 h 148"/>
                <a:gd name="T82" fmla="*/ 92 w 164"/>
                <a:gd name="T83" fmla="*/ 2 h 148"/>
                <a:gd name="T84" fmla="*/ 102 w 164"/>
                <a:gd name="T85" fmla="*/ 2 h 148"/>
                <a:gd name="T86" fmla="*/ 118 w 164"/>
                <a:gd name="T87" fmla="*/ 0 h 148"/>
                <a:gd name="T88" fmla="*/ 131 w 164"/>
                <a:gd name="T89" fmla="*/ 0 h 148"/>
                <a:gd name="T90" fmla="*/ 136 w 164"/>
                <a:gd name="T91" fmla="*/ 5 h 148"/>
                <a:gd name="T92" fmla="*/ 146 w 164"/>
                <a:gd name="T93" fmla="*/ 18 h 148"/>
                <a:gd name="T94" fmla="*/ 161 w 164"/>
                <a:gd name="T95" fmla="*/ 41 h 148"/>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64"/>
                <a:gd name="T145" fmla="*/ 0 h 148"/>
                <a:gd name="T146" fmla="*/ 164 w 164"/>
                <a:gd name="T147" fmla="*/ 148 h 148"/>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64" h="148">
                  <a:moveTo>
                    <a:pt x="161" y="41"/>
                  </a:moveTo>
                  <a:lnTo>
                    <a:pt x="164" y="41"/>
                  </a:lnTo>
                  <a:lnTo>
                    <a:pt x="164" y="43"/>
                  </a:lnTo>
                  <a:lnTo>
                    <a:pt x="161" y="43"/>
                  </a:lnTo>
                  <a:lnTo>
                    <a:pt x="159" y="43"/>
                  </a:lnTo>
                  <a:lnTo>
                    <a:pt x="156" y="43"/>
                  </a:lnTo>
                  <a:lnTo>
                    <a:pt x="151" y="43"/>
                  </a:lnTo>
                  <a:lnTo>
                    <a:pt x="148" y="41"/>
                  </a:lnTo>
                  <a:lnTo>
                    <a:pt x="143" y="38"/>
                  </a:lnTo>
                  <a:lnTo>
                    <a:pt x="141" y="35"/>
                  </a:lnTo>
                  <a:lnTo>
                    <a:pt x="138" y="25"/>
                  </a:lnTo>
                  <a:lnTo>
                    <a:pt x="131" y="20"/>
                  </a:lnTo>
                  <a:lnTo>
                    <a:pt x="125" y="18"/>
                  </a:lnTo>
                  <a:lnTo>
                    <a:pt x="118" y="18"/>
                  </a:lnTo>
                  <a:lnTo>
                    <a:pt x="113" y="18"/>
                  </a:lnTo>
                  <a:lnTo>
                    <a:pt x="105" y="20"/>
                  </a:lnTo>
                  <a:lnTo>
                    <a:pt x="97" y="23"/>
                  </a:lnTo>
                  <a:lnTo>
                    <a:pt x="95" y="20"/>
                  </a:lnTo>
                  <a:lnTo>
                    <a:pt x="90" y="20"/>
                  </a:lnTo>
                  <a:lnTo>
                    <a:pt x="87" y="20"/>
                  </a:lnTo>
                  <a:lnTo>
                    <a:pt x="85" y="20"/>
                  </a:lnTo>
                  <a:lnTo>
                    <a:pt x="77" y="25"/>
                  </a:lnTo>
                  <a:lnTo>
                    <a:pt x="72" y="28"/>
                  </a:lnTo>
                  <a:lnTo>
                    <a:pt x="67" y="30"/>
                  </a:lnTo>
                  <a:lnTo>
                    <a:pt x="62" y="30"/>
                  </a:lnTo>
                  <a:lnTo>
                    <a:pt x="59" y="30"/>
                  </a:lnTo>
                  <a:lnTo>
                    <a:pt x="57" y="30"/>
                  </a:lnTo>
                  <a:lnTo>
                    <a:pt x="51" y="38"/>
                  </a:lnTo>
                  <a:lnTo>
                    <a:pt x="46" y="43"/>
                  </a:lnTo>
                  <a:lnTo>
                    <a:pt x="44" y="48"/>
                  </a:lnTo>
                  <a:lnTo>
                    <a:pt x="39" y="51"/>
                  </a:lnTo>
                  <a:lnTo>
                    <a:pt x="36" y="53"/>
                  </a:lnTo>
                  <a:lnTo>
                    <a:pt x="31" y="56"/>
                  </a:lnTo>
                  <a:lnTo>
                    <a:pt x="28" y="64"/>
                  </a:lnTo>
                  <a:lnTo>
                    <a:pt x="23" y="74"/>
                  </a:lnTo>
                  <a:lnTo>
                    <a:pt x="21" y="76"/>
                  </a:lnTo>
                  <a:lnTo>
                    <a:pt x="18" y="79"/>
                  </a:lnTo>
                  <a:lnTo>
                    <a:pt x="16" y="79"/>
                  </a:lnTo>
                  <a:lnTo>
                    <a:pt x="16" y="81"/>
                  </a:lnTo>
                  <a:lnTo>
                    <a:pt x="16" y="87"/>
                  </a:lnTo>
                  <a:lnTo>
                    <a:pt x="16" y="89"/>
                  </a:lnTo>
                  <a:lnTo>
                    <a:pt x="18" y="97"/>
                  </a:lnTo>
                  <a:lnTo>
                    <a:pt x="23" y="102"/>
                  </a:lnTo>
                  <a:lnTo>
                    <a:pt x="26" y="107"/>
                  </a:lnTo>
                  <a:lnTo>
                    <a:pt x="26" y="115"/>
                  </a:lnTo>
                  <a:lnTo>
                    <a:pt x="28" y="122"/>
                  </a:lnTo>
                  <a:lnTo>
                    <a:pt x="31" y="125"/>
                  </a:lnTo>
                  <a:lnTo>
                    <a:pt x="36" y="130"/>
                  </a:lnTo>
                  <a:lnTo>
                    <a:pt x="57" y="138"/>
                  </a:lnTo>
                  <a:lnTo>
                    <a:pt x="62" y="143"/>
                  </a:lnTo>
                  <a:lnTo>
                    <a:pt x="64" y="145"/>
                  </a:lnTo>
                  <a:lnTo>
                    <a:pt x="62" y="148"/>
                  </a:lnTo>
                  <a:lnTo>
                    <a:pt x="59" y="148"/>
                  </a:lnTo>
                  <a:lnTo>
                    <a:pt x="57" y="148"/>
                  </a:lnTo>
                  <a:lnTo>
                    <a:pt x="49" y="148"/>
                  </a:lnTo>
                  <a:lnTo>
                    <a:pt x="34" y="143"/>
                  </a:lnTo>
                  <a:lnTo>
                    <a:pt x="31" y="140"/>
                  </a:lnTo>
                  <a:lnTo>
                    <a:pt x="28" y="140"/>
                  </a:lnTo>
                  <a:lnTo>
                    <a:pt x="23" y="135"/>
                  </a:lnTo>
                  <a:lnTo>
                    <a:pt x="21" y="127"/>
                  </a:lnTo>
                  <a:lnTo>
                    <a:pt x="13" y="122"/>
                  </a:lnTo>
                  <a:lnTo>
                    <a:pt x="8" y="120"/>
                  </a:lnTo>
                  <a:lnTo>
                    <a:pt x="5" y="115"/>
                  </a:lnTo>
                  <a:lnTo>
                    <a:pt x="5" y="109"/>
                  </a:lnTo>
                  <a:lnTo>
                    <a:pt x="3" y="104"/>
                  </a:lnTo>
                  <a:lnTo>
                    <a:pt x="3" y="92"/>
                  </a:lnTo>
                  <a:lnTo>
                    <a:pt x="3" y="87"/>
                  </a:lnTo>
                  <a:lnTo>
                    <a:pt x="0" y="81"/>
                  </a:lnTo>
                  <a:lnTo>
                    <a:pt x="0" y="76"/>
                  </a:lnTo>
                  <a:lnTo>
                    <a:pt x="0" y="71"/>
                  </a:lnTo>
                  <a:lnTo>
                    <a:pt x="8" y="61"/>
                  </a:lnTo>
                  <a:lnTo>
                    <a:pt x="16" y="51"/>
                  </a:lnTo>
                  <a:lnTo>
                    <a:pt x="18" y="46"/>
                  </a:lnTo>
                  <a:lnTo>
                    <a:pt x="18" y="43"/>
                  </a:lnTo>
                  <a:lnTo>
                    <a:pt x="21" y="38"/>
                  </a:lnTo>
                  <a:lnTo>
                    <a:pt x="23" y="33"/>
                  </a:lnTo>
                  <a:lnTo>
                    <a:pt x="36" y="23"/>
                  </a:lnTo>
                  <a:lnTo>
                    <a:pt x="49" y="18"/>
                  </a:lnTo>
                  <a:lnTo>
                    <a:pt x="54" y="15"/>
                  </a:lnTo>
                  <a:lnTo>
                    <a:pt x="59" y="18"/>
                  </a:lnTo>
                  <a:lnTo>
                    <a:pt x="64" y="18"/>
                  </a:lnTo>
                  <a:lnTo>
                    <a:pt x="69" y="15"/>
                  </a:lnTo>
                  <a:lnTo>
                    <a:pt x="82" y="10"/>
                  </a:lnTo>
                  <a:lnTo>
                    <a:pt x="92" y="2"/>
                  </a:lnTo>
                  <a:lnTo>
                    <a:pt x="97" y="2"/>
                  </a:lnTo>
                  <a:lnTo>
                    <a:pt x="102" y="2"/>
                  </a:lnTo>
                  <a:lnTo>
                    <a:pt x="110" y="2"/>
                  </a:lnTo>
                  <a:lnTo>
                    <a:pt x="118" y="0"/>
                  </a:lnTo>
                  <a:lnTo>
                    <a:pt x="125" y="0"/>
                  </a:lnTo>
                  <a:lnTo>
                    <a:pt x="131" y="0"/>
                  </a:lnTo>
                  <a:lnTo>
                    <a:pt x="133" y="2"/>
                  </a:lnTo>
                  <a:lnTo>
                    <a:pt x="136" y="5"/>
                  </a:lnTo>
                  <a:lnTo>
                    <a:pt x="138" y="7"/>
                  </a:lnTo>
                  <a:lnTo>
                    <a:pt x="146" y="18"/>
                  </a:lnTo>
                  <a:lnTo>
                    <a:pt x="151" y="30"/>
                  </a:lnTo>
                  <a:lnTo>
                    <a:pt x="161" y="4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5816" name="Freeform 141"/>
            <p:cNvSpPr>
              <a:spLocks/>
            </p:cNvSpPr>
            <p:nvPr/>
          </p:nvSpPr>
          <p:spPr bwMode="auto">
            <a:xfrm>
              <a:off x="1273" y="1406"/>
              <a:ext cx="271" cy="176"/>
            </a:xfrm>
            <a:custGeom>
              <a:avLst/>
              <a:gdLst>
                <a:gd name="T0" fmla="*/ 232 w 271"/>
                <a:gd name="T1" fmla="*/ 38 h 176"/>
                <a:gd name="T2" fmla="*/ 235 w 271"/>
                <a:gd name="T3" fmla="*/ 44 h 176"/>
                <a:gd name="T4" fmla="*/ 255 w 271"/>
                <a:gd name="T5" fmla="*/ 66 h 176"/>
                <a:gd name="T6" fmla="*/ 258 w 271"/>
                <a:gd name="T7" fmla="*/ 84 h 176"/>
                <a:gd name="T8" fmla="*/ 243 w 271"/>
                <a:gd name="T9" fmla="*/ 112 h 176"/>
                <a:gd name="T10" fmla="*/ 235 w 271"/>
                <a:gd name="T11" fmla="*/ 125 h 176"/>
                <a:gd name="T12" fmla="*/ 235 w 271"/>
                <a:gd name="T13" fmla="*/ 133 h 176"/>
                <a:gd name="T14" fmla="*/ 222 w 271"/>
                <a:gd name="T15" fmla="*/ 138 h 176"/>
                <a:gd name="T16" fmla="*/ 209 w 271"/>
                <a:gd name="T17" fmla="*/ 146 h 176"/>
                <a:gd name="T18" fmla="*/ 204 w 271"/>
                <a:gd name="T19" fmla="*/ 151 h 176"/>
                <a:gd name="T20" fmla="*/ 194 w 271"/>
                <a:gd name="T21" fmla="*/ 151 h 176"/>
                <a:gd name="T22" fmla="*/ 179 w 271"/>
                <a:gd name="T23" fmla="*/ 153 h 176"/>
                <a:gd name="T24" fmla="*/ 174 w 271"/>
                <a:gd name="T25" fmla="*/ 153 h 176"/>
                <a:gd name="T26" fmla="*/ 153 w 271"/>
                <a:gd name="T27" fmla="*/ 151 h 176"/>
                <a:gd name="T28" fmla="*/ 128 w 271"/>
                <a:gd name="T29" fmla="*/ 153 h 176"/>
                <a:gd name="T30" fmla="*/ 117 w 271"/>
                <a:gd name="T31" fmla="*/ 156 h 176"/>
                <a:gd name="T32" fmla="*/ 94 w 271"/>
                <a:gd name="T33" fmla="*/ 153 h 176"/>
                <a:gd name="T34" fmla="*/ 61 w 271"/>
                <a:gd name="T35" fmla="*/ 143 h 176"/>
                <a:gd name="T36" fmla="*/ 48 w 271"/>
                <a:gd name="T37" fmla="*/ 141 h 176"/>
                <a:gd name="T38" fmla="*/ 36 w 271"/>
                <a:gd name="T39" fmla="*/ 128 h 176"/>
                <a:gd name="T40" fmla="*/ 23 w 271"/>
                <a:gd name="T41" fmla="*/ 118 h 176"/>
                <a:gd name="T42" fmla="*/ 18 w 271"/>
                <a:gd name="T43" fmla="*/ 107 h 176"/>
                <a:gd name="T44" fmla="*/ 20 w 271"/>
                <a:gd name="T45" fmla="*/ 89 h 176"/>
                <a:gd name="T46" fmla="*/ 18 w 271"/>
                <a:gd name="T47" fmla="*/ 74 h 176"/>
                <a:gd name="T48" fmla="*/ 15 w 271"/>
                <a:gd name="T49" fmla="*/ 56 h 176"/>
                <a:gd name="T50" fmla="*/ 33 w 271"/>
                <a:gd name="T51" fmla="*/ 26 h 176"/>
                <a:gd name="T52" fmla="*/ 36 w 271"/>
                <a:gd name="T53" fmla="*/ 8 h 176"/>
                <a:gd name="T54" fmla="*/ 33 w 271"/>
                <a:gd name="T55" fmla="*/ 3 h 176"/>
                <a:gd name="T56" fmla="*/ 28 w 271"/>
                <a:gd name="T57" fmla="*/ 0 h 176"/>
                <a:gd name="T58" fmla="*/ 23 w 271"/>
                <a:gd name="T59" fmla="*/ 3 h 176"/>
                <a:gd name="T60" fmla="*/ 20 w 271"/>
                <a:gd name="T61" fmla="*/ 8 h 176"/>
                <a:gd name="T62" fmla="*/ 20 w 271"/>
                <a:gd name="T63" fmla="*/ 21 h 176"/>
                <a:gd name="T64" fmla="*/ 13 w 271"/>
                <a:gd name="T65" fmla="*/ 38 h 176"/>
                <a:gd name="T66" fmla="*/ 2 w 271"/>
                <a:gd name="T67" fmla="*/ 56 h 176"/>
                <a:gd name="T68" fmla="*/ 2 w 271"/>
                <a:gd name="T69" fmla="*/ 72 h 176"/>
                <a:gd name="T70" fmla="*/ 7 w 271"/>
                <a:gd name="T71" fmla="*/ 92 h 176"/>
                <a:gd name="T72" fmla="*/ 7 w 271"/>
                <a:gd name="T73" fmla="*/ 118 h 176"/>
                <a:gd name="T74" fmla="*/ 7 w 271"/>
                <a:gd name="T75" fmla="*/ 133 h 176"/>
                <a:gd name="T76" fmla="*/ 13 w 271"/>
                <a:gd name="T77" fmla="*/ 138 h 176"/>
                <a:gd name="T78" fmla="*/ 23 w 271"/>
                <a:gd name="T79" fmla="*/ 143 h 176"/>
                <a:gd name="T80" fmla="*/ 33 w 271"/>
                <a:gd name="T81" fmla="*/ 151 h 176"/>
                <a:gd name="T82" fmla="*/ 38 w 271"/>
                <a:gd name="T83" fmla="*/ 158 h 176"/>
                <a:gd name="T84" fmla="*/ 46 w 271"/>
                <a:gd name="T85" fmla="*/ 163 h 176"/>
                <a:gd name="T86" fmla="*/ 61 w 271"/>
                <a:gd name="T87" fmla="*/ 161 h 176"/>
                <a:gd name="T88" fmla="*/ 76 w 271"/>
                <a:gd name="T89" fmla="*/ 163 h 176"/>
                <a:gd name="T90" fmla="*/ 94 w 271"/>
                <a:gd name="T91" fmla="*/ 171 h 176"/>
                <a:gd name="T92" fmla="*/ 122 w 271"/>
                <a:gd name="T93" fmla="*/ 169 h 176"/>
                <a:gd name="T94" fmla="*/ 138 w 271"/>
                <a:gd name="T95" fmla="*/ 169 h 176"/>
                <a:gd name="T96" fmla="*/ 161 w 271"/>
                <a:gd name="T97" fmla="*/ 176 h 176"/>
                <a:gd name="T98" fmla="*/ 194 w 271"/>
                <a:gd name="T99" fmla="*/ 169 h 176"/>
                <a:gd name="T100" fmla="*/ 220 w 271"/>
                <a:gd name="T101" fmla="*/ 161 h 176"/>
                <a:gd name="T102" fmla="*/ 232 w 271"/>
                <a:gd name="T103" fmla="*/ 158 h 176"/>
                <a:gd name="T104" fmla="*/ 240 w 271"/>
                <a:gd name="T105" fmla="*/ 146 h 176"/>
                <a:gd name="T106" fmla="*/ 268 w 271"/>
                <a:gd name="T107" fmla="*/ 107 h 176"/>
                <a:gd name="T108" fmla="*/ 268 w 271"/>
                <a:gd name="T109" fmla="*/ 100 h 176"/>
                <a:gd name="T110" fmla="*/ 268 w 271"/>
                <a:gd name="T111" fmla="*/ 92 h 176"/>
                <a:gd name="T112" fmla="*/ 271 w 271"/>
                <a:gd name="T113" fmla="*/ 74 h 176"/>
                <a:gd name="T114" fmla="*/ 268 w 271"/>
                <a:gd name="T115" fmla="*/ 66 h 176"/>
                <a:gd name="T116" fmla="*/ 255 w 271"/>
                <a:gd name="T117" fmla="*/ 49 h 176"/>
                <a:gd name="T118" fmla="*/ 248 w 271"/>
                <a:gd name="T119" fmla="*/ 38 h 176"/>
                <a:gd name="T120" fmla="*/ 235 w 271"/>
                <a:gd name="T121" fmla="*/ 38 h 17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71"/>
                <a:gd name="T184" fmla="*/ 0 h 176"/>
                <a:gd name="T185" fmla="*/ 271 w 271"/>
                <a:gd name="T186" fmla="*/ 176 h 17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71" h="176">
                  <a:moveTo>
                    <a:pt x="235" y="38"/>
                  </a:moveTo>
                  <a:lnTo>
                    <a:pt x="232" y="38"/>
                  </a:lnTo>
                  <a:lnTo>
                    <a:pt x="232" y="41"/>
                  </a:lnTo>
                  <a:lnTo>
                    <a:pt x="235" y="44"/>
                  </a:lnTo>
                  <a:lnTo>
                    <a:pt x="243" y="54"/>
                  </a:lnTo>
                  <a:lnTo>
                    <a:pt x="255" y="66"/>
                  </a:lnTo>
                  <a:lnTo>
                    <a:pt x="258" y="74"/>
                  </a:lnTo>
                  <a:lnTo>
                    <a:pt x="258" y="84"/>
                  </a:lnTo>
                  <a:lnTo>
                    <a:pt x="253" y="100"/>
                  </a:lnTo>
                  <a:lnTo>
                    <a:pt x="243" y="112"/>
                  </a:lnTo>
                  <a:lnTo>
                    <a:pt x="237" y="123"/>
                  </a:lnTo>
                  <a:lnTo>
                    <a:pt x="235" y="125"/>
                  </a:lnTo>
                  <a:lnTo>
                    <a:pt x="235" y="130"/>
                  </a:lnTo>
                  <a:lnTo>
                    <a:pt x="235" y="133"/>
                  </a:lnTo>
                  <a:lnTo>
                    <a:pt x="232" y="135"/>
                  </a:lnTo>
                  <a:lnTo>
                    <a:pt x="222" y="138"/>
                  </a:lnTo>
                  <a:lnTo>
                    <a:pt x="212" y="143"/>
                  </a:lnTo>
                  <a:lnTo>
                    <a:pt x="209" y="146"/>
                  </a:lnTo>
                  <a:lnTo>
                    <a:pt x="207" y="148"/>
                  </a:lnTo>
                  <a:lnTo>
                    <a:pt x="204" y="151"/>
                  </a:lnTo>
                  <a:lnTo>
                    <a:pt x="202" y="151"/>
                  </a:lnTo>
                  <a:lnTo>
                    <a:pt x="194" y="151"/>
                  </a:lnTo>
                  <a:lnTo>
                    <a:pt x="184" y="151"/>
                  </a:lnTo>
                  <a:lnTo>
                    <a:pt x="179" y="153"/>
                  </a:lnTo>
                  <a:lnTo>
                    <a:pt x="174" y="156"/>
                  </a:lnTo>
                  <a:lnTo>
                    <a:pt x="174" y="153"/>
                  </a:lnTo>
                  <a:lnTo>
                    <a:pt x="168" y="153"/>
                  </a:lnTo>
                  <a:lnTo>
                    <a:pt x="153" y="151"/>
                  </a:lnTo>
                  <a:lnTo>
                    <a:pt x="135" y="151"/>
                  </a:lnTo>
                  <a:lnTo>
                    <a:pt x="128" y="153"/>
                  </a:lnTo>
                  <a:lnTo>
                    <a:pt x="122" y="156"/>
                  </a:lnTo>
                  <a:lnTo>
                    <a:pt x="117" y="156"/>
                  </a:lnTo>
                  <a:lnTo>
                    <a:pt x="112" y="156"/>
                  </a:lnTo>
                  <a:lnTo>
                    <a:pt x="94" y="153"/>
                  </a:lnTo>
                  <a:lnTo>
                    <a:pt x="76" y="146"/>
                  </a:lnTo>
                  <a:lnTo>
                    <a:pt x="61" y="143"/>
                  </a:lnTo>
                  <a:lnTo>
                    <a:pt x="56" y="141"/>
                  </a:lnTo>
                  <a:lnTo>
                    <a:pt x="48" y="141"/>
                  </a:lnTo>
                  <a:lnTo>
                    <a:pt x="41" y="133"/>
                  </a:lnTo>
                  <a:lnTo>
                    <a:pt x="36" y="128"/>
                  </a:lnTo>
                  <a:lnTo>
                    <a:pt x="28" y="123"/>
                  </a:lnTo>
                  <a:lnTo>
                    <a:pt x="23" y="118"/>
                  </a:lnTo>
                  <a:lnTo>
                    <a:pt x="18" y="115"/>
                  </a:lnTo>
                  <a:lnTo>
                    <a:pt x="18" y="107"/>
                  </a:lnTo>
                  <a:lnTo>
                    <a:pt x="18" y="97"/>
                  </a:lnTo>
                  <a:lnTo>
                    <a:pt x="20" y="89"/>
                  </a:lnTo>
                  <a:lnTo>
                    <a:pt x="20" y="84"/>
                  </a:lnTo>
                  <a:lnTo>
                    <a:pt x="18" y="74"/>
                  </a:lnTo>
                  <a:lnTo>
                    <a:pt x="15" y="61"/>
                  </a:lnTo>
                  <a:lnTo>
                    <a:pt x="15" y="56"/>
                  </a:lnTo>
                  <a:lnTo>
                    <a:pt x="18" y="51"/>
                  </a:lnTo>
                  <a:lnTo>
                    <a:pt x="33" y="26"/>
                  </a:lnTo>
                  <a:lnTo>
                    <a:pt x="36" y="13"/>
                  </a:lnTo>
                  <a:lnTo>
                    <a:pt x="36" y="8"/>
                  </a:lnTo>
                  <a:lnTo>
                    <a:pt x="33" y="5"/>
                  </a:lnTo>
                  <a:lnTo>
                    <a:pt x="33" y="3"/>
                  </a:lnTo>
                  <a:lnTo>
                    <a:pt x="30" y="0"/>
                  </a:lnTo>
                  <a:lnTo>
                    <a:pt x="28" y="0"/>
                  </a:lnTo>
                  <a:lnTo>
                    <a:pt x="25" y="3"/>
                  </a:lnTo>
                  <a:lnTo>
                    <a:pt x="23" y="3"/>
                  </a:lnTo>
                  <a:lnTo>
                    <a:pt x="20" y="5"/>
                  </a:lnTo>
                  <a:lnTo>
                    <a:pt x="20" y="8"/>
                  </a:lnTo>
                  <a:lnTo>
                    <a:pt x="20" y="13"/>
                  </a:lnTo>
                  <a:lnTo>
                    <a:pt x="20" y="21"/>
                  </a:lnTo>
                  <a:lnTo>
                    <a:pt x="18" y="26"/>
                  </a:lnTo>
                  <a:lnTo>
                    <a:pt x="13" y="38"/>
                  </a:lnTo>
                  <a:lnTo>
                    <a:pt x="5" y="51"/>
                  </a:lnTo>
                  <a:lnTo>
                    <a:pt x="2" y="56"/>
                  </a:lnTo>
                  <a:lnTo>
                    <a:pt x="0" y="61"/>
                  </a:lnTo>
                  <a:lnTo>
                    <a:pt x="2" y="72"/>
                  </a:lnTo>
                  <a:lnTo>
                    <a:pt x="5" y="82"/>
                  </a:lnTo>
                  <a:lnTo>
                    <a:pt x="7" y="92"/>
                  </a:lnTo>
                  <a:lnTo>
                    <a:pt x="7" y="100"/>
                  </a:lnTo>
                  <a:lnTo>
                    <a:pt x="7" y="118"/>
                  </a:lnTo>
                  <a:lnTo>
                    <a:pt x="7" y="128"/>
                  </a:lnTo>
                  <a:lnTo>
                    <a:pt x="7" y="133"/>
                  </a:lnTo>
                  <a:lnTo>
                    <a:pt x="7" y="135"/>
                  </a:lnTo>
                  <a:lnTo>
                    <a:pt x="13" y="138"/>
                  </a:lnTo>
                  <a:lnTo>
                    <a:pt x="18" y="141"/>
                  </a:lnTo>
                  <a:lnTo>
                    <a:pt x="23" y="143"/>
                  </a:lnTo>
                  <a:lnTo>
                    <a:pt x="28" y="146"/>
                  </a:lnTo>
                  <a:lnTo>
                    <a:pt x="33" y="151"/>
                  </a:lnTo>
                  <a:lnTo>
                    <a:pt x="36" y="156"/>
                  </a:lnTo>
                  <a:lnTo>
                    <a:pt x="38" y="158"/>
                  </a:lnTo>
                  <a:lnTo>
                    <a:pt x="41" y="161"/>
                  </a:lnTo>
                  <a:lnTo>
                    <a:pt x="46" y="163"/>
                  </a:lnTo>
                  <a:lnTo>
                    <a:pt x="51" y="163"/>
                  </a:lnTo>
                  <a:lnTo>
                    <a:pt x="61" y="161"/>
                  </a:lnTo>
                  <a:lnTo>
                    <a:pt x="69" y="161"/>
                  </a:lnTo>
                  <a:lnTo>
                    <a:pt x="76" y="163"/>
                  </a:lnTo>
                  <a:lnTo>
                    <a:pt x="84" y="169"/>
                  </a:lnTo>
                  <a:lnTo>
                    <a:pt x="94" y="171"/>
                  </a:lnTo>
                  <a:lnTo>
                    <a:pt x="105" y="171"/>
                  </a:lnTo>
                  <a:lnTo>
                    <a:pt x="122" y="169"/>
                  </a:lnTo>
                  <a:lnTo>
                    <a:pt x="130" y="166"/>
                  </a:lnTo>
                  <a:lnTo>
                    <a:pt x="138" y="169"/>
                  </a:lnTo>
                  <a:lnTo>
                    <a:pt x="153" y="176"/>
                  </a:lnTo>
                  <a:lnTo>
                    <a:pt x="161" y="176"/>
                  </a:lnTo>
                  <a:lnTo>
                    <a:pt x="168" y="176"/>
                  </a:lnTo>
                  <a:lnTo>
                    <a:pt x="194" y="169"/>
                  </a:lnTo>
                  <a:lnTo>
                    <a:pt x="209" y="163"/>
                  </a:lnTo>
                  <a:lnTo>
                    <a:pt x="220" y="161"/>
                  </a:lnTo>
                  <a:lnTo>
                    <a:pt x="227" y="161"/>
                  </a:lnTo>
                  <a:lnTo>
                    <a:pt x="232" y="158"/>
                  </a:lnTo>
                  <a:lnTo>
                    <a:pt x="235" y="153"/>
                  </a:lnTo>
                  <a:lnTo>
                    <a:pt x="240" y="146"/>
                  </a:lnTo>
                  <a:lnTo>
                    <a:pt x="260" y="118"/>
                  </a:lnTo>
                  <a:lnTo>
                    <a:pt x="268" y="107"/>
                  </a:lnTo>
                  <a:lnTo>
                    <a:pt x="268" y="102"/>
                  </a:lnTo>
                  <a:lnTo>
                    <a:pt x="268" y="100"/>
                  </a:lnTo>
                  <a:lnTo>
                    <a:pt x="268" y="97"/>
                  </a:lnTo>
                  <a:lnTo>
                    <a:pt x="268" y="92"/>
                  </a:lnTo>
                  <a:lnTo>
                    <a:pt x="268" y="82"/>
                  </a:lnTo>
                  <a:lnTo>
                    <a:pt x="271" y="74"/>
                  </a:lnTo>
                  <a:lnTo>
                    <a:pt x="271" y="69"/>
                  </a:lnTo>
                  <a:lnTo>
                    <a:pt x="268" y="66"/>
                  </a:lnTo>
                  <a:lnTo>
                    <a:pt x="263" y="59"/>
                  </a:lnTo>
                  <a:lnTo>
                    <a:pt x="255" y="49"/>
                  </a:lnTo>
                  <a:lnTo>
                    <a:pt x="253" y="44"/>
                  </a:lnTo>
                  <a:lnTo>
                    <a:pt x="248" y="38"/>
                  </a:lnTo>
                  <a:lnTo>
                    <a:pt x="243" y="38"/>
                  </a:lnTo>
                  <a:lnTo>
                    <a:pt x="235"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5817" name="Freeform 142"/>
            <p:cNvSpPr>
              <a:spLocks/>
            </p:cNvSpPr>
            <p:nvPr/>
          </p:nvSpPr>
          <p:spPr bwMode="auto">
            <a:xfrm>
              <a:off x="1526" y="1370"/>
              <a:ext cx="242" cy="220"/>
            </a:xfrm>
            <a:custGeom>
              <a:avLst/>
              <a:gdLst>
                <a:gd name="T0" fmla="*/ 135 w 242"/>
                <a:gd name="T1" fmla="*/ 8 h 220"/>
                <a:gd name="T2" fmla="*/ 143 w 242"/>
                <a:gd name="T3" fmla="*/ 0 h 220"/>
                <a:gd name="T4" fmla="*/ 158 w 242"/>
                <a:gd name="T5" fmla="*/ 3 h 220"/>
                <a:gd name="T6" fmla="*/ 176 w 242"/>
                <a:gd name="T7" fmla="*/ 11 h 220"/>
                <a:gd name="T8" fmla="*/ 189 w 242"/>
                <a:gd name="T9" fmla="*/ 13 h 220"/>
                <a:gd name="T10" fmla="*/ 196 w 242"/>
                <a:gd name="T11" fmla="*/ 18 h 220"/>
                <a:gd name="T12" fmla="*/ 207 w 242"/>
                <a:gd name="T13" fmla="*/ 21 h 220"/>
                <a:gd name="T14" fmla="*/ 214 w 242"/>
                <a:gd name="T15" fmla="*/ 23 h 220"/>
                <a:gd name="T16" fmla="*/ 225 w 242"/>
                <a:gd name="T17" fmla="*/ 36 h 220"/>
                <a:gd name="T18" fmla="*/ 230 w 242"/>
                <a:gd name="T19" fmla="*/ 51 h 220"/>
                <a:gd name="T20" fmla="*/ 237 w 242"/>
                <a:gd name="T21" fmla="*/ 62 h 220"/>
                <a:gd name="T22" fmla="*/ 240 w 242"/>
                <a:gd name="T23" fmla="*/ 82 h 220"/>
                <a:gd name="T24" fmla="*/ 240 w 242"/>
                <a:gd name="T25" fmla="*/ 118 h 220"/>
                <a:gd name="T26" fmla="*/ 240 w 242"/>
                <a:gd name="T27" fmla="*/ 128 h 220"/>
                <a:gd name="T28" fmla="*/ 232 w 242"/>
                <a:gd name="T29" fmla="*/ 146 h 220"/>
                <a:gd name="T30" fmla="*/ 230 w 242"/>
                <a:gd name="T31" fmla="*/ 156 h 220"/>
                <a:gd name="T32" fmla="*/ 225 w 242"/>
                <a:gd name="T33" fmla="*/ 169 h 220"/>
                <a:gd name="T34" fmla="*/ 196 w 242"/>
                <a:gd name="T35" fmla="*/ 192 h 220"/>
                <a:gd name="T36" fmla="*/ 186 w 242"/>
                <a:gd name="T37" fmla="*/ 205 h 220"/>
                <a:gd name="T38" fmla="*/ 184 w 242"/>
                <a:gd name="T39" fmla="*/ 207 h 220"/>
                <a:gd name="T40" fmla="*/ 163 w 242"/>
                <a:gd name="T41" fmla="*/ 212 h 220"/>
                <a:gd name="T42" fmla="*/ 145 w 242"/>
                <a:gd name="T43" fmla="*/ 210 h 220"/>
                <a:gd name="T44" fmla="*/ 140 w 242"/>
                <a:gd name="T45" fmla="*/ 215 h 220"/>
                <a:gd name="T46" fmla="*/ 120 w 242"/>
                <a:gd name="T47" fmla="*/ 220 h 220"/>
                <a:gd name="T48" fmla="*/ 92 w 242"/>
                <a:gd name="T49" fmla="*/ 217 h 220"/>
                <a:gd name="T50" fmla="*/ 79 w 242"/>
                <a:gd name="T51" fmla="*/ 212 h 220"/>
                <a:gd name="T52" fmla="*/ 64 w 242"/>
                <a:gd name="T53" fmla="*/ 212 h 220"/>
                <a:gd name="T54" fmla="*/ 46 w 242"/>
                <a:gd name="T55" fmla="*/ 210 h 220"/>
                <a:gd name="T56" fmla="*/ 20 w 242"/>
                <a:gd name="T57" fmla="*/ 189 h 220"/>
                <a:gd name="T58" fmla="*/ 5 w 242"/>
                <a:gd name="T59" fmla="*/ 182 h 220"/>
                <a:gd name="T60" fmla="*/ 5 w 242"/>
                <a:gd name="T61" fmla="*/ 177 h 220"/>
                <a:gd name="T62" fmla="*/ 18 w 242"/>
                <a:gd name="T63" fmla="*/ 171 h 220"/>
                <a:gd name="T64" fmla="*/ 20 w 242"/>
                <a:gd name="T65" fmla="*/ 174 h 220"/>
                <a:gd name="T66" fmla="*/ 43 w 242"/>
                <a:gd name="T67" fmla="*/ 189 h 220"/>
                <a:gd name="T68" fmla="*/ 53 w 242"/>
                <a:gd name="T69" fmla="*/ 192 h 220"/>
                <a:gd name="T70" fmla="*/ 74 w 242"/>
                <a:gd name="T71" fmla="*/ 192 h 220"/>
                <a:gd name="T72" fmla="*/ 84 w 242"/>
                <a:gd name="T73" fmla="*/ 197 h 220"/>
                <a:gd name="T74" fmla="*/ 102 w 242"/>
                <a:gd name="T75" fmla="*/ 205 h 220"/>
                <a:gd name="T76" fmla="*/ 122 w 242"/>
                <a:gd name="T77" fmla="*/ 202 h 220"/>
                <a:gd name="T78" fmla="*/ 156 w 242"/>
                <a:gd name="T79" fmla="*/ 197 h 220"/>
                <a:gd name="T80" fmla="*/ 176 w 242"/>
                <a:gd name="T81" fmla="*/ 194 h 220"/>
                <a:gd name="T82" fmla="*/ 189 w 242"/>
                <a:gd name="T83" fmla="*/ 182 h 220"/>
                <a:gd name="T84" fmla="*/ 209 w 242"/>
                <a:gd name="T85" fmla="*/ 166 h 220"/>
                <a:gd name="T86" fmla="*/ 212 w 242"/>
                <a:gd name="T87" fmla="*/ 156 h 220"/>
                <a:gd name="T88" fmla="*/ 225 w 242"/>
                <a:gd name="T89" fmla="*/ 123 h 220"/>
                <a:gd name="T90" fmla="*/ 230 w 242"/>
                <a:gd name="T91" fmla="*/ 100 h 220"/>
                <a:gd name="T92" fmla="*/ 227 w 242"/>
                <a:gd name="T93" fmla="*/ 77 h 220"/>
                <a:gd name="T94" fmla="*/ 219 w 242"/>
                <a:gd name="T95" fmla="*/ 67 h 220"/>
                <a:gd name="T96" fmla="*/ 214 w 242"/>
                <a:gd name="T97" fmla="*/ 54 h 220"/>
                <a:gd name="T98" fmla="*/ 209 w 242"/>
                <a:gd name="T99" fmla="*/ 44 h 220"/>
                <a:gd name="T100" fmla="*/ 196 w 242"/>
                <a:gd name="T101" fmla="*/ 34 h 220"/>
                <a:gd name="T102" fmla="*/ 189 w 242"/>
                <a:gd name="T103" fmla="*/ 34 h 220"/>
                <a:gd name="T104" fmla="*/ 173 w 242"/>
                <a:gd name="T105" fmla="*/ 21 h 220"/>
                <a:gd name="T106" fmla="*/ 163 w 242"/>
                <a:gd name="T107" fmla="*/ 16 h 220"/>
                <a:gd name="T108" fmla="*/ 153 w 242"/>
                <a:gd name="T109" fmla="*/ 11 h 220"/>
                <a:gd name="T110" fmla="*/ 140 w 242"/>
                <a:gd name="T111" fmla="*/ 11 h 220"/>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242"/>
                <a:gd name="T169" fmla="*/ 0 h 220"/>
                <a:gd name="T170" fmla="*/ 242 w 242"/>
                <a:gd name="T171" fmla="*/ 220 h 220"/>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242" h="220">
                  <a:moveTo>
                    <a:pt x="133" y="13"/>
                  </a:moveTo>
                  <a:lnTo>
                    <a:pt x="135" y="8"/>
                  </a:lnTo>
                  <a:lnTo>
                    <a:pt x="138" y="3"/>
                  </a:lnTo>
                  <a:lnTo>
                    <a:pt x="143" y="0"/>
                  </a:lnTo>
                  <a:lnTo>
                    <a:pt x="148" y="0"/>
                  </a:lnTo>
                  <a:lnTo>
                    <a:pt x="158" y="3"/>
                  </a:lnTo>
                  <a:lnTo>
                    <a:pt x="168" y="8"/>
                  </a:lnTo>
                  <a:lnTo>
                    <a:pt x="176" y="11"/>
                  </a:lnTo>
                  <a:lnTo>
                    <a:pt x="184" y="11"/>
                  </a:lnTo>
                  <a:lnTo>
                    <a:pt x="189" y="13"/>
                  </a:lnTo>
                  <a:lnTo>
                    <a:pt x="191" y="18"/>
                  </a:lnTo>
                  <a:lnTo>
                    <a:pt x="196" y="18"/>
                  </a:lnTo>
                  <a:lnTo>
                    <a:pt x="199" y="21"/>
                  </a:lnTo>
                  <a:lnTo>
                    <a:pt x="207" y="21"/>
                  </a:lnTo>
                  <a:lnTo>
                    <a:pt x="212" y="21"/>
                  </a:lnTo>
                  <a:lnTo>
                    <a:pt x="214" y="23"/>
                  </a:lnTo>
                  <a:lnTo>
                    <a:pt x="217" y="26"/>
                  </a:lnTo>
                  <a:lnTo>
                    <a:pt x="225" y="36"/>
                  </a:lnTo>
                  <a:lnTo>
                    <a:pt x="227" y="44"/>
                  </a:lnTo>
                  <a:lnTo>
                    <a:pt x="230" y="51"/>
                  </a:lnTo>
                  <a:lnTo>
                    <a:pt x="232" y="57"/>
                  </a:lnTo>
                  <a:lnTo>
                    <a:pt x="237" y="62"/>
                  </a:lnTo>
                  <a:lnTo>
                    <a:pt x="240" y="69"/>
                  </a:lnTo>
                  <a:lnTo>
                    <a:pt x="240" y="82"/>
                  </a:lnTo>
                  <a:lnTo>
                    <a:pt x="240" y="105"/>
                  </a:lnTo>
                  <a:lnTo>
                    <a:pt x="240" y="118"/>
                  </a:lnTo>
                  <a:lnTo>
                    <a:pt x="242" y="123"/>
                  </a:lnTo>
                  <a:lnTo>
                    <a:pt x="240" y="128"/>
                  </a:lnTo>
                  <a:lnTo>
                    <a:pt x="237" y="136"/>
                  </a:lnTo>
                  <a:lnTo>
                    <a:pt x="232" y="146"/>
                  </a:lnTo>
                  <a:lnTo>
                    <a:pt x="230" y="151"/>
                  </a:lnTo>
                  <a:lnTo>
                    <a:pt x="230" y="156"/>
                  </a:lnTo>
                  <a:lnTo>
                    <a:pt x="230" y="164"/>
                  </a:lnTo>
                  <a:lnTo>
                    <a:pt x="225" y="169"/>
                  </a:lnTo>
                  <a:lnTo>
                    <a:pt x="209" y="182"/>
                  </a:lnTo>
                  <a:lnTo>
                    <a:pt x="196" y="192"/>
                  </a:lnTo>
                  <a:lnTo>
                    <a:pt x="189" y="199"/>
                  </a:lnTo>
                  <a:lnTo>
                    <a:pt x="186" y="205"/>
                  </a:lnTo>
                  <a:lnTo>
                    <a:pt x="186" y="207"/>
                  </a:lnTo>
                  <a:lnTo>
                    <a:pt x="184" y="207"/>
                  </a:lnTo>
                  <a:lnTo>
                    <a:pt x="179" y="210"/>
                  </a:lnTo>
                  <a:lnTo>
                    <a:pt x="163" y="212"/>
                  </a:lnTo>
                  <a:lnTo>
                    <a:pt x="150" y="210"/>
                  </a:lnTo>
                  <a:lnTo>
                    <a:pt x="145" y="210"/>
                  </a:lnTo>
                  <a:lnTo>
                    <a:pt x="143" y="212"/>
                  </a:lnTo>
                  <a:lnTo>
                    <a:pt x="140" y="215"/>
                  </a:lnTo>
                  <a:lnTo>
                    <a:pt x="135" y="215"/>
                  </a:lnTo>
                  <a:lnTo>
                    <a:pt x="120" y="220"/>
                  </a:lnTo>
                  <a:lnTo>
                    <a:pt x="99" y="220"/>
                  </a:lnTo>
                  <a:lnTo>
                    <a:pt x="92" y="217"/>
                  </a:lnTo>
                  <a:lnTo>
                    <a:pt x="84" y="215"/>
                  </a:lnTo>
                  <a:lnTo>
                    <a:pt x="79" y="212"/>
                  </a:lnTo>
                  <a:lnTo>
                    <a:pt x="74" y="210"/>
                  </a:lnTo>
                  <a:lnTo>
                    <a:pt x="64" y="212"/>
                  </a:lnTo>
                  <a:lnTo>
                    <a:pt x="53" y="210"/>
                  </a:lnTo>
                  <a:lnTo>
                    <a:pt x="46" y="210"/>
                  </a:lnTo>
                  <a:lnTo>
                    <a:pt x="41" y="207"/>
                  </a:lnTo>
                  <a:lnTo>
                    <a:pt x="20" y="189"/>
                  </a:lnTo>
                  <a:lnTo>
                    <a:pt x="10" y="184"/>
                  </a:lnTo>
                  <a:lnTo>
                    <a:pt x="5" y="182"/>
                  </a:lnTo>
                  <a:lnTo>
                    <a:pt x="0" y="182"/>
                  </a:lnTo>
                  <a:lnTo>
                    <a:pt x="5" y="177"/>
                  </a:lnTo>
                  <a:lnTo>
                    <a:pt x="7" y="174"/>
                  </a:lnTo>
                  <a:lnTo>
                    <a:pt x="18" y="171"/>
                  </a:lnTo>
                  <a:lnTo>
                    <a:pt x="20" y="171"/>
                  </a:lnTo>
                  <a:lnTo>
                    <a:pt x="20" y="174"/>
                  </a:lnTo>
                  <a:lnTo>
                    <a:pt x="28" y="179"/>
                  </a:lnTo>
                  <a:lnTo>
                    <a:pt x="43" y="189"/>
                  </a:lnTo>
                  <a:lnTo>
                    <a:pt x="48" y="192"/>
                  </a:lnTo>
                  <a:lnTo>
                    <a:pt x="53" y="192"/>
                  </a:lnTo>
                  <a:lnTo>
                    <a:pt x="64" y="192"/>
                  </a:lnTo>
                  <a:lnTo>
                    <a:pt x="74" y="192"/>
                  </a:lnTo>
                  <a:lnTo>
                    <a:pt x="79" y="194"/>
                  </a:lnTo>
                  <a:lnTo>
                    <a:pt x="84" y="197"/>
                  </a:lnTo>
                  <a:lnTo>
                    <a:pt x="94" y="202"/>
                  </a:lnTo>
                  <a:lnTo>
                    <a:pt x="102" y="205"/>
                  </a:lnTo>
                  <a:lnTo>
                    <a:pt x="112" y="205"/>
                  </a:lnTo>
                  <a:lnTo>
                    <a:pt x="122" y="202"/>
                  </a:lnTo>
                  <a:lnTo>
                    <a:pt x="138" y="199"/>
                  </a:lnTo>
                  <a:lnTo>
                    <a:pt x="156" y="197"/>
                  </a:lnTo>
                  <a:lnTo>
                    <a:pt x="171" y="194"/>
                  </a:lnTo>
                  <a:lnTo>
                    <a:pt x="176" y="194"/>
                  </a:lnTo>
                  <a:lnTo>
                    <a:pt x="179" y="192"/>
                  </a:lnTo>
                  <a:lnTo>
                    <a:pt x="189" y="182"/>
                  </a:lnTo>
                  <a:lnTo>
                    <a:pt x="199" y="174"/>
                  </a:lnTo>
                  <a:lnTo>
                    <a:pt x="209" y="166"/>
                  </a:lnTo>
                  <a:lnTo>
                    <a:pt x="212" y="161"/>
                  </a:lnTo>
                  <a:lnTo>
                    <a:pt x="212" y="156"/>
                  </a:lnTo>
                  <a:lnTo>
                    <a:pt x="217" y="138"/>
                  </a:lnTo>
                  <a:lnTo>
                    <a:pt x="225" y="123"/>
                  </a:lnTo>
                  <a:lnTo>
                    <a:pt x="230" y="108"/>
                  </a:lnTo>
                  <a:lnTo>
                    <a:pt x="230" y="100"/>
                  </a:lnTo>
                  <a:lnTo>
                    <a:pt x="230" y="92"/>
                  </a:lnTo>
                  <a:lnTo>
                    <a:pt x="227" y="77"/>
                  </a:lnTo>
                  <a:lnTo>
                    <a:pt x="225" y="72"/>
                  </a:lnTo>
                  <a:lnTo>
                    <a:pt x="219" y="67"/>
                  </a:lnTo>
                  <a:lnTo>
                    <a:pt x="214" y="62"/>
                  </a:lnTo>
                  <a:lnTo>
                    <a:pt x="214" y="54"/>
                  </a:lnTo>
                  <a:lnTo>
                    <a:pt x="212" y="49"/>
                  </a:lnTo>
                  <a:lnTo>
                    <a:pt x="209" y="44"/>
                  </a:lnTo>
                  <a:lnTo>
                    <a:pt x="204" y="39"/>
                  </a:lnTo>
                  <a:lnTo>
                    <a:pt x="196" y="34"/>
                  </a:lnTo>
                  <a:lnTo>
                    <a:pt x="191" y="34"/>
                  </a:lnTo>
                  <a:lnTo>
                    <a:pt x="189" y="34"/>
                  </a:lnTo>
                  <a:lnTo>
                    <a:pt x="184" y="31"/>
                  </a:lnTo>
                  <a:lnTo>
                    <a:pt x="173" y="21"/>
                  </a:lnTo>
                  <a:lnTo>
                    <a:pt x="168" y="18"/>
                  </a:lnTo>
                  <a:lnTo>
                    <a:pt x="163" y="16"/>
                  </a:lnTo>
                  <a:lnTo>
                    <a:pt x="156" y="13"/>
                  </a:lnTo>
                  <a:lnTo>
                    <a:pt x="153" y="11"/>
                  </a:lnTo>
                  <a:lnTo>
                    <a:pt x="148" y="8"/>
                  </a:lnTo>
                  <a:lnTo>
                    <a:pt x="140" y="11"/>
                  </a:lnTo>
                  <a:lnTo>
                    <a:pt x="133" y="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5818" name="Freeform 143"/>
            <p:cNvSpPr>
              <a:spLocks/>
            </p:cNvSpPr>
            <p:nvPr/>
          </p:nvSpPr>
          <p:spPr bwMode="auto">
            <a:xfrm>
              <a:off x="867" y="1347"/>
              <a:ext cx="406" cy="238"/>
            </a:xfrm>
            <a:custGeom>
              <a:avLst/>
              <a:gdLst>
                <a:gd name="T0" fmla="*/ 189 w 406"/>
                <a:gd name="T1" fmla="*/ 23 h 238"/>
                <a:gd name="T2" fmla="*/ 196 w 406"/>
                <a:gd name="T3" fmla="*/ 29 h 238"/>
                <a:gd name="T4" fmla="*/ 171 w 406"/>
                <a:gd name="T5" fmla="*/ 31 h 238"/>
                <a:gd name="T6" fmla="*/ 143 w 406"/>
                <a:gd name="T7" fmla="*/ 16 h 238"/>
                <a:gd name="T8" fmla="*/ 109 w 406"/>
                <a:gd name="T9" fmla="*/ 26 h 238"/>
                <a:gd name="T10" fmla="*/ 81 w 406"/>
                <a:gd name="T11" fmla="*/ 34 h 238"/>
                <a:gd name="T12" fmla="*/ 66 w 406"/>
                <a:gd name="T13" fmla="*/ 41 h 238"/>
                <a:gd name="T14" fmla="*/ 43 w 406"/>
                <a:gd name="T15" fmla="*/ 54 h 238"/>
                <a:gd name="T16" fmla="*/ 23 w 406"/>
                <a:gd name="T17" fmla="*/ 72 h 238"/>
                <a:gd name="T18" fmla="*/ 20 w 406"/>
                <a:gd name="T19" fmla="*/ 105 h 238"/>
                <a:gd name="T20" fmla="*/ 25 w 406"/>
                <a:gd name="T21" fmla="*/ 138 h 238"/>
                <a:gd name="T22" fmla="*/ 38 w 406"/>
                <a:gd name="T23" fmla="*/ 161 h 238"/>
                <a:gd name="T24" fmla="*/ 58 w 406"/>
                <a:gd name="T25" fmla="*/ 182 h 238"/>
                <a:gd name="T26" fmla="*/ 69 w 406"/>
                <a:gd name="T27" fmla="*/ 194 h 238"/>
                <a:gd name="T28" fmla="*/ 97 w 406"/>
                <a:gd name="T29" fmla="*/ 202 h 238"/>
                <a:gd name="T30" fmla="*/ 127 w 406"/>
                <a:gd name="T31" fmla="*/ 210 h 238"/>
                <a:gd name="T32" fmla="*/ 148 w 406"/>
                <a:gd name="T33" fmla="*/ 200 h 238"/>
                <a:gd name="T34" fmla="*/ 181 w 406"/>
                <a:gd name="T35" fmla="*/ 200 h 238"/>
                <a:gd name="T36" fmla="*/ 196 w 406"/>
                <a:gd name="T37" fmla="*/ 177 h 238"/>
                <a:gd name="T38" fmla="*/ 235 w 406"/>
                <a:gd name="T39" fmla="*/ 164 h 238"/>
                <a:gd name="T40" fmla="*/ 237 w 406"/>
                <a:gd name="T41" fmla="*/ 189 h 238"/>
                <a:gd name="T42" fmla="*/ 258 w 406"/>
                <a:gd name="T43" fmla="*/ 207 h 238"/>
                <a:gd name="T44" fmla="*/ 288 w 406"/>
                <a:gd name="T45" fmla="*/ 212 h 238"/>
                <a:gd name="T46" fmla="*/ 311 w 406"/>
                <a:gd name="T47" fmla="*/ 220 h 238"/>
                <a:gd name="T48" fmla="*/ 362 w 406"/>
                <a:gd name="T49" fmla="*/ 210 h 238"/>
                <a:gd name="T50" fmla="*/ 373 w 406"/>
                <a:gd name="T51" fmla="*/ 212 h 238"/>
                <a:gd name="T52" fmla="*/ 401 w 406"/>
                <a:gd name="T53" fmla="*/ 202 h 238"/>
                <a:gd name="T54" fmla="*/ 373 w 406"/>
                <a:gd name="T55" fmla="*/ 230 h 238"/>
                <a:gd name="T56" fmla="*/ 362 w 406"/>
                <a:gd name="T57" fmla="*/ 228 h 238"/>
                <a:gd name="T58" fmla="*/ 319 w 406"/>
                <a:gd name="T59" fmla="*/ 238 h 238"/>
                <a:gd name="T60" fmla="*/ 286 w 406"/>
                <a:gd name="T61" fmla="*/ 230 h 238"/>
                <a:gd name="T62" fmla="*/ 263 w 406"/>
                <a:gd name="T63" fmla="*/ 230 h 238"/>
                <a:gd name="T64" fmla="*/ 232 w 406"/>
                <a:gd name="T65" fmla="*/ 202 h 238"/>
                <a:gd name="T66" fmla="*/ 222 w 406"/>
                <a:gd name="T67" fmla="*/ 182 h 238"/>
                <a:gd name="T68" fmla="*/ 201 w 406"/>
                <a:gd name="T69" fmla="*/ 194 h 238"/>
                <a:gd name="T70" fmla="*/ 178 w 406"/>
                <a:gd name="T71" fmla="*/ 215 h 238"/>
                <a:gd name="T72" fmla="*/ 148 w 406"/>
                <a:gd name="T73" fmla="*/ 215 h 238"/>
                <a:gd name="T74" fmla="*/ 115 w 406"/>
                <a:gd name="T75" fmla="*/ 225 h 238"/>
                <a:gd name="T76" fmla="*/ 86 w 406"/>
                <a:gd name="T77" fmla="*/ 212 h 238"/>
                <a:gd name="T78" fmla="*/ 53 w 406"/>
                <a:gd name="T79" fmla="*/ 202 h 238"/>
                <a:gd name="T80" fmla="*/ 38 w 406"/>
                <a:gd name="T81" fmla="*/ 184 h 238"/>
                <a:gd name="T82" fmla="*/ 17 w 406"/>
                <a:gd name="T83" fmla="*/ 164 h 238"/>
                <a:gd name="T84" fmla="*/ 10 w 406"/>
                <a:gd name="T85" fmla="*/ 146 h 238"/>
                <a:gd name="T86" fmla="*/ 0 w 406"/>
                <a:gd name="T87" fmla="*/ 118 h 238"/>
                <a:gd name="T88" fmla="*/ 5 w 406"/>
                <a:gd name="T89" fmla="*/ 103 h 238"/>
                <a:gd name="T90" fmla="*/ 5 w 406"/>
                <a:gd name="T91" fmla="*/ 74 h 238"/>
                <a:gd name="T92" fmla="*/ 23 w 406"/>
                <a:gd name="T93" fmla="*/ 54 h 238"/>
                <a:gd name="T94" fmla="*/ 48 w 406"/>
                <a:gd name="T95" fmla="*/ 29 h 238"/>
                <a:gd name="T96" fmla="*/ 71 w 406"/>
                <a:gd name="T97" fmla="*/ 21 h 238"/>
                <a:gd name="T98" fmla="*/ 89 w 406"/>
                <a:gd name="T99" fmla="*/ 16 h 238"/>
                <a:gd name="T100" fmla="*/ 115 w 406"/>
                <a:gd name="T101" fmla="*/ 6 h 238"/>
                <a:gd name="T102" fmla="*/ 130 w 406"/>
                <a:gd name="T103" fmla="*/ 6 h 238"/>
                <a:gd name="T104" fmla="*/ 153 w 406"/>
                <a:gd name="T105" fmla="*/ 6 h 238"/>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406"/>
                <a:gd name="T160" fmla="*/ 0 h 238"/>
                <a:gd name="T161" fmla="*/ 406 w 406"/>
                <a:gd name="T162" fmla="*/ 238 h 238"/>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406" h="238">
                  <a:moveTo>
                    <a:pt x="161" y="11"/>
                  </a:moveTo>
                  <a:lnTo>
                    <a:pt x="171" y="13"/>
                  </a:lnTo>
                  <a:lnTo>
                    <a:pt x="178" y="18"/>
                  </a:lnTo>
                  <a:lnTo>
                    <a:pt x="189" y="23"/>
                  </a:lnTo>
                  <a:lnTo>
                    <a:pt x="191" y="26"/>
                  </a:lnTo>
                  <a:lnTo>
                    <a:pt x="194" y="26"/>
                  </a:lnTo>
                  <a:lnTo>
                    <a:pt x="196" y="26"/>
                  </a:lnTo>
                  <a:lnTo>
                    <a:pt x="196" y="29"/>
                  </a:lnTo>
                  <a:lnTo>
                    <a:pt x="194" y="29"/>
                  </a:lnTo>
                  <a:lnTo>
                    <a:pt x="189" y="31"/>
                  </a:lnTo>
                  <a:lnTo>
                    <a:pt x="178" y="34"/>
                  </a:lnTo>
                  <a:lnTo>
                    <a:pt x="171" y="31"/>
                  </a:lnTo>
                  <a:lnTo>
                    <a:pt x="163" y="26"/>
                  </a:lnTo>
                  <a:lnTo>
                    <a:pt x="150" y="18"/>
                  </a:lnTo>
                  <a:lnTo>
                    <a:pt x="148" y="16"/>
                  </a:lnTo>
                  <a:lnTo>
                    <a:pt x="143" y="16"/>
                  </a:lnTo>
                  <a:lnTo>
                    <a:pt x="132" y="18"/>
                  </a:lnTo>
                  <a:lnTo>
                    <a:pt x="125" y="23"/>
                  </a:lnTo>
                  <a:lnTo>
                    <a:pt x="117" y="26"/>
                  </a:lnTo>
                  <a:lnTo>
                    <a:pt x="109" y="26"/>
                  </a:lnTo>
                  <a:lnTo>
                    <a:pt x="97" y="26"/>
                  </a:lnTo>
                  <a:lnTo>
                    <a:pt x="86" y="31"/>
                  </a:lnTo>
                  <a:lnTo>
                    <a:pt x="84" y="34"/>
                  </a:lnTo>
                  <a:lnTo>
                    <a:pt x="81" y="34"/>
                  </a:lnTo>
                  <a:lnTo>
                    <a:pt x="81" y="36"/>
                  </a:lnTo>
                  <a:lnTo>
                    <a:pt x="81" y="39"/>
                  </a:lnTo>
                  <a:lnTo>
                    <a:pt x="76" y="39"/>
                  </a:lnTo>
                  <a:lnTo>
                    <a:pt x="66" y="41"/>
                  </a:lnTo>
                  <a:lnTo>
                    <a:pt x="51" y="46"/>
                  </a:lnTo>
                  <a:lnTo>
                    <a:pt x="46" y="49"/>
                  </a:lnTo>
                  <a:lnTo>
                    <a:pt x="43" y="51"/>
                  </a:lnTo>
                  <a:lnTo>
                    <a:pt x="43" y="54"/>
                  </a:lnTo>
                  <a:lnTo>
                    <a:pt x="38" y="57"/>
                  </a:lnTo>
                  <a:lnTo>
                    <a:pt x="33" y="62"/>
                  </a:lnTo>
                  <a:lnTo>
                    <a:pt x="25" y="69"/>
                  </a:lnTo>
                  <a:lnTo>
                    <a:pt x="23" y="72"/>
                  </a:lnTo>
                  <a:lnTo>
                    <a:pt x="23" y="77"/>
                  </a:lnTo>
                  <a:lnTo>
                    <a:pt x="23" y="82"/>
                  </a:lnTo>
                  <a:lnTo>
                    <a:pt x="23" y="90"/>
                  </a:lnTo>
                  <a:lnTo>
                    <a:pt x="20" y="105"/>
                  </a:lnTo>
                  <a:lnTo>
                    <a:pt x="15" y="118"/>
                  </a:lnTo>
                  <a:lnTo>
                    <a:pt x="17" y="125"/>
                  </a:lnTo>
                  <a:lnTo>
                    <a:pt x="17" y="131"/>
                  </a:lnTo>
                  <a:lnTo>
                    <a:pt x="25" y="138"/>
                  </a:lnTo>
                  <a:lnTo>
                    <a:pt x="30" y="146"/>
                  </a:lnTo>
                  <a:lnTo>
                    <a:pt x="38" y="154"/>
                  </a:lnTo>
                  <a:lnTo>
                    <a:pt x="38" y="156"/>
                  </a:lnTo>
                  <a:lnTo>
                    <a:pt x="38" y="161"/>
                  </a:lnTo>
                  <a:lnTo>
                    <a:pt x="40" y="164"/>
                  </a:lnTo>
                  <a:lnTo>
                    <a:pt x="43" y="166"/>
                  </a:lnTo>
                  <a:lnTo>
                    <a:pt x="51" y="174"/>
                  </a:lnTo>
                  <a:lnTo>
                    <a:pt x="58" y="182"/>
                  </a:lnTo>
                  <a:lnTo>
                    <a:pt x="61" y="184"/>
                  </a:lnTo>
                  <a:lnTo>
                    <a:pt x="63" y="189"/>
                  </a:lnTo>
                  <a:lnTo>
                    <a:pt x="66" y="192"/>
                  </a:lnTo>
                  <a:lnTo>
                    <a:pt x="69" y="194"/>
                  </a:lnTo>
                  <a:lnTo>
                    <a:pt x="79" y="197"/>
                  </a:lnTo>
                  <a:lnTo>
                    <a:pt x="89" y="197"/>
                  </a:lnTo>
                  <a:lnTo>
                    <a:pt x="94" y="200"/>
                  </a:lnTo>
                  <a:lnTo>
                    <a:pt x="97" y="202"/>
                  </a:lnTo>
                  <a:lnTo>
                    <a:pt x="99" y="205"/>
                  </a:lnTo>
                  <a:lnTo>
                    <a:pt x="104" y="205"/>
                  </a:lnTo>
                  <a:lnTo>
                    <a:pt x="115" y="210"/>
                  </a:lnTo>
                  <a:lnTo>
                    <a:pt x="127" y="210"/>
                  </a:lnTo>
                  <a:lnTo>
                    <a:pt x="132" y="207"/>
                  </a:lnTo>
                  <a:lnTo>
                    <a:pt x="138" y="205"/>
                  </a:lnTo>
                  <a:lnTo>
                    <a:pt x="143" y="202"/>
                  </a:lnTo>
                  <a:lnTo>
                    <a:pt x="148" y="200"/>
                  </a:lnTo>
                  <a:lnTo>
                    <a:pt x="161" y="200"/>
                  </a:lnTo>
                  <a:lnTo>
                    <a:pt x="173" y="202"/>
                  </a:lnTo>
                  <a:lnTo>
                    <a:pt x="178" y="202"/>
                  </a:lnTo>
                  <a:lnTo>
                    <a:pt x="181" y="200"/>
                  </a:lnTo>
                  <a:lnTo>
                    <a:pt x="186" y="192"/>
                  </a:lnTo>
                  <a:lnTo>
                    <a:pt x="189" y="187"/>
                  </a:lnTo>
                  <a:lnTo>
                    <a:pt x="191" y="182"/>
                  </a:lnTo>
                  <a:lnTo>
                    <a:pt x="196" y="177"/>
                  </a:lnTo>
                  <a:lnTo>
                    <a:pt x="227" y="154"/>
                  </a:lnTo>
                  <a:lnTo>
                    <a:pt x="232" y="156"/>
                  </a:lnTo>
                  <a:lnTo>
                    <a:pt x="235" y="159"/>
                  </a:lnTo>
                  <a:lnTo>
                    <a:pt x="235" y="164"/>
                  </a:lnTo>
                  <a:lnTo>
                    <a:pt x="235" y="169"/>
                  </a:lnTo>
                  <a:lnTo>
                    <a:pt x="235" y="179"/>
                  </a:lnTo>
                  <a:lnTo>
                    <a:pt x="235" y="184"/>
                  </a:lnTo>
                  <a:lnTo>
                    <a:pt x="237" y="189"/>
                  </a:lnTo>
                  <a:lnTo>
                    <a:pt x="242" y="194"/>
                  </a:lnTo>
                  <a:lnTo>
                    <a:pt x="247" y="197"/>
                  </a:lnTo>
                  <a:lnTo>
                    <a:pt x="252" y="200"/>
                  </a:lnTo>
                  <a:lnTo>
                    <a:pt x="258" y="207"/>
                  </a:lnTo>
                  <a:lnTo>
                    <a:pt x="263" y="210"/>
                  </a:lnTo>
                  <a:lnTo>
                    <a:pt x="268" y="212"/>
                  </a:lnTo>
                  <a:lnTo>
                    <a:pt x="278" y="215"/>
                  </a:lnTo>
                  <a:lnTo>
                    <a:pt x="288" y="212"/>
                  </a:lnTo>
                  <a:lnTo>
                    <a:pt x="293" y="212"/>
                  </a:lnTo>
                  <a:lnTo>
                    <a:pt x="296" y="215"/>
                  </a:lnTo>
                  <a:lnTo>
                    <a:pt x="304" y="217"/>
                  </a:lnTo>
                  <a:lnTo>
                    <a:pt x="311" y="220"/>
                  </a:lnTo>
                  <a:lnTo>
                    <a:pt x="332" y="220"/>
                  </a:lnTo>
                  <a:lnTo>
                    <a:pt x="344" y="217"/>
                  </a:lnTo>
                  <a:lnTo>
                    <a:pt x="355" y="215"/>
                  </a:lnTo>
                  <a:lnTo>
                    <a:pt x="362" y="210"/>
                  </a:lnTo>
                  <a:lnTo>
                    <a:pt x="365" y="210"/>
                  </a:lnTo>
                  <a:lnTo>
                    <a:pt x="367" y="212"/>
                  </a:lnTo>
                  <a:lnTo>
                    <a:pt x="370" y="212"/>
                  </a:lnTo>
                  <a:lnTo>
                    <a:pt x="373" y="212"/>
                  </a:lnTo>
                  <a:lnTo>
                    <a:pt x="383" y="205"/>
                  </a:lnTo>
                  <a:lnTo>
                    <a:pt x="393" y="197"/>
                  </a:lnTo>
                  <a:lnTo>
                    <a:pt x="406" y="192"/>
                  </a:lnTo>
                  <a:lnTo>
                    <a:pt x="401" y="202"/>
                  </a:lnTo>
                  <a:lnTo>
                    <a:pt x="396" y="212"/>
                  </a:lnTo>
                  <a:lnTo>
                    <a:pt x="390" y="217"/>
                  </a:lnTo>
                  <a:lnTo>
                    <a:pt x="383" y="222"/>
                  </a:lnTo>
                  <a:lnTo>
                    <a:pt x="373" y="230"/>
                  </a:lnTo>
                  <a:lnTo>
                    <a:pt x="367" y="230"/>
                  </a:lnTo>
                  <a:lnTo>
                    <a:pt x="365" y="230"/>
                  </a:lnTo>
                  <a:lnTo>
                    <a:pt x="365" y="228"/>
                  </a:lnTo>
                  <a:lnTo>
                    <a:pt x="362" y="228"/>
                  </a:lnTo>
                  <a:lnTo>
                    <a:pt x="355" y="228"/>
                  </a:lnTo>
                  <a:lnTo>
                    <a:pt x="339" y="230"/>
                  </a:lnTo>
                  <a:lnTo>
                    <a:pt x="324" y="235"/>
                  </a:lnTo>
                  <a:lnTo>
                    <a:pt x="319" y="238"/>
                  </a:lnTo>
                  <a:lnTo>
                    <a:pt x="314" y="238"/>
                  </a:lnTo>
                  <a:lnTo>
                    <a:pt x="298" y="230"/>
                  </a:lnTo>
                  <a:lnTo>
                    <a:pt x="291" y="230"/>
                  </a:lnTo>
                  <a:lnTo>
                    <a:pt x="286" y="230"/>
                  </a:lnTo>
                  <a:lnTo>
                    <a:pt x="281" y="233"/>
                  </a:lnTo>
                  <a:lnTo>
                    <a:pt x="275" y="233"/>
                  </a:lnTo>
                  <a:lnTo>
                    <a:pt x="268" y="233"/>
                  </a:lnTo>
                  <a:lnTo>
                    <a:pt x="263" y="230"/>
                  </a:lnTo>
                  <a:lnTo>
                    <a:pt x="255" y="228"/>
                  </a:lnTo>
                  <a:lnTo>
                    <a:pt x="245" y="217"/>
                  </a:lnTo>
                  <a:lnTo>
                    <a:pt x="237" y="210"/>
                  </a:lnTo>
                  <a:lnTo>
                    <a:pt x="232" y="202"/>
                  </a:lnTo>
                  <a:lnTo>
                    <a:pt x="227" y="197"/>
                  </a:lnTo>
                  <a:lnTo>
                    <a:pt x="224" y="194"/>
                  </a:lnTo>
                  <a:lnTo>
                    <a:pt x="224" y="189"/>
                  </a:lnTo>
                  <a:lnTo>
                    <a:pt x="222" y="182"/>
                  </a:lnTo>
                  <a:lnTo>
                    <a:pt x="222" y="174"/>
                  </a:lnTo>
                  <a:lnTo>
                    <a:pt x="212" y="179"/>
                  </a:lnTo>
                  <a:lnTo>
                    <a:pt x="207" y="187"/>
                  </a:lnTo>
                  <a:lnTo>
                    <a:pt x="201" y="194"/>
                  </a:lnTo>
                  <a:lnTo>
                    <a:pt x="196" y="207"/>
                  </a:lnTo>
                  <a:lnTo>
                    <a:pt x="191" y="210"/>
                  </a:lnTo>
                  <a:lnTo>
                    <a:pt x="189" y="212"/>
                  </a:lnTo>
                  <a:lnTo>
                    <a:pt x="178" y="215"/>
                  </a:lnTo>
                  <a:lnTo>
                    <a:pt x="171" y="217"/>
                  </a:lnTo>
                  <a:lnTo>
                    <a:pt x="163" y="217"/>
                  </a:lnTo>
                  <a:lnTo>
                    <a:pt x="155" y="215"/>
                  </a:lnTo>
                  <a:lnTo>
                    <a:pt x="148" y="215"/>
                  </a:lnTo>
                  <a:lnTo>
                    <a:pt x="143" y="217"/>
                  </a:lnTo>
                  <a:lnTo>
                    <a:pt x="138" y="220"/>
                  </a:lnTo>
                  <a:lnTo>
                    <a:pt x="127" y="225"/>
                  </a:lnTo>
                  <a:lnTo>
                    <a:pt x="115" y="225"/>
                  </a:lnTo>
                  <a:lnTo>
                    <a:pt x="102" y="222"/>
                  </a:lnTo>
                  <a:lnTo>
                    <a:pt x="97" y="220"/>
                  </a:lnTo>
                  <a:lnTo>
                    <a:pt x="92" y="217"/>
                  </a:lnTo>
                  <a:lnTo>
                    <a:pt x="86" y="212"/>
                  </a:lnTo>
                  <a:lnTo>
                    <a:pt x="79" y="207"/>
                  </a:lnTo>
                  <a:lnTo>
                    <a:pt x="69" y="205"/>
                  </a:lnTo>
                  <a:lnTo>
                    <a:pt x="58" y="205"/>
                  </a:lnTo>
                  <a:lnTo>
                    <a:pt x="53" y="202"/>
                  </a:lnTo>
                  <a:lnTo>
                    <a:pt x="51" y="202"/>
                  </a:lnTo>
                  <a:lnTo>
                    <a:pt x="48" y="200"/>
                  </a:lnTo>
                  <a:lnTo>
                    <a:pt x="46" y="194"/>
                  </a:lnTo>
                  <a:lnTo>
                    <a:pt x="38" y="184"/>
                  </a:lnTo>
                  <a:lnTo>
                    <a:pt x="35" y="179"/>
                  </a:lnTo>
                  <a:lnTo>
                    <a:pt x="33" y="177"/>
                  </a:lnTo>
                  <a:lnTo>
                    <a:pt x="25" y="169"/>
                  </a:lnTo>
                  <a:lnTo>
                    <a:pt x="17" y="164"/>
                  </a:lnTo>
                  <a:lnTo>
                    <a:pt x="15" y="161"/>
                  </a:lnTo>
                  <a:lnTo>
                    <a:pt x="12" y="159"/>
                  </a:lnTo>
                  <a:lnTo>
                    <a:pt x="10" y="154"/>
                  </a:lnTo>
                  <a:lnTo>
                    <a:pt x="10" y="146"/>
                  </a:lnTo>
                  <a:lnTo>
                    <a:pt x="10" y="141"/>
                  </a:lnTo>
                  <a:lnTo>
                    <a:pt x="5" y="131"/>
                  </a:lnTo>
                  <a:lnTo>
                    <a:pt x="2" y="123"/>
                  </a:lnTo>
                  <a:lnTo>
                    <a:pt x="0" y="118"/>
                  </a:lnTo>
                  <a:lnTo>
                    <a:pt x="2" y="115"/>
                  </a:lnTo>
                  <a:lnTo>
                    <a:pt x="2" y="110"/>
                  </a:lnTo>
                  <a:lnTo>
                    <a:pt x="5" y="105"/>
                  </a:lnTo>
                  <a:lnTo>
                    <a:pt x="5" y="103"/>
                  </a:lnTo>
                  <a:lnTo>
                    <a:pt x="5" y="100"/>
                  </a:lnTo>
                  <a:lnTo>
                    <a:pt x="5" y="95"/>
                  </a:lnTo>
                  <a:lnTo>
                    <a:pt x="5" y="90"/>
                  </a:lnTo>
                  <a:lnTo>
                    <a:pt x="5" y="74"/>
                  </a:lnTo>
                  <a:lnTo>
                    <a:pt x="12" y="62"/>
                  </a:lnTo>
                  <a:lnTo>
                    <a:pt x="15" y="59"/>
                  </a:lnTo>
                  <a:lnTo>
                    <a:pt x="17" y="57"/>
                  </a:lnTo>
                  <a:lnTo>
                    <a:pt x="23" y="54"/>
                  </a:lnTo>
                  <a:lnTo>
                    <a:pt x="28" y="49"/>
                  </a:lnTo>
                  <a:lnTo>
                    <a:pt x="35" y="39"/>
                  </a:lnTo>
                  <a:lnTo>
                    <a:pt x="43" y="31"/>
                  </a:lnTo>
                  <a:lnTo>
                    <a:pt x="48" y="29"/>
                  </a:lnTo>
                  <a:lnTo>
                    <a:pt x="53" y="29"/>
                  </a:lnTo>
                  <a:lnTo>
                    <a:pt x="58" y="29"/>
                  </a:lnTo>
                  <a:lnTo>
                    <a:pt x="63" y="26"/>
                  </a:lnTo>
                  <a:lnTo>
                    <a:pt x="71" y="21"/>
                  </a:lnTo>
                  <a:lnTo>
                    <a:pt x="79" y="16"/>
                  </a:lnTo>
                  <a:lnTo>
                    <a:pt x="81" y="16"/>
                  </a:lnTo>
                  <a:lnTo>
                    <a:pt x="84" y="16"/>
                  </a:lnTo>
                  <a:lnTo>
                    <a:pt x="89" y="16"/>
                  </a:lnTo>
                  <a:lnTo>
                    <a:pt x="92" y="16"/>
                  </a:lnTo>
                  <a:lnTo>
                    <a:pt x="102" y="11"/>
                  </a:lnTo>
                  <a:lnTo>
                    <a:pt x="109" y="6"/>
                  </a:lnTo>
                  <a:lnTo>
                    <a:pt x="115" y="6"/>
                  </a:lnTo>
                  <a:lnTo>
                    <a:pt x="117" y="8"/>
                  </a:lnTo>
                  <a:lnTo>
                    <a:pt x="120" y="8"/>
                  </a:lnTo>
                  <a:lnTo>
                    <a:pt x="125" y="8"/>
                  </a:lnTo>
                  <a:lnTo>
                    <a:pt x="130" y="6"/>
                  </a:lnTo>
                  <a:lnTo>
                    <a:pt x="138" y="0"/>
                  </a:lnTo>
                  <a:lnTo>
                    <a:pt x="140" y="0"/>
                  </a:lnTo>
                  <a:lnTo>
                    <a:pt x="143" y="0"/>
                  </a:lnTo>
                  <a:lnTo>
                    <a:pt x="153" y="6"/>
                  </a:lnTo>
                  <a:lnTo>
                    <a:pt x="158" y="8"/>
                  </a:lnTo>
                  <a:lnTo>
                    <a:pt x="161"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sp>
        <p:nvSpPr>
          <p:cNvPr id="75785" name="Freeform 144"/>
          <p:cNvSpPr>
            <a:spLocks/>
          </p:cNvSpPr>
          <p:nvPr/>
        </p:nvSpPr>
        <p:spPr bwMode="auto">
          <a:xfrm>
            <a:off x="2622550" y="2203450"/>
            <a:ext cx="3930650" cy="3130550"/>
          </a:xfrm>
          <a:custGeom>
            <a:avLst/>
            <a:gdLst>
              <a:gd name="T0" fmla="*/ 0 w 2400"/>
              <a:gd name="T1" fmla="*/ 2147483646 h 1848"/>
              <a:gd name="T2" fmla="*/ 2147483646 w 2400"/>
              <a:gd name="T3" fmla="*/ 2147483646 h 1848"/>
              <a:gd name="T4" fmla="*/ 2147483646 w 2400"/>
              <a:gd name="T5" fmla="*/ 2147483646 h 1848"/>
              <a:gd name="T6" fmla="*/ 2147483646 w 2400"/>
              <a:gd name="T7" fmla="*/ 2147483646 h 1848"/>
              <a:gd name="T8" fmla="*/ 0 60000 65536"/>
              <a:gd name="T9" fmla="*/ 0 60000 65536"/>
              <a:gd name="T10" fmla="*/ 0 60000 65536"/>
              <a:gd name="T11" fmla="*/ 0 60000 65536"/>
              <a:gd name="T12" fmla="*/ 0 w 2400"/>
              <a:gd name="T13" fmla="*/ 0 h 1848"/>
              <a:gd name="T14" fmla="*/ 2400 w 2400"/>
              <a:gd name="T15" fmla="*/ 1848 h 1848"/>
            </a:gdLst>
            <a:ahLst/>
            <a:cxnLst>
              <a:cxn ang="T8">
                <a:pos x="T0" y="T1"/>
              </a:cxn>
              <a:cxn ang="T9">
                <a:pos x="T2" y="T3"/>
              </a:cxn>
              <a:cxn ang="T10">
                <a:pos x="T4" y="T5"/>
              </a:cxn>
              <a:cxn ang="T11">
                <a:pos x="T6" y="T7"/>
              </a:cxn>
            </a:cxnLst>
            <a:rect l="T12" t="T13" r="T14" b="T15"/>
            <a:pathLst>
              <a:path w="2400" h="1848">
                <a:moveTo>
                  <a:pt x="0" y="1848"/>
                </a:moveTo>
                <a:cubicBezTo>
                  <a:pt x="192" y="1187"/>
                  <a:pt x="384" y="527"/>
                  <a:pt x="672" y="264"/>
                </a:cubicBezTo>
                <a:cubicBezTo>
                  <a:pt x="959" y="0"/>
                  <a:pt x="1440" y="0"/>
                  <a:pt x="1728" y="264"/>
                </a:cubicBezTo>
                <a:cubicBezTo>
                  <a:pt x="2015" y="527"/>
                  <a:pt x="2207" y="1187"/>
                  <a:pt x="2400" y="1848"/>
                </a:cubicBezTo>
              </a:path>
            </a:pathLst>
          </a:custGeom>
          <a:noFill/>
          <a:ln w="9525">
            <a:solidFill>
              <a:schemeClr val="tx1"/>
            </a:solidFill>
            <a:round/>
            <a:headEnd/>
            <a:tailEnd type="stealth" w="lg" len="lg"/>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5786" name="Text Box 145"/>
          <p:cNvSpPr txBox="1">
            <a:spLocks noChangeArrowheads="1"/>
          </p:cNvSpPr>
          <p:nvPr/>
        </p:nvSpPr>
        <p:spPr bwMode="auto">
          <a:xfrm>
            <a:off x="533400" y="1676400"/>
            <a:ext cx="16065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r>
              <a:rPr lang="en-GB" altLang="x-none" sz="1800" i="1">
                <a:latin typeface="Helvetica" charset="0"/>
              </a:rPr>
              <a:t>Requirements</a:t>
            </a:r>
          </a:p>
        </p:txBody>
      </p:sp>
      <p:sp>
        <p:nvSpPr>
          <p:cNvPr id="75787" name="Text Box 146"/>
          <p:cNvSpPr txBox="1">
            <a:spLocks noChangeArrowheads="1"/>
          </p:cNvSpPr>
          <p:nvPr/>
        </p:nvSpPr>
        <p:spPr bwMode="auto">
          <a:xfrm>
            <a:off x="533400" y="3367088"/>
            <a:ext cx="10096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r>
              <a:rPr lang="en-GB" altLang="x-none" sz="1800" i="1">
                <a:latin typeface="Helvetica" charset="0"/>
              </a:rPr>
              <a:t>Designs</a:t>
            </a:r>
          </a:p>
        </p:txBody>
      </p:sp>
      <p:sp>
        <p:nvSpPr>
          <p:cNvPr id="75788" name="Text Box 147"/>
          <p:cNvSpPr txBox="1">
            <a:spLocks noChangeArrowheads="1"/>
          </p:cNvSpPr>
          <p:nvPr/>
        </p:nvSpPr>
        <p:spPr bwMode="auto">
          <a:xfrm>
            <a:off x="533400" y="5181600"/>
            <a:ext cx="730250" cy="366713"/>
          </a:xfrm>
          <a:prstGeom prst="rect">
            <a:avLst/>
          </a:prstGeom>
          <a:solidFill>
            <a:schemeClr val="bg1"/>
          </a:solidFill>
          <a:ln w="0" cap="rnd">
            <a:solidFill>
              <a:schemeClr val="bg1"/>
            </a:solidFill>
            <a:prstDash val="sysDot"/>
            <a:miter lim="800000"/>
            <a:headEnd/>
            <a:tailEnd/>
          </a:ln>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r>
              <a:rPr lang="en-GB" altLang="x-none" sz="1800" i="1">
                <a:latin typeface="Helvetica" charset="0"/>
              </a:rPr>
              <a:t>Code</a:t>
            </a:r>
          </a:p>
        </p:txBody>
      </p:sp>
      <p:sp>
        <p:nvSpPr>
          <p:cNvPr id="75789" name="Text Box 148"/>
          <p:cNvSpPr txBox="1">
            <a:spLocks noChangeArrowheads="1"/>
          </p:cNvSpPr>
          <p:nvPr/>
        </p:nvSpPr>
        <p:spPr bwMode="auto">
          <a:xfrm>
            <a:off x="6781800" y="1447800"/>
            <a:ext cx="1847850" cy="64135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800" b="1">
                <a:latin typeface="Helvetica" charset="0"/>
              </a:rPr>
              <a:t>(0) requirement</a:t>
            </a:r>
          </a:p>
          <a:p>
            <a:pPr algn="ctr"/>
            <a:r>
              <a:rPr lang="en-GB" altLang="x-none" sz="1800" b="1">
                <a:latin typeface="Helvetica" charset="0"/>
              </a:rPr>
              <a:t>analysis</a:t>
            </a:r>
          </a:p>
        </p:txBody>
      </p:sp>
      <p:sp>
        <p:nvSpPr>
          <p:cNvPr id="75790" name="Text Box 149"/>
          <p:cNvSpPr txBox="1">
            <a:spLocks noChangeArrowheads="1"/>
          </p:cNvSpPr>
          <p:nvPr/>
        </p:nvSpPr>
        <p:spPr bwMode="auto">
          <a:xfrm>
            <a:off x="533400" y="4038600"/>
            <a:ext cx="1200150" cy="64135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800" b="1">
                <a:latin typeface="Helvetica" charset="0"/>
              </a:rPr>
              <a:t>(1) model</a:t>
            </a:r>
          </a:p>
          <a:p>
            <a:pPr algn="ctr"/>
            <a:r>
              <a:rPr lang="en-GB" altLang="x-none" sz="1800" b="1">
                <a:latin typeface="Helvetica" charset="0"/>
              </a:rPr>
              <a:t>capture</a:t>
            </a:r>
          </a:p>
        </p:txBody>
      </p:sp>
      <p:sp>
        <p:nvSpPr>
          <p:cNvPr id="75791" name="Text Box 150"/>
          <p:cNvSpPr txBox="1">
            <a:spLocks noChangeArrowheads="1"/>
          </p:cNvSpPr>
          <p:nvPr/>
        </p:nvSpPr>
        <p:spPr bwMode="auto">
          <a:xfrm>
            <a:off x="609600" y="2362200"/>
            <a:ext cx="1428750" cy="64135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800" b="1">
                <a:latin typeface="Helvetica" charset="0"/>
              </a:rPr>
              <a:t>(2) problem</a:t>
            </a:r>
          </a:p>
          <a:p>
            <a:pPr algn="ctr"/>
            <a:r>
              <a:rPr lang="en-GB" altLang="x-none" sz="1800" b="1">
                <a:latin typeface="Helvetica" charset="0"/>
              </a:rPr>
              <a:t>detection</a:t>
            </a:r>
          </a:p>
        </p:txBody>
      </p:sp>
      <p:sp>
        <p:nvSpPr>
          <p:cNvPr id="75792" name="Text Box 151"/>
          <p:cNvSpPr txBox="1">
            <a:spLocks noChangeArrowheads="1"/>
          </p:cNvSpPr>
          <p:nvPr/>
        </p:nvSpPr>
        <p:spPr bwMode="auto">
          <a:xfrm>
            <a:off x="7289800" y="2514600"/>
            <a:ext cx="1428750" cy="64135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800" b="1">
                <a:latin typeface="Helvetica" charset="0"/>
              </a:rPr>
              <a:t>(3) problem</a:t>
            </a:r>
          </a:p>
          <a:p>
            <a:pPr algn="ctr"/>
            <a:r>
              <a:rPr lang="en-GB" altLang="x-none" sz="1800" b="1">
                <a:latin typeface="Helvetica" charset="0"/>
              </a:rPr>
              <a:t>resolution</a:t>
            </a:r>
          </a:p>
        </p:txBody>
      </p:sp>
      <p:sp>
        <p:nvSpPr>
          <p:cNvPr id="75793" name="Line 152"/>
          <p:cNvSpPr>
            <a:spLocks noChangeShapeType="1"/>
          </p:cNvSpPr>
          <p:nvPr/>
        </p:nvSpPr>
        <p:spPr bwMode="auto">
          <a:xfrm flipV="1">
            <a:off x="1676400" y="4038600"/>
            <a:ext cx="304800" cy="762000"/>
          </a:xfrm>
          <a:prstGeom prst="line">
            <a:avLst/>
          </a:prstGeom>
          <a:noFill/>
          <a:ln w="38100">
            <a:solidFill>
              <a:schemeClr val="tx1"/>
            </a:solidFill>
            <a:round/>
            <a:headEnd/>
            <a:tailEnd type="stealth" w="lg" len="lg"/>
          </a:ln>
          <a:extLst>
            <a:ext uri="{909E8E84-426E-40DD-AFC4-6F175D3DCCD1}">
              <a14:hiddenFill xmlns:a14="http://schemas.microsoft.com/office/drawing/2010/main">
                <a:noFill/>
              </a14:hiddenFill>
            </a:ext>
          </a:extLst>
        </p:spPr>
        <p:txBody>
          <a:bodyPr wrap="none" anchor="ctr"/>
          <a:lstStyle/>
          <a:p>
            <a:endParaRPr lang="en-US"/>
          </a:p>
        </p:txBody>
      </p:sp>
      <p:sp>
        <p:nvSpPr>
          <p:cNvPr id="75794" name="Line 153"/>
          <p:cNvSpPr>
            <a:spLocks noChangeShapeType="1"/>
          </p:cNvSpPr>
          <p:nvPr/>
        </p:nvSpPr>
        <p:spPr bwMode="auto">
          <a:xfrm flipV="1">
            <a:off x="2698750" y="5562600"/>
            <a:ext cx="3886200" cy="0"/>
          </a:xfrm>
          <a:prstGeom prst="line">
            <a:avLst/>
          </a:prstGeom>
          <a:noFill/>
          <a:ln w="38100">
            <a:solidFill>
              <a:schemeClr val="tx1"/>
            </a:solidFill>
            <a:round/>
            <a:headEnd/>
            <a:tailEnd type="stealth" w="lg" len="lg"/>
          </a:ln>
          <a:extLst>
            <a:ext uri="{909E8E84-426E-40DD-AFC4-6F175D3DCCD1}">
              <a14:hiddenFill xmlns:a14="http://schemas.microsoft.com/office/drawing/2010/main">
                <a:noFill/>
              </a14:hiddenFill>
            </a:ext>
          </a:extLst>
        </p:spPr>
        <p:txBody>
          <a:bodyPr wrap="none" anchor="ctr"/>
          <a:lstStyle/>
          <a:p>
            <a:endParaRPr lang="en-US"/>
          </a:p>
        </p:txBody>
      </p:sp>
      <p:sp>
        <p:nvSpPr>
          <p:cNvPr id="75795" name="Text Box 154"/>
          <p:cNvSpPr txBox="1">
            <a:spLocks noChangeArrowheads="1"/>
          </p:cNvSpPr>
          <p:nvPr/>
        </p:nvSpPr>
        <p:spPr bwMode="auto">
          <a:xfrm>
            <a:off x="3114675" y="5729288"/>
            <a:ext cx="3130550" cy="366712"/>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800" b="1" dirty="0">
                <a:latin typeface="Helvetica" charset="0"/>
              </a:rPr>
              <a:t>(4) program transformation</a:t>
            </a:r>
          </a:p>
        </p:txBody>
      </p:sp>
      <p:grpSp>
        <p:nvGrpSpPr>
          <p:cNvPr id="75796" name="Group 155"/>
          <p:cNvGrpSpPr>
            <a:grpSpLocks/>
          </p:cNvGrpSpPr>
          <p:nvPr/>
        </p:nvGrpSpPr>
        <p:grpSpPr bwMode="auto">
          <a:xfrm>
            <a:off x="2538413" y="1479550"/>
            <a:ext cx="1387475" cy="863600"/>
            <a:chOff x="1743" y="932"/>
            <a:chExt cx="874" cy="544"/>
          </a:xfrm>
        </p:grpSpPr>
        <p:sp>
          <p:nvSpPr>
            <p:cNvPr id="75798" name="Freeform 156"/>
            <p:cNvSpPr>
              <a:spLocks/>
            </p:cNvSpPr>
            <p:nvPr/>
          </p:nvSpPr>
          <p:spPr bwMode="auto">
            <a:xfrm>
              <a:off x="1743" y="932"/>
              <a:ext cx="769" cy="536"/>
            </a:xfrm>
            <a:custGeom>
              <a:avLst/>
              <a:gdLst>
                <a:gd name="T0" fmla="*/ 746 w 769"/>
                <a:gd name="T1" fmla="*/ 194 h 536"/>
                <a:gd name="T2" fmla="*/ 769 w 769"/>
                <a:gd name="T3" fmla="*/ 135 h 536"/>
                <a:gd name="T4" fmla="*/ 759 w 769"/>
                <a:gd name="T5" fmla="*/ 97 h 536"/>
                <a:gd name="T6" fmla="*/ 741 w 769"/>
                <a:gd name="T7" fmla="*/ 43 h 536"/>
                <a:gd name="T8" fmla="*/ 713 w 769"/>
                <a:gd name="T9" fmla="*/ 18 h 536"/>
                <a:gd name="T10" fmla="*/ 690 w 769"/>
                <a:gd name="T11" fmla="*/ 10 h 536"/>
                <a:gd name="T12" fmla="*/ 662 w 769"/>
                <a:gd name="T13" fmla="*/ 10 h 536"/>
                <a:gd name="T14" fmla="*/ 593 w 769"/>
                <a:gd name="T15" fmla="*/ 5 h 536"/>
                <a:gd name="T16" fmla="*/ 567 w 769"/>
                <a:gd name="T17" fmla="*/ 31 h 536"/>
                <a:gd name="T18" fmla="*/ 524 w 769"/>
                <a:gd name="T19" fmla="*/ 69 h 536"/>
                <a:gd name="T20" fmla="*/ 508 w 769"/>
                <a:gd name="T21" fmla="*/ 128 h 536"/>
                <a:gd name="T22" fmla="*/ 534 w 769"/>
                <a:gd name="T23" fmla="*/ 184 h 536"/>
                <a:gd name="T24" fmla="*/ 496 w 769"/>
                <a:gd name="T25" fmla="*/ 130 h 536"/>
                <a:gd name="T26" fmla="*/ 475 w 769"/>
                <a:gd name="T27" fmla="*/ 105 h 536"/>
                <a:gd name="T28" fmla="*/ 444 w 769"/>
                <a:gd name="T29" fmla="*/ 82 h 536"/>
                <a:gd name="T30" fmla="*/ 401 w 769"/>
                <a:gd name="T31" fmla="*/ 79 h 536"/>
                <a:gd name="T32" fmla="*/ 347 w 769"/>
                <a:gd name="T33" fmla="*/ 97 h 536"/>
                <a:gd name="T34" fmla="*/ 317 w 769"/>
                <a:gd name="T35" fmla="*/ 117 h 536"/>
                <a:gd name="T36" fmla="*/ 304 w 769"/>
                <a:gd name="T37" fmla="*/ 174 h 536"/>
                <a:gd name="T38" fmla="*/ 337 w 769"/>
                <a:gd name="T39" fmla="*/ 235 h 536"/>
                <a:gd name="T40" fmla="*/ 312 w 769"/>
                <a:gd name="T41" fmla="*/ 232 h 536"/>
                <a:gd name="T42" fmla="*/ 294 w 769"/>
                <a:gd name="T43" fmla="*/ 227 h 536"/>
                <a:gd name="T44" fmla="*/ 273 w 769"/>
                <a:gd name="T45" fmla="*/ 209 h 536"/>
                <a:gd name="T46" fmla="*/ 232 w 769"/>
                <a:gd name="T47" fmla="*/ 207 h 536"/>
                <a:gd name="T48" fmla="*/ 207 w 769"/>
                <a:gd name="T49" fmla="*/ 212 h 536"/>
                <a:gd name="T50" fmla="*/ 181 w 769"/>
                <a:gd name="T51" fmla="*/ 227 h 536"/>
                <a:gd name="T52" fmla="*/ 158 w 769"/>
                <a:gd name="T53" fmla="*/ 258 h 536"/>
                <a:gd name="T54" fmla="*/ 151 w 769"/>
                <a:gd name="T55" fmla="*/ 273 h 536"/>
                <a:gd name="T56" fmla="*/ 158 w 769"/>
                <a:gd name="T57" fmla="*/ 322 h 536"/>
                <a:gd name="T58" fmla="*/ 143 w 769"/>
                <a:gd name="T59" fmla="*/ 329 h 536"/>
                <a:gd name="T60" fmla="*/ 110 w 769"/>
                <a:gd name="T61" fmla="*/ 339 h 536"/>
                <a:gd name="T62" fmla="*/ 66 w 769"/>
                <a:gd name="T63" fmla="*/ 350 h 536"/>
                <a:gd name="T64" fmla="*/ 31 w 769"/>
                <a:gd name="T65" fmla="*/ 365 h 536"/>
                <a:gd name="T66" fmla="*/ 8 w 769"/>
                <a:gd name="T67" fmla="*/ 388 h 536"/>
                <a:gd name="T68" fmla="*/ 2 w 769"/>
                <a:gd name="T69" fmla="*/ 441 h 536"/>
                <a:gd name="T70" fmla="*/ 23 w 769"/>
                <a:gd name="T71" fmla="*/ 477 h 536"/>
                <a:gd name="T72" fmla="*/ 48 w 769"/>
                <a:gd name="T73" fmla="*/ 505 h 536"/>
                <a:gd name="T74" fmla="*/ 82 w 769"/>
                <a:gd name="T75" fmla="*/ 518 h 536"/>
                <a:gd name="T76" fmla="*/ 123 w 769"/>
                <a:gd name="T77" fmla="*/ 521 h 536"/>
                <a:gd name="T78" fmla="*/ 166 w 769"/>
                <a:gd name="T79" fmla="*/ 516 h 536"/>
                <a:gd name="T80" fmla="*/ 217 w 769"/>
                <a:gd name="T81" fmla="*/ 472 h 536"/>
                <a:gd name="T82" fmla="*/ 222 w 769"/>
                <a:gd name="T83" fmla="*/ 505 h 536"/>
                <a:gd name="T84" fmla="*/ 253 w 769"/>
                <a:gd name="T85" fmla="*/ 528 h 536"/>
                <a:gd name="T86" fmla="*/ 296 w 769"/>
                <a:gd name="T87" fmla="*/ 536 h 536"/>
                <a:gd name="T88" fmla="*/ 352 w 769"/>
                <a:gd name="T89" fmla="*/ 528 h 536"/>
                <a:gd name="T90" fmla="*/ 398 w 769"/>
                <a:gd name="T91" fmla="*/ 510 h 536"/>
                <a:gd name="T92" fmla="*/ 396 w 769"/>
                <a:gd name="T93" fmla="*/ 457 h 536"/>
                <a:gd name="T94" fmla="*/ 409 w 769"/>
                <a:gd name="T95" fmla="*/ 401 h 536"/>
                <a:gd name="T96" fmla="*/ 416 w 769"/>
                <a:gd name="T97" fmla="*/ 378 h 536"/>
                <a:gd name="T98" fmla="*/ 432 w 769"/>
                <a:gd name="T99" fmla="*/ 360 h 536"/>
                <a:gd name="T100" fmla="*/ 485 w 769"/>
                <a:gd name="T101" fmla="*/ 332 h 536"/>
                <a:gd name="T102" fmla="*/ 542 w 769"/>
                <a:gd name="T103" fmla="*/ 283 h 536"/>
                <a:gd name="T104" fmla="*/ 580 w 769"/>
                <a:gd name="T105" fmla="*/ 273 h 536"/>
                <a:gd name="T106" fmla="*/ 616 w 769"/>
                <a:gd name="T107" fmla="*/ 271 h 536"/>
                <a:gd name="T108" fmla="*/ 639 w 769"/>
                <a:gd name="T109" fmla="*/ 273 h 536"/>
                <a:gd name="T110" fmla="*/ 679 w 769"/>
                <a:gd name="T111" fmla="*/ 306 h 536"/>
                <a:gd name="T112" fmla="*/ 674 w 769"/>
                <a:gd name="T113" fmla="*/ 258 h 536"/>
                <a:gd name="T114" fmla="*/ 697 w 769"/>
                <a:gd name="T115" fmla="*/ 230 h 536"/>
                <a:gd name="T116" fmla="*/ 725 w 769"/>
                <a:gd name="T117" fmla="*/ 214 h 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769"/>
                <a:gd name="T178" fmla="*/ 0 h 536"/>
                <a:gd name="T179" fmla="*/ 769 w 769"/>
                <a:gd name="T180" fmla="*/ 536 h 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769" h="536">
                  <a:moveTo>
                    <a:pt x="725" y="214"/>
                  </a:moveTo>
                  <a:lnTo>
                    <a:pt x="725" y="209"/>
                  </a:lnTo>
                  <a:lnTo>
                    <a:pt x="728" y="207"/>
                  </a:lnTo>
                  <a:lnTo>
                    <a:pt x="736" y="202"/>
                  </a:lnTo>
                  <a:lnTo>
                    <a:pt x="743" y="196"/>
                  </a:lnTo>
                  <a:lnTo>
                    <a:pt x="746" y="194"/>
                  </a:lnTo>
                  <a:lnTo>
                    <a:pt x="748" y="189"/>
                  </a:lnTo>
                  <a:lnTo>
                    <a:pt x="756" y="176"/>
                  </a:lnTo>
                  <a:lnTo>
                    <a:pt x="764" y="168"/>
                  </a:lnTo>
                  <a:lnTo>
                    <a:pt x="766" y="161"/>
                  </a:lnTo>
                  <a:lnTo>
                    <a:pt x="769" y="156"/>
                  </a:lnTo>
                  <a:lnTo>
                    <a:pt x="769" y="135"/>
                  </a:lnTo>
                  <a:lnTo>
                    <a:pt x="766" y="117"/>
                  </a:lnTo>
                  <a:lnTo>
                    <a:pt x="766" y="112"/>
                  </a:lnTo>
                  <a:lnTo>
                    <a:pt x="764" y="110"/>
                  </a:lnTo>
                  <a:lnTo>
                    <a:pt x="761" y="110"/>
                  </a:lnTo>
                  <a:lnTo>
                    <a:pt x="761" y="107"/>
                  </a:lnTo>
                  <a:lnTo>
                    <a:pt x="759" y="97"/>
                  </a:lnTo>
                  <a:lnTo>
                    <a:pt x="756" y="82"/>
                  </a:lnTo>
                  <a:lnTo>
                    <a:pt x="754" y="74"/>
                  </a:lnTo>
                  <a:lnTo>
                    <a:pt x="751" y="64"/>
                  </a:lnTo>
                  <a:lnTo>
                    <a:pt x="746" y="54"/>
                  </a:lnTo>
                  <a:lnTo>
                    <a:pt x="743" y="46"/>
                  </a:lnTo>
                  <a:lnTo>
                    <a:pt x="741" y="43"/>
                  </a:lnTo>
                  <a:lnTo>
                    <a:pt x="736" y="38"/>
                  </a:lnTo>
                  <a:lnTo>
                    <a:pt x="728" y="33"/>
                  </a:lnTo>
                  <a:lnTo>
                    <a:pt x="725" y="31"/>
                  </a:lnTo>
                  <a:lnTo>
                    <a:pt x="720" y="25"/>
                  </a:lnTo>
                  <a:lnTo>
                    <a:pt x="718" y="20"/>
                  </a:lnTo>
                  <a:lnTo>
                    <a:pt x="713" y="18"/>
                  </a:lnTo>
                  <a:lnTo>
                    <a:pt x="710" y="18"/>
                  </a:lnTo>
                  <a:lnTo>
                    <a:pt x="708" y="18"/>
                  </a:lnTo>
                  <a:lnTo>
                    <a:pt x="705" y="18"/>
                  </a:lnTo>
                  <a:lnTo>
                    <a:pt x="700" y="18"/>
                  </a:lnTo>
                  <a:lnTo>
                    <a:pt x="697" y="15"/>
                  </a:lnTo>
                  <a:lnTo>
                    <a:pt x="690" y="10"/>
                  </a:lnTo>
                  <a:lnTo>
                    <a:pt x="685" y="5"/>
                  </a:lnTo>
                  <a:lnTo>
                    <a:pt x="682" y="5"/>
                  </a:lnTo>
                  <a:lnTo>
                    <a:pt x="677" y="5"/>
                  </a:lnTo>
                  <a:lnTo>
                    <a:pt x="672" y="8"/>
                  </a:lnTo>
                  <a:lnTo>
                    <a:pt x="667" y="8"/>
                  </a:lnTo>
                  <a:lnTo>
                    <a:pt x="662" y="10"/>
                  </a:lnTo>
                  <a:lnTo>
                    <a:pt x="654" y="8"/>
                  </a:lnTo>
                  <a:lnTo>
                    <a:pt x="646" y="5"/>
                  </a:lnTo>
                  <a:lnTo>
                    <a:pt x="639" y="0"/>
                  </a:lnTo>
                  <a:lnTo>
                    <a:pt x="628" y="0"/>
                  </a:lnTo>
                  <a:lnTo>
                    <a:pt x="605" y="3"/>
                  </a:lnTo>
                  <a:lnTo>
                    <a:pt x="593" y="5"/>
                  </a:lnTo>
                  <a:lnTo>
                    <a:pt x="585" y="10"/>
                  </a:lnTo>
                  <a:lnTo>
                    <a:pt x="577" y="13"/>
                  </a:lnTo>
                  <a:lnTo>
                    <a:pt x="575" y="18"/>
                  </a:lnTo>
                  <a:lnTo>
                    <a:pt x="572" y="20"/>
                  </a:lnTo>
                  <a:lnTo>
                    <a:pt x="570" y="25"/>
                  </a:lnTo>
                  <a:lnTo>
                    <a:pt x="567" y="31"/>
                  </a:lnTo>
                  <a:lnTo>
                    <a:pt x="554" y="38"/>
                  </a:lnTo>
                  <a:lnTo>
                    <a:pt x="542" y="43"/>
                  </a:lnTo>
                  <a:lnTo>
                    <a:pt x="536" y="46"/>
                  </a:lnTo>
                  <a:lnTo>
                    <a:pt x="531" y="51"/>
                  </a:lnTo>
                  <a:lnTo>
                    <a:pt x="526" y="59"/>
                  </a:lnTo>
                  <a:lnTo>
                    <a:pt x="524" y="69"/>
                  </a:lnTo>
                  <a:lnTo>
                    <a:pt x="521" y="77"/>
                  </a:lnTo>
                  <a:lnTo>
                    <a:pt x="516" y="87"/>
                  </a:lnTo>
                  <a:lnTo>
                    <a:pt x="513" y="92"/>
                  </a:lnTo>
                  <a:lnTo>
                    <a:pt x="511" y="97"/>
                  </a:lnTo>
                  <a:lnTo>
                    <a:pt x="508" y="112"/>
                  </a:lnTo>
                  <a:lnTo>
                    <a:pt x="508" y="128"/>
                  </a:lnTo>
                  <a:lnTo>
                    <a:pt x="511" y="140"/>
                  </a:lnTo>
                  <a:lnTo>
                    <a:pt x="519" y="151"/>
                  </a:lnTo>
                  <a:lnTo>
                    <a:pt x="529" y="163"/>
                  </a:lnTo>
                  <a:lnTo>
                    <a:pt x="534" y="174"/>
                  </a:lnTo>
                  <a:lnTo>
                    <a:pt x="536" y="179"/>
                  </a:lnTo>
                  <a:lnTo>
                    <a:pt x="534" y="184"/>
                  </a:lnTo>
                  <a:lnTo>
                    <a:pt x="521" y="181"/>
                  </a:lnTo>
                  <a:lnTo>
                    <a:pt x="516" y="179"/>
                  </a:lnTo>
                  <a:lnTo>
                    <a:pt x="511" y="176"/>
                  </a:lnTo>
                  <a:lnTo>
                    <a:pt x="503" y="163"/>
                  </a:lnTo>
                  <a:lnTo>
                    <a:pt x="501" y="151"/>
                  </a:lnTo>
                  <a:lnTo>
                    <a:pt x="496" y="130"/>
                  </a:lnTo>
                  <a:lnTo>
                    <a:pt x="496" y="120"/>
                  </a:lnTo>
                  <a:lnTo>
                    <a:pt x="493" y="115"/>
                  </a:lnTo>
                  <a:lnTo>
                    <a:pt x="490" y="112"/>
                  </a:lnTo>
                  <a:lnTo>
                    <a:pt x="488" y="110"/>
                  </a:lnTo>
                  <a:lnTo>
                    <a:pt x="478" y="107"/>
                  </a:lnTo>
                  <a:lnTo>
                    <a:pt x="475" y="105"/>
                  </a:lnTo>
                  <a:lnTo>
                    <a:pt x="473" y="102"/>
                  </a:lnTo>
                  <a:lnTo>
                    <a:pt x="467" y="97"/>
                  </a:lnTo>
                  <a:lnTo>
                    <a:pt x="462" y="89"/>
                  </a:lnTo>
                  <a:lnTo>
                    <a:pt x="460" y="87"/>
                  </a:lnTo>
                  <a:lnTo>
                    <a:pt x="455" y="87"/>
                  </a:lnTo>
                  <a:lnTo>
                    <a:pt x="444" y="82"/>
                  </a:lnTo>
                  <a:lnTo>
                    <a:pt x="434" y="77"/>
                  </a:lnTo>
                  <a:lnTo>
                    <a:pt x="424" y="71"/>
                  </a:lnTo>
                  <a:lnTo>
                    <a:pt x="419" y="71"/>
                  </a:lnTo>
                  <a:lnTo>
                    <a:pt x="414" y="71"/>
                  </a:lnTo>
                  <a:lnTo>
                    <a:pt x="406" y="74"/>
                  </a:lnTo>
                  <a:lnTo>
                    <a:pt x="401" y="79"/>
                  </a:lnTo>
                  <a:lnTo>
                    <a:pt x="393" y="82"/>
                  </a:lnTo>
                  <a:lnTo>
                    <a:pt x="381" y="84"/>
                  </a:lnTo>
                  <a:lnTo>
                    <a:pt x="368" y="84"/>
                  </a:lnTo>
                  <a:lnTo>
                    <a:pt x="360" y="87"/>
                  </a:lnTo>
                  <a:lnTo>
                    <a:pt x="352" y="89"/>
                  </a:lnTo>
                  <a:lnTo>
                    <a:pt x="347" y="97"/>
                  </a:lnTo>
                  <a:lnTo>
                    <a:pt x="345" y="100"/>
                  </a:lnTo>
                  <a:lnTo>
                    <a:pt x="342" y="102"/>
                  </a:lnTo>
                  <a:lnTo>
                    <a:pt x="332" y="105"/>
                  </a:lnTo>
                  <a:lnTo>
                    <a:pt x="322" y="110"/>
                  </a:lnTo>
                  <a:lnTo>
                    <a:pt x="319" y="112"/>
                  </a:lnTo>
                  <a:lnTo>
                    <a:pt x="317" y="117"/>
                  </a:lnTo>
                  <a:lnTo>
                    <a:pt x="317" y="125"/>
                  </a:lnTo>
                  <a:lnTo>
                    <a:pt x="317" y="130"/>
                  </a:lnTo>
                  <a:lnTo>
                    <a:pt x="317" y="138"/>
                  </a:lnTo>
                  <a:lnTo>
                    <a:pt x="312" y="148"/>
                  </a:lnTo>
                  <a:lnTo>
                    <a:pt x="306" y="161"/>
                  </a:lnTo>
                  <a:lnTo>
                    <a:pt x="304" y="174"/>
                  </a:lnTo>
                  <a:lnTo>
                    <a:pt x="304" y="189"/>
                  </a:lnTo>
                  <a:lnTo>
                    <a:pt x="304" y="199"/>
                  </a:lnTo>
                  <a:lnTo>
                    <a:pt x="314" y="212"/>
                  </a:lnTo>
                  <a:lnTo>
                    <a:pt x="324" y="222"/>
                  </a:lnTo>
                  <a:lnTo>
                    <a:pt x="332" y="230"/>
                  </a:lnTo>
                  <a:lnTo>
                    <a:pt x="337" y="235"/>
                  </a:lnTo>
                  <a:lnTo>
                    <a:pt x="337" y="237"/>
                  </a:lnTo>
                  <a:lnTo>
                    <a:pt x="335" y="237"/>
                  </a:lnTo>
                  <a:lnTo>
                    <a:pt x="332" y="240"/>
                  </a:lnTo>
                  <a:lnTo>
                    <a:pt x="324" y="240"/>
                  </a:lnTo>
                  <a:lnTo>
                    <a:pt x="314" y="235"/>
                  </a:lnTo>
                  <a:lnTo>
                    <a:pt x="312" y="232"/>
                  </a:lnTo>
                  <a:lnTo>
                    <a:pt x="306" y="227"/>
                  </a:lnTo>
                  <a:lnTo>
                    <a:pt x="296" y="225"/>
                  </a:lnTo>
                  <a:lnTo>
                    <a:pt x="299" y="225"/>
                  </a:lnTo>
                  <a:lnTo>
                    <a:pt x="299" y="227"/>
                  </a:lnTo>
                  <a:lnTo>
                    <a:pt x="296" y="227"/>
                  </a:lnTo>
                  <a:lnTo>
                    <a:pt x="294" y="227"/>
                  </a:lnTo>
                  <a:lnTo>
                    <a:pt x="291" y="227"/>
                  </a:lnTo>
                  <a:lnTo>
                    <a:pt x="286" y="227"/>
                  </a:lnTo>
                  <a:lnTo>
                    <a:pt x="283" y="225"/>
                  </a:lnTo>
                  <a:lnTo>
                    <a:pt x="278" y="222"/>
                  </a:lnTo>
                  <a:lnTo>
                    <a:pt x="276" y="219"/>
                  </a:lnTo>
                  <a:lnTo>
                    <a:pt x="273" y="209"/>
                  </a:lnTo>
                  <a:lnTo>
                    <a:pt x="266" y="204"/>
                  </a:lnTo>
                  <a:lnTo>
                    <a:pt x="260" y="202"/>
                  </a:lnTo>
                  <a:lnTo>
                    <a:pt x="253" y="202"/>
                  </a:lnTo>
                  <a:lnTo>
                    <a:pt x="248" y="202"/>
                  </a:lnTo>
                  <a:lnTo>
                    <a:pt x="240" y="204"/>
                  </a:lnTo>
                  <a:lnTo>
                    <a:pt x="232" y="207"/>
                  </a:lnTo>
                  <a:lnTo>
                    <a:pt x="230" y="204"/>
                  </a:lnTo>
                  <a:lnTo>
                    <a:pt x="225" y="204"/>
                  </a:lnTo>
                  <a:lnTo>
                    <a:pt x="222" y="204"/>
                  </a:lnTo>
                  <a:lnTo>
                    <a:pt x="220" y="204"/>
                  </a:lnTo>
                  <a:lnTo>
                    <a:pt x="212" y="209"/>
                  </a:lnTo>
                  <a:lnTo>
                    <a:pt x="207" y="212"/>
                  </a:lnTo>
                  <a:lnTo>
                    <a:pt x="202" y="214"/>
                  </a:lnTo>
                  <a:lnTo>
                    <a:pt x="197" y="214"/>
                  </a:lnTo>
                  <a:lnTo>
                    <a:pt x="194" y="214"/>
                  </a:lnTo>
                  <a:lnTo>
                    <a:pt x="192" y="214"/>
                  </a:lnTo>
                  <a:lnTo>
                    <a:pt x="186" y="222"/>
                  </a:lnTo>
                  <a:lnTo>
                    <a:pt x="181" y="227"/>
                  </a:lnTo>
                  <a:lnTo>
                    <a:pt x="179" y="232"/>
                  </a:lnTo>
                  <a:lnTo>
                    <a:pt x="174" y="235"/>
                  </a:lnTo>
                  <a:lnTo>
                    <a:pt x="171" y="237"/>
                  </a:lnTo>
                  <a:lnTo>
                    <a:pt x="166" y="240"/>
                  </a:lnTo>
                  <a:lnTo>
                    <a:pt x="163" y="248"/>
                  </a:lnTo>
                  <a:lnTo>
                    <a:pt x="158" y="258"/>
                  </a:lnTo>
                  <a:lnTo>
                    <a:pt x="156" y="260"/>
                  </a:lnTo>
                  <a:lnTo>
                    <a:pt x="153" y="263"/>
                  </a:lnTo>
                  <a:lnTo>
                    <a:pt x="151" y="263"/>
                  </a:lnTo>
                  <a:lnTo>
                    <a:pt x="151" y="265"/>
                  </a:lnTo>
                  <a:lnTo>
                    <a:pt x="151" y="271"/>
                  </a:lnTo>
                  <a:lnTo>
                    <a:pt x="151" y="273"/>
                  </a:lnTo>
                  <a:lnTo>
                    <a:pt x="153" y="281"/>
                  </a:lnTo>
                  <a:lnTo>
                    <a:pt x="158" y="286"/>
                  </a:lnTo>
                  <a:lnTo>
                    <a:pt x="148" y="306"/>
                  </a:lnTo>
                  <a:lnTo>
                    <a:pt x="153" y="309"/>
                  </a:lnTo>
                  <a:lnTo>
                    <a:pt x="156" y="311"/>
                  </a:lnTo>
                  <a:lnTo>
                    <a:pt x="158" y="322"/>
                  </a:lnTo>
                  <a:lnTo>
                    <a:pt x="161" y="327"/>
                  </a:lnTo>
                  <a:lnTo>
                    <a:pt x="163" y="329"/>
                  </a:lnTo>
                  <a:lnTo>
                    <a:pt x="166" y="332"/>
                  </a:lnTo>
                  <a:lnTo>
                    <a:pt x="161" y="329"/>
                  </a:lnTo>
                  <a:lnTo>
                    <a:pt x="151" y="329"/>
                  </a:lnTo>
                  <a:lnTo>
                    <a:pt x="143" y="329"/>
                  </a:lnTo>
                  <a:lnTo>
                    <a:pt x="138" y="332"/>
                  </a:lnTo>
                  <a:lnTo>
                    <a:pt x="135" y="334"/>
                  </a:lnTo>
                  <a:lnTo>
                    <a:pt x="133" y="332"/>
                  </a:lnTo>
                  <a:lnTo>
                    <a:pt x="128" y="332"/>
                  </a:lnTo>
                  <a:lnTo>
                    <a:pt x="117" y="334"/>
                  </a:lnTo>
                  <a:lnTo>
                    <a:pt x="110" y="339"/>
                  </a:lnTo>
                  <a:lnTo>
                    <a:pt x="102" y="342"/>
                  </a:lnTo>
                  <a:lnTo>
                    <a:pt x="94" y="342"/>
                  </a:lnTo>
                  <a:lnTo>
                    <a:pt x="82" y="342"/>
                  </a:lnTo>
                  <a:lnTo>
                    <a:pt x="71" y="347"/>
                  </a:lnTo>
                  <a:lnTo>
                    <a:pt x="69" y="350"/>
                  </a:lnTo>
                  <a:lnTo>
                    <a:pt x="66" y="350"/>
                  </a:lnTo>
                  <a:lnTo>
                    <a:pt x="66" y="352"/>
                  </a:lnTo>
                  <a:lnTo>
                    <a:pt x="66" y="355"/>
                  </a:lnTo>
                  <a:lnTo>
                    <a:pt x="61" y="355"/>
                  </a:lnTo>
                  <a:lnTo>
                    <a:pt x="51" y="357"/>
                  </a:lnTo>
                  <a:lnTo>
                    <a:pt x="36" y="362"/>
                  </a:lnTo>
                  <a:lnTo>
                    <a:pt x="31" y="365"/>
                  </a:lnTo>
                  <a:lnTo>
                    <a:pt x="28" y="367"/>
                  </a:lnTo>
                  <a:lnTo>
                    <a:pt x="28" y="370"/>
                  </a:lnTo>
                  <a:lnTo>
                    <a:pt x="23" y="373"/>
                  </a:lnTo>
                  <a:lnTo>
                    <a:pt x="18" y="378"/>
                  </a:lnTo>
                  <a:lnTo>
                    <a:pt x="10" y="385"/>
                  </a:lnTo>
                  <a:lnTo>
                    <a:pt x="8" y="388"/>
                  </a:lnTo>
                  <a:lnTo>
                    <a:pt x="8" y="393"/>
                  </a:lnTo>
                  <a:lnTo>
                    <a:pt x="8" y="398"/>
                  </a:lnTo>
                  <a:lnTo>
                    <a:pt x="8" y="406"/>
                  </a:lnTo>
                  <a:lnTo>
                    <a:pt x="5" y="421"/>
                  </a:lnTo>
                  <a:lnTo>
                    <a:pt x="0" y="434"/>
                  </a:lnTo>
                  <a:lnTo>
                    <a:pt x="2" y="441"/>
                  </a:lnTo>
                  <a:lnTo>
                    <a:pt x="2" y="447"/>
                  </a:lnTo>
                  <a:lnTo>
                    <a:pt x="10" y="454"/>
                  </a:lnTo>
                  <a:lnTo>
                    <a:pt x="15" y="462"/>
                  </a:lnTo>
                  <a:lnTo>
                    <a:pt x="23" y="470"/>
                  </a:lnTo>
                  <a:lnTo>
                    <a:pt x="23" y="472"/>
                  </a:lnTo>
                  <a:lnTo>
                    <a:pt x="23" y="477"/>
                  </a:lnTo>
                  <a:lnTo>
                    <a:pt x="25" y="480"/>
                  </a:lnTo>
                  <a:lnTo>
                    <a:pt x="28" y="482"/>
                  </a:lnTo>
                  <a:lnTo>
                    <a:pt x="36" y="490"/>
                  </a:lnTo>
                  <a:lnTo>
                    <a:pt x="43" y="498"/>
                  </a:lnTo>
                  <a:lnTo>
                    <a:pt x="46" y="500"/>
                  </a:lnTo>
                  <a:lnTo>
                    <a:pt x="48" y="505"/>
                  </a:lnTo>
                  <a:lnTo>
                    <a:pt x="51" y="508"/>
                  </a:lnTo>
                  <a:lnTo>
                    <a:pt x="54" y="510"/>
                  </a:lnTo>
                  <a:lnTo>
                    <a:pt x="64" y="513"/>
                  </a:lnTo>
                  <a:lnTo>
                    <a:pt x="74" y="513"/>
                  </a:lnTo>
                  <a:lnTo>
                    <a:pt x="79" y="516"/>
                  </a:lnTo>
                  <a:lnTo>
                    <a:pt x="82" y="518"/>
                  </a:lnTo>
                  <a:lnTo>
                    <a:pt x="84" y="521"/>
                  </a:lnTo>
                  <a:lnTo>
                    <a:pt x="89" y="521"/>
                  </a:lnTo>
                  <a:lnTo>
                    <a:pt x="100" y="526"/>
                  </a:lnTo>
                  <a:lnTo>
                    <a:pt x="112" y="526"/>
                  </a:lnTo>
                  <a:lnTo>
                    <a:pt x="117" y="523"/>
                  </a:lnTo>
                  <a:lnTo>
                    <a:pt x="123" y="521"/>
                  </a:lnTo>
                  <a:lnTo>
                    <a:pt x="128" y="518"/>
                  </a:lnTo>
                  <a:lnTo>
                    <a:pt x="133" y="516"/>
                  </a:lnTo>
                  <a:lnTo>
                    <a:pt x="146" y="516"/>
                  </a:lnTo>
                  <a:lnTo>
                    <a:pt x="158" y="518"/>
                  </a:lnTo>
                  <a:lnTo>
                    <a:pt x="163" y="518"/>
                  </a:lnTo>
                  <a:lnTo>
                    <a:pt x="166" y="516"/>
                  </a:lnTo>
                  <a:lnTo>
                    <a:pt x="171" y="508"/>
                  </a:lnTo>
                  <a:lnTo>
                    <a:pt x="174" y="503"/>
                  </a:lnTo>
                  <a:lnTo>
                    <a:pt x="176" y="498"/>
                  </a:lnTo>
                  <a:lnTo>
                    <a:pt x="181" y="493"/>
                  </a:lnTo>
                  <a:lnTo>
                    <a:pt x="212" y="470"/>
                  </a:lnTo>
                  <a:lnTo>
                    <a:pt x="217" y="472"/>
                  </a:lnTo>
                  <a:lnTo>
                    <a:pt x="220" y="475"/>
                  </a:lnTo>
                  <a:lnTo>
                    <a:pt x="220" y="480"/>
                  </a:lnTo>
                  <a:lnTo>
                    <a:pt x="220" y="485"/>
                  </a:lnTo>
                  <a:lnTo>
                    <a:pt x="220" y="495"/>
                  </a:lnTo>
                  <a:lnTo>
                    <a:pt x="220" y="500"/>
                  </a:lnTo>
                  <a:lnTo>
                    <a:pt x="222" y="505"/>
                  </a:lnTo>
                  <a:lnTo>
                    <a:pt x="227" y="510"/>
                  </a:lnTo>
                  <a:lnTo>
                    <a:pt x="232" y="513"/>
                  </a:lnTo>
                  <a:lnTo>
                    <a:pt x="237" y="516"/>
                  </a:lnTo>
                  <a:lnTo>
                    <a:pt x="243" y="523"/>
                  </a:lnTo>
                  <a:lnTo>
                    <a:pt x="248" y="526"/>
                  </a:lnTo>
                  <a:lnTo>
                    <a:pt x="253" y="528"/>
                  </a:lnTo>
                  <a:lnTo>
                    <a:pt x="263" y="531"/>
                  </a:lnTo>
                  <a:lnTo>
                    <a:pt x="273" y="528"/>
                  </a:lnTo>
                  <a:lnTo>
                    <a:pt x="278" y="528"/>
                  </a:lnTo>
                  <a:lnTo>
                    <a:pt x="281" y="531"/>
                  </a:lnTo>
                  <a:lnTo>
                    <a:pt x="289" y="533"/>
                  </a:lnTo>
                  <a:lnTo>
                    <a:pt x="296" y="536"/>
                  </a:lnTo>
                  <a:lnTo>
                    <a:pt x="317" y="536"/>
                  </a:lnTo>
                  <a:lnTo>
                    <a:pt x="329" y="533"/>
                  </a:lnTo>
                  <a:lnTo>
                    <a:pt x="340" y="531"/>
                  </a:lnTo>
                  <a:lnTo>
                    <a:pt x="347" y="526"/>
                  </a:lnTo>
                  <a:lnTo>
                    <a:pt x="350" y="526"/>
                  </a:lnTo>
                  <a:lnTo>
                    <a:pt x="352" y="528"/>
                  </a:lnTo>
                  <a:lnTo>
                    <a:pt x="355" y="528"/>
                  </a:lnTo>
                  <a:lnTo>
                    <a:pt x="358" y="528"/>
                  </a:lnTo>
                  <a:lnTo>
                    <a:pt x="368" y="521"/>
                  </a:lnTo>
                  <a:lnTo>
                    <a:pt x="378" y="513"/>
                  </a:lnTo>
                  <a:lnTo>
                    <a:pt x="391" y="508"/>
                  </a:lnTo>
                  <a:lnTo>
                    <a:pt x="398" y="510"/>
                  </a:lnTo>
                  <a:lnTo>
                    <a:pt x="398" y="508"/>
                  </a:lnTo>
                  <a:lnTo>
                    <a:pt x="398" y="503"/>
                  </a:lnTo>
                  <a:lnTo>
                    <a:pt x="398" y="493"/>
                  </a:lnTo>
                  <a:lnTo>
                    <a:pt x="398" y="475"/>
                  </a:lnTo>
                  <a:lnTo>
                    <a:pt x="398" y="467"/>
                  </a:lnTo>
                  <a:lnTo>
                    <a:pt x="396" y="457"/>
                  </a:lnTo>
                  <a:lnTo>
                    <a:pt x="393" y="447"/>
                  </a:lnTo>
                  <a:lnTo>
                    <a:pt x="391" y="436"/>
                  </a:lnTo>
                  <a:lnTo>
                    <a:pt x="393" y="431"/>
                  </a:lnTo>
                  <a:lnTo>
                    <a:pt x="396" y="426"/>
                  </a:lnTo>
                  <a:lnTo>
                    <a:pt x="404" y="413"/>
                  </a:lnTo>
                  <a:lnTo>
                    <a:pt x="409" y="401"/>
                  </a:lnTo>
                  <a:lnTo>
                    <a:pt x="411" y="396"/>
                  </a:lnTo>
                  <a:lnTo>
                    <a:pt x="411" y="388"/>
                  </a:lnTo>
                  <a:lnTo>
                    <a:pt x="411" y="383"/>
                  </a:lnTo>
                  <a:lnTo>
                    <a:pt x="411" y="380"/>
                  </a:lnTo>
                  <a:lnTo>
                    <a:pt x="414" y="378"/>
                  </a:lnTo>
                  <a:lnTo>
                    <a:pt x="416" y="378"/>
                  </a:lnTo>
                  <a:lnTo>
                    <a:pt x="419" y="375"/>
                  </a:lnTo>
                  <a:lnTo>
                    <a:pt x="421" y="375"/>
                  </a:lnTo>
                  <a:lnTo>
                    <a:pt x="424" y="378"/>
                  </a:lnTo>
                  <a:lnTo>
                    <a:pt x="424" y="380"/>
                  </a:lnTo>
                  <a:lnTo>
                    <a:pt x="429" y="367"/>
                  </a:lnTo>
                  <a:lnTo>
                    <a:pt x="432" y="360"/>
                  </a:lnTo>
                  <a:lnTo>
                    <a:pt x="437" y="357"/>
                  </a:lnTo>
                  <a:lnTo>
                    <a:pt x="444" y="355"/>
                  </a:lnTo>
                  <a:lnTo>
                    <a:pt x="470" y="345"/>
                  </a:lnTo>
                  <a:lnTo>
                    <a:pt x="480" y="337"/>
                  </a:lnTo>
                  <a:lnTo>
                    <a:pt x="483" y="334"/>
                  </a:lnTo>
                  <a:lnTo>
                    <a:pt x="485" y="332"/>
                  </a:lnTo>
                  <a:lnTo>
                    <a:pt x="496" y="314"/>
                  </a:lnTo>
                  <a:lnTo>
                    <a:pt x="511" y="299"/>
                  </a:lnTo>
                  <a:lnTo>
                    <a:pt x="526" y="288"/>
                  </a:lnTo>
                  <a:lnTo>
                    <a:pt x="531" y="286"/>
                  </a:lnTo>
                  <a:lnTo>
                    <a:pt x="536" y="286"/>
                  </a:lnTo>
                  <a:lnTo>
                    <a:pt x="542" y="283"/>
                  </a:lnTo>
                  <a:lnTo>
                    <a:pt x="544" y="283"/>
                  </a:lnTo>
                  <a:lnTo>
                    <a:pt x="552" y="276"/>
                  </a:lnTo>
                  <a:lnTo>
                    <a:pt x="557" y="273"/>
                  </a:lnTo>
                  <a:lnTo>
                    <a:pt x="565" y="271"/>
                  </a:lnTo>
                  <a:lnTo>
                    <a:pt x="572" y="271"/>
                  </a:lnTo>
                  <a:lnTo>
                    <a:pt x="580" y="273"/>
                  </a:lnTo>
                  <a:lnTo>
                    <a:pt x="588" y="273"/>
                  </a:lnTo>
                  <a:lnTo>
                    <a:pt x="590" y="273"/>
                  </a:lnTo>
                  <a:lnTo>
                    <a:pt x="600" y="271"/>
                  </a:lnTo>
                  <a:lnTo>
                    <a:pt x="608" y="268"/>
                  </a:lnTo>
                  <a:lnTo>
                    <a:pt x="611" y="268"/>
                  </a:lnTo>
                  <a:lnTo>
                    <a:pt x="616" y="271"/>
                  </a:lnTo>
                  <a:lnTo>
                    <a:pt x="618" y="271"/>
                  </a:lnTo>
                  <a:lnTo>
                    <a:pt x="621" y="271"/>
                  </a:lnTo>
                  <a:lnTo>
                    <a:pt x="628" y="268"/>
                  </a:lnTo>
                  <a:lnTo>
                    <a:pt x="631" y="268"/>
                  </a:lnTo>
                  <a:lnTo>
                    <a:pt x="636" y="271"/>
                  </a:lnTo>
                  <a:lnTo>
                    <a:pt x="639" y="273"/>
                  </a:lnTo>
                  <a:lnTo>
                    <a:pt x="641" y="281"/>
                  </a:lnTo>
                  <a:lnTo>
                    <a:pt x="646" y="286"/>
                  </a:lnTo>
                  <a:lnTo>
                    <a:pt x="649" y="291"/>
                  </a:lnTo>
                  <a:lnTo>
                    <a:pt x="659" y="296"/>
                  </a:lnTo>
                  <a:lnTo>
                    <a:pt x="669" y="299"/>
                  </a:lnTo>
                  <a:lnTo>
                    <a:pt x="679" y="306"/>
                  </a:lnTo>
                  <a:lnTo>
                    <a:pt x="677" y="304"/>
                  </a:lnTo>
                  <a:lnTo>
                    <a:pt x="674" y="301"/>
                  </a:lnTo>
                  <a:lnTo>
                    <a:pt x="672" y="293"/>
                  </a:lnTo>
                  <a:lnTo>
                    <a:pt x="672" y="281"/>
                  </a:lnTo>
                  <a:lnTo>
                    <a:pt x="672" y="271"/>
                  </a:lnTo>
                  <a:lnTo>
                    <a:pt x="674" y="258"/>
                  </a:lnTo>
                  <a:lnTo>
                    <a:pt x="677" y="248"/>
                  </a:lnTo>
                  <a:lnTo>
                    <a:pt x="682" y="240"/>
                  </a:lnTo>
                  <a:lnTo>
                    <a:pt x="685" y="237"/>
                  </a:lnTo>
                  <a:lnTo>
                    <a:pt x="687" y="237"/>
                  </a:lnTo>
                  <a:lnTo>
                    <a:pt x="692" y="235"/>
                  </a:lnTo>
                  <a:lnTo>
                    <a:pt x="697" y="230"/>
                  </a:lnTo>
                  <a:lnTo>
                    <a:pt x="705" y="219"/>
                  </a:lnTo>
                  <a:lnTo>
                    <a:pt x="708" y="214"/>
                  </a:lnTo>
                  <a:lnTo>
                    <a:pt x="713" y="212"/>
                  </a:lnTo>
                  <a:lnTo>
                    <a:pt x="715" y="209"/>
                  </a:lnTo>
                  <a:lnTo>
                    <a:pt x="718" y="209"/>
                  </a:lnTo>
                  <a:lnTo>
                    <a:pt x="725" y="214"/>
                  </a:lnTo>
                  <a:close/>
                </a:path>
              </a:pathLst>
            </a:custGeom>
            <a:gradFill rotWithShape="0">
              <a:gsLst>
                <a:gs pos="0">
                  <a:schemeClr val="accent1"/>
                </a:gs>
                <a:gs pos="100000">
                  <a:schemeClr val="accent2"/>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5799" name="Freeform 157"/>
            <p:cNvSpPr>
              <a:spLocks/>
            </p:cNvSpPr>
            <p:nvPr/>
          </p:nvSpPr>
          <p:spPr bwMode="auto">
            <a:xfrm>
              <a:off x="2149" y="1141"/>
              <a:ext cx="468" cy="335"/>
            </a:xfrm>
            <a:custGeom>
              <a:avLst/>
              <a:gdLst>
                <a:gd name="T0" fmla="*/ 21 w 468"/>
                <a:gd name="T1" fmla="*/ 179 h 335"/>
                <a:gd name="T2" fmla="*/ 0 w 468"/>
                <a:gd name="T3" fmla="*/ 222 h 335"/>
                <a:gd name="T4" fmla="*/ 5 w 468"/>
                <a:gd name="T5" fmla="*/ 250 h 335"/>
                <a:gd name="T6" fmla="*/ 3 w 468"/>
                <a:gd name="T7" fmla="*/ 273 h 335"/>
                <a:gd name="T8" fmla="*/ 13 w 468"/>
                <a:gd name="T9" fmla="*/ 289 h 335"/>
                <a:gd name="T10" fmla="*/ 33 w 468"/>
                <a:gd name="T11" fmla="*/ 307 h 335"/>
                <a:gd name="T12" fmla="*/ 61 w 468"/>
                <a:gd name="T13" fmla="*/ 312 h 335"/>
                <a:gd name="T14" fmla="*/ 102 w 468"/>
                <a:gd name="T15" fmla="*/ 322 h 335"/>
                <a:gd name="T16" fmla="*/ 120 w 468"/>
                <a:gd name="T17" fmla="*/ 317 h 335"/>
                <a:gd name="T18" fmla="*/ 159 w 468"/>
                <a:gd name="T19" fmla="*/ 319 h 335"/>
                <a:gd name="T20" fmla="*/ 169 w 468"/>
                <a:gd name="T21" fmla="*/ 317 h 335"/>
                <a:gd name="T22" fmla="*/ 189 w 468"/>
                <a:gd name="T23" fmla="*/ 317 h 335"/>
                <a:gd name="T24" fmla="*/ 197 w 468"/>
                <a:gd name="T25" fmla="*/ 309 h 335"/>
                <a:gd name="T26" fmla="*/ 220 w 468"/>
                <a:gd name="T27" fmla="*/ 299 h 335"/>
                <a:gd name="T28" fmla="*/ 222 w 468"/>
                <a:gd name="T29" fmla="*/ 301 h 335"/>
                <a:gd name="T30" fmla="*/ 238 w 468"/>
                <a:gd name="T31" fmla="*/ 312 h 335"/>
                <a:gd name="T32" fmla="*/ 256 w 468"/>
                <a:gd name="T33" fmla="*/ 301 h 335"/>
                <a:gd name="T34" fmla="*/ 266 w 468"/>
                <a:gd name="T35" fmla="*/ 309 h 335"/>
                <a:gd name="T36" fmla="*/ 291 w 468"/>
                <a:gd name="T37" fmla="*/ 322 h 335"/>
                <a:gd name="T38" fmla="*/ 317 w 468"/>
                <a:gd name="T39" fmla="*/ 324 h 335"/>
                <a:gd name="T40" fmla="*/ 340 w 468"/>
                <a:gd name="T41" fmla="*/ 335 h 335"/>
                <a:gd name="T42" fmla="*/ 376 w 468"/>
                <a:gd name="T43" fmla="*/ 329 h 335"/>
                <a:gd name="T44" fmla="*/ 414 w 468"/>
                <a:gd name="T45" fmla="*/ 324 h 335"/>
                <a:gd name="T46" fmla="*/ 437 w 468"/>
                <a:gd name="T47" fmla="*/ 304 h 335"/>
                <a:gd name="T48" fmla="*/ 450 w 468"/>
                <a:gd name="T49" fmla="*/ 286 h 335"/>
                <a:gd name="T50" fmla="*/ 468 w 468"/>
                <a:gd name="T51" fmla="*/ 238 h 335"/>
                <a:gd name="T52" fmla="*/ 465 w 468"/>
                <a:gd name="T53" fmla="*/ 207 h 335"/>
                <a:gd name="T54" fmla="*/ 452 w 468"/>
                <a:gd name="T55" fmla="*/ 192 h 335"/>
                <a:gd name="T56" fmla="*/ 447 w 468"/>
                <a:gd name="T57" fmla="*/ 174 h 335"/>
                <a:gd name="T58" fmla="*/ 429 w 468"/>
                <a:gd name="T59" fmla="*/ 164 h 335"/>
                <a:gd name="T60" fmla="*/ 429 w 468"/>
                <a:gd name="T61" fmla="*/ 148 h 335"/>
                <a:gd name="T62" fmla="*/ 414 w 468"/>
                <a:gd name="T63" fmla="*/ 141 h 335"/>
                <a:gd name="T64" fmla="*/ 437 w 468"/>
                <a:gd name="T65" fmla="*/ 120 h 335"/>
                <a:gd name="T66" fmla="*/ 437 w 468"/>
                <a:gd name="T67" fmla="*/ 79 h 335"/>
                <a:gd name="T68" fmla="*/ 432 w 468"/>
                <a:gd name="T69" fmla="*/ 59 h 335"/>
                <a:gd name="T70" fmla="*/ 427 w 468"/>
                <a:gd name="T71" fmla="*/ 33 h 335"/>
                <a:gd name="T72" fmla="*/ 409 w 468"/>
                <a:gd name="T73" fmla="*/ 16 h 335"/>
                <a:gd name="T74" fmla="*/ 399 w 468"/>
                <a:gd name="T75" fmla="*/ 3 h 335"/>
                <a:gd name="T76" fmla="*/ 360 w 468"/>
                <a:gd name="T77" fmla="*/ 5 h 335"/>
                <a:gd name="T78" fmla="*/ 335 w 468"/>
                <a:gd name="T79" fmla="*/ 8 h 335"/>
                <a:gd name="T80" fmla="*/ 309 w 468"/>
                <a:gd name="T81" fmla="*/ 0 h 335"/>
                <a:gd name="T82" fmla="*/ 299 w 468"/>
                <a:gd name="T83" fmla="*/ 10 h 335"/>
                <a:gd name="T84" fmla="*/ 281 w 468"/>
                <a:gd name="T85" fmla="*/ 28 h 335"/>
                <a:gd name="T86" fmla="*/ 271 w 468"/>
                <a:gd name="T87" fmla="*/ 39 h 335"/>
                <a:gd name="T88" fmla="*/ 266 w 468"/>
                <a:gd name="T89" fmla="*/ 72 h 335"/>
                <a:gd name="T90" fmla="*/ 271 w 468"/>
                <a:gd name="T91" fmla="*/ 95 h 335"/>
                <a:gd name="T92" fmla="*/ 253 w 468"/>
                <a:gd name="T93" fmla="*/ 87 h 335"/>
                <a:gd name="T94" fmla="*/ 235 w 468"/>
                <a:gd name="T95" fmla="*/ 72 h 335"/>
                <a:gd name="T96" fmla="*/ 225 w 468"/>
                <a:gd name="T97" fmla="*/ 59 h 335"/>
                <a:gd name="T98" fmla="*/ 212 w 468"/>
                <a:gd name="T99" fmla="*/ 62 h 335"/>
                <a:gd name="T100" fmla="*/ 202 w 468"/>
                <a:gd name="T101" fmla="*/ 59 h 335"/>
                <a:gd name="T102" fmla="*/ 182 w 468"/>
                <a:gd name="T103" fmla="*/ 64 h 335"/>
                <a:gd name="T104" fmla="*/ 159 w 468"/>
                <a:gd name="T105" fmla="*/ 62 h 335"/>
                <a:gd name="T106" fmla="*/ 138 w 468"/>
                <a:gd name="T107" fmla="*/ 74 h 335"/>
                <a:gd name="T108" fmla="*/ 125 w 468"/>
                <a:gd name="T109" fmla="*/ 77 h 335"/>
                <a:gd name="T110" fmla="*/ 90 w 468"/>
                <a:gd name="T111" fmla="*/ 105 h 335"/>
                <a:gd name="T112" fmla="*/ 74 w 468"/>
                <a:gd name="T113" fmla="*/ 128 h 335"/>
                <a:gd name="T114" fmla="*/ 31 w 468"/>
                <a:gd name="T115" fmla="*/ 148 h 335"/>
                <a:gd name="T116" fmla="*/ 18 w 468"/>
                <a:gd name="T117" fmla="*/ 171 h 335"/>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468"/>
                <a:gd name="T178" fmla="*/ 0 h 335"/>
                <a:gd name="T179" fmla="*/ 468 w 468"/>
                <a:gd name="T180" fmla="*/ 335 h 335"/>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468" h="335">
                  <a:moveTo>
                    <a:pt x="18" y="171"/>
                  </a:moveTo>
                  <a:lnTo>
                    <a:pt x="21" y="174"/>
                  </a:lnTo>
                  <a:lnTo>
                    <a:pt x="21" y="179"/>
                  </a:lnTo>
                  <a:lnTo>
                    <a:pt x="18" y="192"/>
                  </a:lnTo>
                  <a:lnTo>
                    <a:pt x="3" y="217"/>
                  </a:lnTo>
                  <a:lnTo>
                    <a:pt x="0" y="222"/>
                  </a:lnTo>
                  <a:lnTo>
                    <a:pt x="0" y="227"/>
                  </a:lnTo>
                  <a:lnTo>
                    <a:pt x="3" y="240"/>
                  </a:lnTo>
                  <a:lnTo>
                    <a:pt x="5" y="250"/>
                  </a:lnTo>
                  <a:lnTo>
                    <a:pt x="5" y="255"/>
                  </a:lnTo>
                  <a:lnTo>
                    <a:pt x="3" y="263"/>
                  </a:lnTo>
                  <a:lnTo>
                    <a:pt x="3" y="273"/>
                  </a:lnTo>
                  <a:lnTo>
                    <a:pt x="3" y="281"/>
                  </a:lnTo>
                  <a:lnTo>
                    <a:pt x="8" y="284"/>
                  </a:lnTo>
                  <a:lnTo>
                    <a:pt x="13" y="289"/>
                  </a:lnTo>
                  <a:lnTo>
                    <a:pt x="21" y="294"/>
                  </a:lnTo>
                  <a:lnTo>
                    <a:pt x="26" y="299"/>
                  </a:lnTo>
                  <a:lnTo>
                    <a:pt x="33" y="307"/>
                  </a:lnTo>
                  <a:lnTo>
                    <a:pt x="41" y="307"/>
                  </a:lnTo>
                  <a:lnTo>
                    <a:pt x="46" y="309"/>
                  </a:lnTo>
                  <a:lnTo>
                    <a:pt x="61" y="312"/>
                  </a:lnTo>
                  <a:lnTo>
                    <a:pt x="79" y="319"/>
                  </a:lnTo>
                  <a:lnTo>
                    <a:pt x="97" y="322"/>
                  </a:lnTo>
                  <a:lnTo>
                    <a:pt x="102" y="322"/>
                  </a:lnTo>
                  <a:lnTo>
                    <a:pt x="107" y="322"/>
                  </a:lnTo>
                  <a:lnTo>
                    <a:pt x="113" y="319"/>
                  </a:lnTo>
                  <a:lnTo>
                    <a:pt x="120" y="317"/>
                  </a:lnTo>
                  <a:lnTo>
                    <a:pt x="138" y="317"/>
                  </a:lnTo>
                  <a:lnTo>
                    <a:pt x="153" y="319"/>
                  </a:lnTo>
                  <a:lnTo>
                    <a:pt x="159" y="319"/>
                  </a:lnTo>
                  <a:lnTo>
                    <a:pt x="159" y="322"/>
                  </a:lnTo>
                  <a:lnTo>
                    <a:pt x="164" y="319"/>
                  </a:lnTo>
                  <a:lnTo>
                    <a:pt x="169" y="317"/>
                  </a:lnTo>
                  <a:lnTo>
                    <a:pt x="179" y="317"/>
                  </a:lnTo>
                  <a:lnTo>
                    <a:pt x="187" y="317"/>
                  </a:lnTo>
                  <a:lnTo>
                    <a:pt x="189" y="317"/>
                  </a:lnTo>
                  <a:lnTo>
                    <a:pt x="192" y="314"/>
                  </a:lnTo>
                  <a:lnTo>
                    <a:pt x="194" y="312"/>
                  </a:lnTo>
                  <a:lnTo>
                    <a:pt x="197" y="309"/>
                  </a:lnTo>
                  <a:lnTo>
                    <a:pt x="207" y="304"/>
                  </a:lnTo>
                  <a:lnTo>
                    <a:pt x="217" y="301"/>
                  </a:lnTo>
                  <a:lnTo>
                    <a:pt x="220" y="299"/>
                  </a:lnTo>
                  <a:lnTo>
                    <a:pt x="220" y="296"/>
                  </a:lnTo>
                  <a:lnTo>
                    <a:pt x="220" y="299"/>
                  </a:lnTo>
                  <a:lnTo>
                    <a:pt x="222" y="301"/>
                  </a:lnTo>
                  <a:lnTo>
                    <a:pt x="225" y="307"/>
                  </a:lnTo>
                  <a:lnTo>
                    <a:pt x="235" y="309"/>
                  </a:lnTo>
                  <a:lnTo>
                    <a:pt x="238" y="312"/>
                  </a:lnTo>
                  <a:lnTo>
                    <a:pt x="243" y="307"/>
                  </a:lnTo>
                  <a:lnTo>
                    <a:pt x="245" y="304"/>
                  </a:lnTo>
                  <a:lnTo>
                    <a:pt x="256" y="301"/>
                  </a:lnTo>
                  <a:lnTo>
                    <a:pt x="258" y="301"/>
                  </a:lnTo>
                  <a:lnTo>
                    <a:pt x="258" y="304"/>
                  </a:lnTo>
                  <a:lnTo>
                    <a:pt x="266" y="309"/>
                  </a:lnTo>
                  <a:lnTo>
                    <a:pt x="281" y="319"/>
                  </a:lnTo>
                  <a:lnTo>
                    <a:pt x="286" y="322"/>
                  </a:lnTo>
                  <a:lnTo>
                    <a:pt x="291" y="322"/>
                  </a:lnTo>
                  <a:lnTo>
                    <a:pt x="302" y="322"/>
                  </a:lnTo>
                  <a:lnTo>
                    <a:pt x="312" y="322"/>
                  </a:lnTo>
                  <a:lnTo>
                    <a:pt x="317" y="324"/>
                  </a:lnTo>
                  <a:lnTo>
                    <a:pt x="322" y="327"/>
                  </a:lnTo>
                  <a:lnTo>
                    <a:pt x="332" y="332"/>
                  </a:lnTo>
                  <a:lnTo>
                    <a:pt x="340" y="335"/>
                  </a:lnTo>
                  <a:lnTo>
                    <a:pt x="350" y="335"/>
                  </a:lnTo>
                  <a:lnTo>
                    <a:pt x="360" y="332"/>
                  </a:lnTo>
                  <a:lnTo>
                    <a:pt x="376" y="329"/>
                  </a:lnTo>
                  <a:lnTo>
                    <a:pt x="394" y="327"/>
                  </a:lnTo>
                  <a:lnTo>
                    <a:pt x="409" y="324"/>
                  </a:lnTo>
                  <a:lnTo>
                    <a:pt x="414" y="324"/>
                  </a:lnTo>
                  <a:lnTo>
                    <a:pt x="417" y="322"/>
                  </a:lnTo>
                  <a:lnTo>
                    <a:pt x="427" y="312"/>
                  </a:lnTo>
                  <a:lnTo>
                    <a:pt x="437" y="304"/>
                  </a:lnTo>
                  <a:lnTo>
                    <a:pt x="447" y="296"/>
                  </a:lnTo>
                  <a:lnTo>
                    <a:pt x="450" y="291"/>
                  </a:lnTo>
                  <a:lnTo>
                    <a:pt x="450" y="286"/>
                  </a:lnTo>
                  <a:lnTo>
                    <a:pt x="455" y="268"/>
                  </a:lnTo>
                  <a:lnTo>
                    <a:pt x="463" y="253"/>
                  </a:lnTo>
                  <a:lnTo>
                    <a:pt x="468" y="238"/>
                  </a:lnTo>
                  <a:lnTo>
                    <a:pt x="468" y="230"/>
                  </a:lnTo>
                  <a:lnTo>
                    <a:pt x="468" y="222"/>
                  </a:lnTo>
                  <a:lnTo>
                    <a:pt x="465" y="207"/>
                  </a:lnTo>
                  <a:lnTo>
                    <a:pt x="463" y="202"/>
                  </a:lnTo>
                  <a:lnTo>
                    <a:pt x="457" y="197"/>
                  </a:lnTo>
                  <a:lnTo>
                    <a:pt x="452" y="192"/>
                  </a:lnTo>
                  <a:lnTo>
                    <a:pt x="452" y="184"/>
                  </a:lnTo>
                  <a:lnTo>
                    <a:pt x="450" y="179"/>
                  </a:lnTo>
                  <a:lnTo>
                    <a:pt x="447" y="174"/>
                  </a:lnTo>
                  <a:lnTo>
                    <a:pt x="442" y="169"/>
                  </a:lnTo>
                  <a:lnTo>
                    <a:pt x="434" y="164"/>
                  </a:lnTo>
                  <a:lnTo>
                    <a:pt x="429" y="164"/>
                  </a:lnTo>
                  <a:lnTo>
                    <a:pt x="427" y="164"/>
                  </a:lnTo>
                  <a:lnTo>
                    <a:pt x="422" y="161"/>
                  </a:lnTo>
                  <a:lnTo>
                    <a:pt x="429" y="148"/>
                  </a:lnTo>
                  <a:lnTo>
                    <a:pt x="427" y="143"/>
                  </a:lnTo>
                  <a:lnTo>
                    <a:pt x="422" y="141"/>
                  </a:lnTo>
                  <a:lnTo>
                    <a:pt x="414" y="141"/>
                  </a:lnTo>
                  <a:lnTo>
                    <a:pt x="406" y="138"/>
                  </a:lnTo>
                  <a:lnTo>
                    <a:pt x="417" y="133"/>
                  </a:lnTo>
                  <a:lnTo>
                    <a:pt x="437" y="120"/>
                  </a:lnTo>
                  <a:lnTo>
                    <a:pt x="432" y="97"/>
                  </a:lnTo>
                  <a:lnTo>
                    <a:pt x="437" y="87"/>
                  </a:lnTo>
                  <a:lnTo>
                    <a:pt x="437" y="79"/>
                  </a:lnTo>
                  <a:lnTo>
                    <a:pt x="437" y="72"/>
                  </a:lnTo>
                  <a:lnTo>
                    <a:pt x="432" y="67"/>
                  </a:lnTo>
                  <a:lnTo>
                    <a:pt x="432" y="59"/>
                  </a:lnTo>
                  <a:lnTo>
                    <a:pt x="432" y="51"/>
                  </a:lnTo>
                  <a:lnTo>
                    <a:pt x="432" y="44"/>
                  </a:lnTo>
                  <a:lnTo>
                    <a:pt x="427" y="33"/>
                  </a:lnTo>
                  <a:lnTo>
                    <a:pt x="419" y="23"/>
                  </a:lnTo>
                  <a:lnTo>
                    <a:pt x="414" y="21"/>
                  </a:lnTo>
                  <a:lnTo>
                    <a:pt x="409" y="16"/>
                  </a:lnTo>
                  <a:lnTo>
                    <a:pt x="404" y="10"/>
                  </a:lnTo>
                  <a:lnTo>
                    <a:pt x="401" y="5"/>
                  </a:lnTo>
                  <a:lnTo>
                    <a:pt x="399" y="3"/>
                  </a:lnTo>
                  <a:lnTo>
                    <a:pt x="394" y="0"/>
                  </a:lnTo>
                  <a:lnTo>
                    <a:pt x="388" y="0"/>
                  </a:lnTo>
                  <a:lnTo>
                    <a:pt x="360" y="5"/>
                  </a:lnTo>
                  <a:lnTo>
                    <a:pt x="350" y="8"/>
                  </a:lnTo>
                  <a:lnTo>
                    <a:pt x="342" y="10"/>
                  </a:lnTo>
                  <a:lnTo>
                    <a:pt x="335" y="8"/>
                  </a:lnTo>
                  <a:lnTo>
                    <a:pt x="319" y="5"/>
                  </a:lnTo>
                  <a:lnTo>
                    <a:pt x="312" y="0"/>
                  </a:lnTo>
                  <a:lnTo>
                    <a:pt x="309" y="0"/>
                  </a:lnTo>
                  <a:lnTo>
                    <a:pt x="307" y="3"/>
                  </a:lnTo>
                  <a:lnTo>
                    <a:pt x="302" y="5"/>
                  </a:lnTo>
                  <a:lnTo>
                    <a:pt x="299" y="10"/>
                  </a:lnTo>
                  <a:lnTo>
                    <a:pt x="291" y="21"/>
                  </a:lnTo>
                  <a:lnTo>
                    <a:pt x="286" y="26"/>
                  </a:lnTo>
                  <a:lnTo>
                    <a:pt x="281" y="28"/>
                  </a:lnTo>
                  <a:lnTo>
                    <a:pt x="279" y="28"/>
                  </a:lnTo>
                  <a:lnTo>
                    <a:pt x="276" y="31"/>
                  </a:lnTo>
                  <a:lnTo>
                    <a:pt x="271" y="39"/>
                  </a:lnTo>
                  <a:lnTo>
                    <a:pt x="268" y="49"/>
                  </a:lnTo>
                  <a:lnTo>
                    <a:pt x="266" y="62"/>
                  </a:lnTo>
                  <a:lnTo>
                    <a:pt x="266" y="72"/>
                  </a:lnTo>
                  <a:lnTo>
                    <a:pt x="266" y="84"/>
                  </a:lnTo>
                  <a:lnTo>
                    <a:pt x="268" y="92"/>
                  </a:lnTo>
                  <a:lnTo>
                    <a:pt x="271" y="95"/>
                  </a:lnTo>
                  <a:lnTo>
                    <a:pt x="273" y="97"/>
                  </a:lnTo>
                  <a:lnTo>
                    <a:pt x="263" y="90"/>
                  </a:lnTo>
                  <a:lnTo>
                    <a:pt x="253" y="87"/>
                  </a:lnTo>
                  <a:lnTo>
                    <a:pt x="243" y="82"/>
                  </a:lnTo>
                  <a:lnTo>
                    <a:pt x="240" y="77"/>
                  </a:lnTo>
                  <a:lnTo>
                    <a:pt x="235" y="72"/>
                  </a:lnTo>
                  <a:lnTo>
                    <a:pt x="233" y="64"/>
                  </a:lnTo>
                  <a:lnTo>
                    <a:pt x="230" y="62"/>
                  </a:lnTo>
                  <a:lnTo>
                    <a:pt x="225" y="59"/>
                  </a:lnTo>
                  <a:lnTo>
                    <a:pt x="222" y="59"/>
                  </a:lnTo>
                  <a:lnTo>
                    <a:pt x="215" y="62"/>
                  </a:lnTo>
                  <a:lnTo>
                    <a:pt x="212" y="62"/>
                  </a:lnTo>
                  <a:lnTo>
                    <a:pt x="210" y="62"/>
                  </a:lnTo>
                  <a:lnTo>
                    <a:pt x="205" y="59"/>
                  </a:lnTo>
                  <a:lnTo>
                    <a:pt x="202" y="59"/>
                  </a:lnTo>
                  <a:lnTo>
                    <a:pt x="194" y="62"/>
                  </a:lnTo>
                  <a:lnTo>
                    <a:pt x="184" y="64"/>
                  </a:lnTo>
                  <a:lnTo>
                    <a:pt x="182" y="64"/>
                  </a:lnTo>
                  <a:lnTo>
                    <a:pt x="174" y="64"/>
                  </a:lnTo>
                  <a:lnTo>
                    <a:pt x="166" y="62"/>
                  </a:lnTo>
                  <a:lnTo>
                    <a:pt x="159" y="62"/>
                  </a:lnTo>
                  <a:lnTo>
                    <a:pt x="151" y="64"/>
                  </a:lnTo>
                  <a:lnTo>
                    <a:pt x="146" y="67"/>
                  </a:lnTo>
                  <a:lnTo>
                    <a:pt x="138" y="74"/>
                  </a:lnTo>
                  <a:lnTo>
                    <a:pt x="136" y="74"/>
                  </a:lnTo>
                  <a:lnTo>
                    <a:pt x="130" y="77"/>
                  </a:lnTo>
                  <a:lnTo>
                    <a:pt x="125" y="77"/>
                  </a:lnTo>
                  <a:lnTo>
                    <a:pt x="120" y="79"/>
                  </a:lnTo>
                  <a:lnTo>
                    <a:pt x="105" y="90"/>
                  </a:lnTo>
                  <a:lnTo>
                    <a:pt x="90" y="105"/>
                  </a:lnTo>
                  <a:lnTo>
                    <a:pt x="79" y="123"/>
                  </a:lnTo>
                  <a:lnTo>
                    <a:pt x="77" y="125"/>
                  </a:lnTo>
                  <a:lnTo>
                    <a:pt x="74" y="128"/>
                  </a:lnTo>
                  <a:lnTo>
                    <a:pt x="64" y="136"/>
                  </a:lnTo>
                  <a:lnTo>
                    <a:pt x="38" y="146"/>
                  </a:lnTo>
                  <a:lnTo>
                    <a:pt x="31" y="148"/>
                  </a:lnTo>
                  <a:lnTo>
                    <a:pt x="26" y="151"/>
                  </a:lnTo>
                  <a:lnTo>
                    <a:pt x="23" y="158"/>
                  </a:lnTo>
                  <a:lnTo>
                    <a:pt x="18" y="171"/>
                  </a:lnTo>
                  <a:close/>
                </a:path>
              </a:pathLst>
            </a:custGeom>
            <a:gradFill rotWithShape="0">
              <a:gsLst>
                <a:gs pos="0">
                  <a:schemeClr val="accent1"/>
                </a:gs>
                <a:gs pos="100000">
                  <a:schemeClr val="accent2"/>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5800" name="Freeform 158"/>
            <p:cNvSpPr>
              <a:spLocks/>
            </p:cNvSpPr>
            <p:nvPr/>
          </p:nvSpPr>
          <p:spPr bwMode="auto">
            <a:xfrm>
              <a:off x="2543" y="1317"/>
              <a:ext cx="35" cy="56"/>
            </a:xfrm>
            <a:custGeom>
              <a:avLst/>
              <a:gdLst>
                <a:gd name="T0" fmla="*/ 7 w 35"/>
                <a:gd name="T1" fmla="*/ 0 h 56"/>
                <a:gd name="T2" fmla="*/ 2 w 35"/>
                <a:gd name="T3" fmla="*/ 0 h 56"/>
                <a:gd name="T4" fmla="*/ 0 w 35"/>
                <a:gd name="T5" fmla="*/ 3 h 56"/>
                <a:gd name="T6" fmla="*/ 0 w 35"/>
                <a:gd name="T7" fmla="*/ 5 h 56"/>
                <a:gd name="T8" fmla="*/ 0 w 35"/>
                <a:gd name="T9" fmla="*/ 11 h 56"/>
                <a:gd name="T10" fmla="*/ 10 w 35"/>
                <a:gd name="T11" fmla="*/ 13 h 56"/>
                <a:gd name="T12" fmla="*/ 17 w 35"/>
                <a:gd name="T13" fmla="*/ 18 h 56"/>
                <a:gd name="T14" fmla="*/ 23 w 35"/>
                <a:gd name="T15" fmla="*/ 23 h 56"/>
                <a:gd name="T16" fmla="*/ 23 w 35"/>
                <a:gd name="T17" fmla="*/ 26 h 56"/>
                <a:gd name="T18" fmla="*/ 23 w 35"/>
                <a:gd name="T19" fmla="*/ 28 h 56"/>
                <a:gd name="T20" fmla="*/ 23 w 35"/>
                <a:gd name="T21" fmla="*/ 39 h 56"/>
                <a:gd name="T22" fmla="*/ 25 w 35"/>
                <a:gd name="T23" fmla="*/ 44 h 56"/>
                <a:gd name="T24" fmla="*/ 23 w 35"/>
                <a:gd name="T25" fmla="*/ 49 h 56"/>
                <a:gd name="T26" fmla="*/ 23 w 35"/>
                <a:gd name="T27" fmla="*/ 51 h 56"/>
                <a:gd name="T28" fmla="*/ 23 w 35"/>
                <a:gd name="T29" fmla="*/ 56 h 56"/>
                <a:gd name="T30" fmla="*/ 28 w 35"/>
                <a:gd name="T31" fmla="*/ 54 h 56"/>
                <a:gd name="T32" fmla="*/ 33 w 35"/>
                <a:gd name="T33" fmla="*/ 49 h 56"/>
                <a:gd name="T34" fmla="*/ 35 w 35"/>
                <a:gd name="T35" fmla="*/ 46 h 56"/>
                <a:gd name="T36" fmla="*/ 35 w 35"/>
                <a:gd name="T37" fmla="*/ 44 h 56"/>
                <a:gd name="T38" fmla="*/ 35 w 35"/>
                <a:gd name="T39" fmla="*/ 36 h 56"/>
                <a:gd name="T40" fmla="*/ 35 w 35"/>
                <a:gd name="T41" fmla="*/ 28 h 56"/>
                <a:gd name="T42" fmla="*/ 33 w 35"/>
                <a:gd name="T43" fmla="*/ 23 h 56"/>
                <a:gd name="T44" fmla="*/ 30 w 35"/>
                <a:gd name="T45" fmla="*/ 18 h 56"/>
                <a:gd name="T46" fmla="*/ 28 w 35"/>
                <a:gd name="T47" fmla="*/ 13 h 56"/>
                <a:gd name="T48" fmla="*/ 28 w 35"/>
                <a:gd name="T49" fmla="*/ 8 h 56"/>
                <a:gd name="T50" fmla="*/ 25 w 35"/>
                <a:gd name="T51" fmla="*/ 5 h 56"/>
                <a:gd name="T52" fmla="*/ 20 w 35"/>
                <a:gd name="T53" fmla="*/ 3 h 56"/>
                <a:gd name="T54" fmla="*/ 12 w 35"/>
                <a:gd name="T55" fmla="*/ 0 h 56"/>
                <a:gd name="T56" fmla="*/ 7 w 35"/>
                <a:gd name="T57" fmla="*/ 0 h 5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35"/>
                <a:gd name="T88" fmla="*/ 0 h 56"/>
                <a:gd name="T89" fmla="*/ 35 w 35"/>
                <a:gd name="T90" fmla="*/ 56 h 5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35" h="56">
                  <a:moveTo>
                    <a:pt x="7" y="0"/>
                  </a:moveTo>
                  <a:lnTo>
                    <a:pt x="2" y="0"/>
                  </a:lnTo>
                  <a:lnTo>
                    <a:pt x="0" y="3"/>
                  </a:lnTo>
                  <a:lnTo>
                    <a:pt x="0" y="5"/>
                  </a:lnTo>
                  <a:lnTo>
                    <a:pt x="0" y="11"/>
                  </a:lnTo>
                  <a:lnTo>
                    <a:pt x="10" y="13"/>
                  </a:lnTo>
                  <a:lnTo>
                    <a:pt x="17" y="18"/>
                  </a:lnTo>
                  <a:lnTo>
                    <a:pt x="23" y="23"/>
                  </a:lnTo>
                  <a:lnTo>
                    <a:pt x="23" y="26"/>
                  </a:lnTo>
                  <a:lnTo>
                    <a:pt x="23" y="28"/>
                  </a:lnTo>
                  <a:lnTo>
                    <a:pt x="23" y="39"/>
                  </a:lnTo>
                  <a:lnTo>
                    <a:pt x="25" y="44"/>
                  </a:lnTo>
                  <a:lnTo>
                    <a:pt x="23" y="49"/>
                  </a:lnTo>
                  <a:lnTo>
                    <a:pt x="23" y="51"/>
                  </a:lnTo>
                  <a:lnTo>
                    <a:pt x="23" y="56"/>
                  </a:lnTo>
                  <a:lnTo>
                    <a:pt x="28" y="54"/>
                  </a:lnTo>
                  <a:lnTo>
                    <a:pt x="33" y="49"/>
                  </a:lnTo>
                  <a:lnTo>
                    <a:pt x="35" y="46"/>
                  </a:lnTo>
                  <a:lnTo>
                    <a:pt x="35" y="44"/>
                  </a:lnTo>
                  <a:lnTo>
                    <a:pt x="35" y="36"/>
                  </a:lnTo>
                  <a:lnTo>
                    <a:pt x="35" y="28"/>
                  </a:lnTo>
                  <a:lnTo>
                    <a:pt x="33" y="23"/>
                  </a:lnTo>
                  <a:lnTo>
                    <a:pt x="30" y="18"/>
                  </a:lnTo>
                  <a:lnTo>
                    <a:pt x="28" y="13"/>
                  </a:lnTo>
                  <a:lnTo>
                    <a:pt x="28" y="8"/>
                  </a:lnTo>
                  <a:lnTo>
                    <a:pt x="25" y="5"/>
                  </a:lnTo>
                  <a:lnTo>
                    <a:pt x="20" y="3"/>
                  </a:lnTo>
                  <a:lnTo>
                    <a:pt x="12" y="0"/>
                  </a:lnTo>
                  <a:lnTo>
                    <a:pt x="7" y="0"/>
                  </a:lnTo>
                  <a:close/>
                </a:path>
              </a:pathLst>
            </a:custGeom>
            <a:gradFill rotWithShape="0">
              <a:gsLst>
                <a:gs pos="0">
                  <a:schemeClr val="accent1"/>
                </a:gs>
                <a:gs pos="100000">
                  <a:schemeClr val="accent2"/>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5801" name="Freeform 159"/>
            <p:cNvSpPr>
              <a:spLocks/>
            </p:cNvSpPr>
            <p:nvPr/>
          </p:nvSpPr>
          <p:spPr bwMode="auto">
            <a:xfrm>
              <a:off x="2514" y="1371"/>
              <a:ext cx="75" cy="79"/>
            </a:xfrm>
            <a:custGeom>
              <a:avLst/>
              <a:gdLst>
                <a:gd name="T0" fmla="*/ 69 w 75"/>
                <a:gd name="T1" fmla="*/ 2 h 79"/>
                <a:gd name="T2" fmla="*/ 72 w 75"/>
                <a:gd name="T3" fmla="*/ 5 h 79"/>
                <a:gd name="T4" fmla="*/ 75 w 75"/>
                <a:gd name="T5" fmla="*/ 10 h 79"/>
                <a:gd name="T6" fmla="*/ 72 w 75"/>
                <a:gd name="T7" fmla="*/ 15 h 79"/>
                <a:gd name="T8" fmla="*/ 69 w 75"/>
                <a:gd name="T9" fmla="*/ 23 h 79"/>
                <a:gd name="T10" fmla="*/ 67 w 75"/>
                <a:gd name="T11" fmla="*/ 33 h 79"/>
                <a:gd name="T12" fmla="*/ 67 w 75"/>
                <a:gd name="T13" fmla="*/ 43 h 79"/>
                <a:gd name="T14" fmla="*/ 64 w 75"/>
                <a:gd name="T15" fmla="*/ 51 h 79"/>
                <a:gd name="T16" fmla="*/ 59 w 75"/>
                <a:gd name="T17" fmla="*/ 59 h 79"/>
                <a:gd name="T18" fmla="*/ 52 w 75"/>
                <a:gd name="T19" fmla="*/ 66 h 79"/>
                <a:gd name="T20" fmla="*/ 21 w 75"/>
                <a:gd name="T21" fmla="*/ 77 h 79"/>
                <a:gd name="T22" fmla="*/ 11 w 75"/>
                <a:gd name="T23" fmla="*/ 79 h 79"/>
                <a:gd name="T24" fmla="*/ 6 w 75"/>
                <a:gd name="T25" fmla="*/ 79 h 79"/>
                <a:gd name="T26" fmla="*/ 6 w 75"/>
                <a:gd name="T27" fmla="*/ 77 h 79"/>
                <a:gd name="T28" fmla="*/ 3 w 75"/>
                <a:gd name="T29" fmla="*/ 77 h 79"/>
                <a:gd name="T30" fmla="*/ 0 w 75"/>
                <a:gd name="T31" fmla="*/ 71 h 79"/>
                <a:gd name="T32" fmla="*/ 0 w 75"/>
                <a:gd name="T33" fmla="*/ 66 h 79"/>
                <a:gd name="T34" fmla="*/ 3 w 75"/>
                <a:gd name="T35" fmla="*/ 66 h 79"/>
                <a:gd name="T36" fmla="*/ 8 w 75"/>
                <a:gd name="T37" fmla="*/ 66 h 79"/>
                <a:gd name="T38" fmla="*/ 16 w 75"/>
                <a:gd name="T39" fmla="*/ 66 h 79"/>
                <a:gd name="T40" fmla="*/ 21 w 75"/>
                <a:gd name="T41" fmla="*/ 66 h 79"/>
                <a:gd name="T42" fmla="*/ 29 w 75"/>
                <a:gd name="T43" fmla="*/ 64 h 79"/>
                <a:gd name="T44" fmla="*/ 34 w 75"/>
                <a:gd name="T45" fmla="*/ 61 h 79"/>
                <a:gd name="T46" fmla="*/ 41 w 75"/>
                <a:gd name="T47" fmla="*/ 56 h 79"/>
                <a:gd name="T48" fmla="*/ 44 w 75"/>
                <a:gd name="T49" fmla="*/ 54 h 79"/>
                <a:gd name="T50" fmla="*/ 52 w 75"/>
                <a:gd name="T51" fmla="*/ 38 h 79"/>
                <a:gd name="T52" fmla="*/ 54 w 75"/>
                <a:gd name="T53" fmla="*/ 33 h 79"/>
                <a:gd name="T54" fmla="*/ 57 w 75"/>
                <a:gd name="T55" fmla="*/ 31 h 79"/>
                <a:gd name="T56" fmla="*/ 62 w 75"/>
                <a:gd name="T57" fmla="*/ 25 h 79"/>
                <a:gd name="T58" fmla="*/ 62 w 75"/>
                <a:gd name="T59" fmla="*/ 15 h 79"/>
                <a:gd name="T60" fmla="*/ 62 w 75"/>
                <a:gd name="T61" fmla="*/ 8 h 79"/>
                <a:gd name="T62" fmla="*/ 64 w 75"/>
                <a:gd name="T63" fmla="*/ 2 h 79"/>
                <a:gd name="T64" fmla="*/ 67 w 75"/>
                <a:gd name="T65" fmla="*/ 0 h 79"/>
                <a:gd name="T66" fmla="*/ 69 w 75"/>
                <a:gd name="T67" fmla="*/ 0 h 79"/>
                <a:gd name="T68" fmla="*/ 69 w 75"/>
                <a:gd name="T69" fmla="*/ 2 h 79"/>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75"/>
                <a:gd name="T106" fmla="*/ 0 h 79"/>
                <a:gd name="T107" fmla="*/ 75 w 75"/>
                <a:gd name="T108" fmla="*/ 79 h 79"/>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75" h="79">
                  <a:moveTo>
                    <a:pt x="69" y="2"/>
                  </a:moveTo>
                  <a:lnTo>
                    <a:pt x="72" y="5"/>
                  </a:lnTo>
                  <a:lnTo>
                    <a:pt x="75" y="10"/>
                  </a:lnTo>
                  <a:lnTo>
                    <a:pt x="72" y="15"/>
                  </a:lnTo>
                  <a:lnTo>
                    <a:pt x="69" y="23"/>
                  </a:lnTo>
                  <a:lnTo>
                    <a:pt x="67" y="33"/>
                  </a:lnTo>
                  <a:lnTo>
                    <a:pt x="67" y="43"/>
                  </a:lnTo>
                  <a:lnTo>
                    <a:pt x="64" y="51"/>
                  </a:lnTo>
                  <a:lnTo>
                    <a:pt x="59" y="59"/>
                  </a:lnTo>
                  <a:lnTo>
                    <a:pt x="52" y="66"/>
                  </a:lnTo>
                  <a:lnTo>
                    <a:pt x="21" y="77"/>
                  </a:lnTo>
                  <a:lnTo>
                    <a:pt x="11" y="79"/>
                  </a:lnTo>
                  <a:lnTo>
                    <a:pt x="6" y="79"/>
                  </a:lnTo>
                  <a:lnTo>
                    <a:pt x="6" y="77"/>
                  </a:lnTo>
                  <a:lnTo>
                    <a:pt x="3" y="77"/>
                  </a:lnTo>
                  <a:lnTo>
                    <a:pt x="0" y="71"/>
                  </a:lnTo>
                  <a:lnTo>
                    <a:pt x="0" y="66"/>
                  </a:lnTo>
                  <a:lnTo>
                    <a:pt x="3" y="66"/>
                  </a:lnTo>
                  <a:lnTo>
                    <a:pt x="8" y="66"/>
                  </a:lnTo>
                  <a:lnTo>
                    <a:pt x="16" y="66"/>
                  </a:lnTo>
                  <a:lnTo>
                    <a:pt x="21" y="66"/>
                  </a:lnTo>
                  <a:lnTo>
                    <a:pt x="29" y="64"/>
                  </a:lnTo>
                  <a:lnTo>
                    <a:pt x="34" y="61"/>
                  </a:lnTo>
                  <a:lnTo>
                    <a:pt x="41" y="56"/>
                  </a:lnTo>
                  <a:lnTo>
                    <a:pt x="44" y="54"/>
                  </a:lnTo>
                  <a:lnTo>
                    <a:pt x="52" y="38"/>
                  </a:lnTo>
                  <a:lnTo>
                    <a:pt x="54" y="33"/>
                  </a:lnTo>
                  <a:lnTo>
                    <a:pt x="57" y="31"/>
                  </a:lnTo>
                  <a:lnTo>
                    <a:pt x="62" y="25"/>
                  </a:lnTo>
                  <a:lnTo>
                    <a:pt x="62" y="15"/>
                  </a:lnTo>
                  <a:lnTo>
                    <a:pt x="62" y="8"/>
                  </a:lnTo>
                  <a:lnTo>
                    <a:pt x="64" y="2"/>
                  </a:lnTo>
                  <a:lnTo>
                    <a:pt x="67" y="0"/>
                  </a:lnTo>
                  <a:lnTo>
                    <a:pt x="69" y="0"/>
                  </a:lnTo>
                  <a:lnTo>
                    <a:pt x="69" y="2"/>
                  </a:lnTo>
                  <a:close/>
                </a:path>
              </a:pathLst>
            </a:custGeom>
            <a:gradFill rotWithShape="0">
              <a:gsLst>
                <a:gs pos="0">
                  <a:schemeClr val="accent1"/>
                </a:gs>
                <a:gs pos="100000">
                  <a:schemeClr val="accent2"/>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5802" name="Freeform 160"/>
            <p:cNvSpPr>
              <a:spLocks/>
            </p:cNvSpPr>
            <p:nvPr/>
          </p:nvSpPr>
          <p:spPr bwMode="auto">
            <a:xfrm>
              <a:off x="2277" y="960"/>
              <a:ext cx="82" cy="92"/>
            </a:xfrm>
            <a:custGeom>
              <a:avLst/>
              <a:gdLst>
                <a:gd name="T0" fmla="*/ 82 w 82"/>
                <a:gd name="T1" fmla="*/ 5 h 92"/>
                <a:gd name="T2" fmla="*/ 66 w 82"/>
                <a:gd name="T3" fmla="*/ 13 h 92"/>
                <a:gd name="T4" fmla="*/ 51 w 82"/>
                <a:gd name="T5" fmla="*/ 26 h 92"/>
                <a:gd name="T6" fmla="*/ 46 w 82"/>
                <a:gd name="T7" fmla="*/ 31 h 92"/>
                <a:gd name="T8" fmla="*/ 38 w 82"/>
                <a:gd name="T9" fmla="*/ 33 h 92"/>
                <a:gd name="T10" fmla="*/ 33 w 82"/>
                <a:gd name="T11" fmla="*/ 36 h 92"/>
                <a:gd name="T12" fmla="*/ 31 w 82"/>
                <a:gd name="T13" fmla="*/ 38 h 92"/>
                <a:gd name="T14" fmla="*/ 31 w 82"/>
                <a:gd name="T15" fmla="*/ 41 h 92"/>
                <a:gd name="T16" fmla="*/ 28 w 82"/>
                <a:gd name="T17" fmla="*/ 54 h 92"/>
                <a:gd name="T18" fmla="*/ 23 w 82"/>
                <a:gd name="T19" fmla="*/ 61 h 92"/>
                <a:gd name="T20" fmla="*/ 18 w 82"/>
                <a:gd name="T21" fmla="*/ 66 h 92"/>
                <a:gd name="T22" fmla="*/ 18 w 82"/>
                <a:gd name="T23" fmla="*/ 69 h 92"/>
                <a:gd name="T24" fmla="*/ 15 w 82"/>
                <a:gd name="T25" fmla="*/ 72 h 92"/>
                <a:gd name="T26" fmla="*/ 18 w 82"/>
                <a:gd name="T27" fmla="*/ 77 h 92"/>
                <a:gd name="T28" fmla="*/ 18 w 82"/>
                <a:gd name="T29" fmla="*/ 82 h 92"/>
                <a:gd name="T30" fmla="*/ 15 w 82"/>
                <a:gd name="T31" fmla="*/ 87 h 92"/>
                <a:gd name="T32" fmla="*/ 13 w 82"/>
                <a:gd name="T33" fmla="*/ 89 h 92"/>
                <a:gd name="T34" fmla="*/ 8 w 82"/>
                <a:gd name="T35" fmla="*/ 92 h 92"/>
                <a:gd name="T36" fmla="*/ 8 w 82"/>
                <a:gd name="T37" fmla="*/ 89 h 92"/>
                <a:gd name="T38" fmla="*/ 5 w 82"/>
                <a:gd name="T39" fmla="*/ 89 h 92"/>
                <a:gd name="T40" fmla="*/ 2 w 82"/>
                <a:gd name="T41" fmla="*/ 87 h 92"/>
                <a:gd name="T42" fmla="*/ 0 w 82"/>
                <a:gd name="T43" fmla="*/ 82 h 92"/>
                <a:gd name="T44" fmla="*/ 0 w 82"/>
                <a:gd name="T45" fmla="*/ 77 h 92"/>
                <a:gd name="T46" fmla="*/ 2 w 82"/>
                <a:gd name="T47" fmla="*/ 72 h 92"/>
                <a:gd name="T48" fmla="*/ 8 w 82"/>
                <a:gd name="T49" fmla="*/ 61 h 92"/>
                <a:gd name="T50" fmla="*/ 13 w 82"/>
                <a:gd name="T51" fmla="*/ 51 h 92"/>
                <a:gd name="T52" fmla="*/ 13 w 82"/>
                <a:gd name="T53" fmla="*/ 46 h 92"/>
                <a:gd name="T54" fmla="*/ 13 w 82"/>
                <a:gd name="T55" fmla="*/ 43 h 92"/>
                <a:gd name="T56" fmla="*/ 13 w 82"/>
                <a:gd name="T57" fmla="*/ 41 h 92"/>
                <a:gd name="T58" fmla="*/ 15 w 82"/>
                <a:gd name="T59" fmla="*/ 36 h 92"/>
                <a:gd name="T60" fmla="*/ 20 w 82"/>
                <a:gd name="T61" fmla="*/ 31 h 92"/>
                <a:gd name="T62" fmla="*/ 28 w 82"/>
                <a:gd name="T63" fmla="*/ 23 h 92"/>
                <a:gd name="T64" fmla="*/ 36 w 82"/>
                <a:gd name="T65" fmla="*/ 20 h 92"/>
                <a:gd name="T66" fmla="*/ 41 w 82"/>
                <a:gd name="T67" fmla="*/ 18 h 92"/>
                <a:gd name="T68" fmla="*/ 46 w 82"/>
                <a:gd name="T69" fmla="*/ 13 h 92"/>
                <a:gd name="T70" fmla="*/ 56 w 82"/>
                <a:gd name="T71" fmla="*/ 5 h 92"/>
                <a:gd name="T72" fmla="*/ 61 w 82"/>
                <a:gd name="T73" fmla="*/ 3 h 92"/>
                <a:gd name="T74" fmla="*/ 66 w 82"/>
                <a:gd name="T75" fmla="*/ 0 h 92"/>
                <a:gd name="T76" fmla="*/ 74 w 82"/>
                <a:gd name="T77" fmla="*/ 0 h 92"/>
                <a:gd name="T78" fmla="*/ 82 w 82"/>
                <a:gd name="T79" fmla="*/ 5 h 92"/>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82"/>
                <a:gd name="T121" fmla="*/ 0 h 92"/>
                <a:gd name="T122" fmla="*/ 82 w 82"/>
                <a:gd name="T123" fmla="*/ 92 h 92"/>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82" h="92">
                  <a:moveTo>
                    <a:pt x="82" y="5"/>
                  </a:moveTo>
                  <a:lnTo>
                    <a:pt x="66" y="13"/>
                  </a:lnTo>
                  <a:lnTo>
                    <a:pt x="51" y="26"/>
                  </a:lnTo>
                  <a:lnTo>
                    <a:pt x="46" y="31"/>
                  </a:lnTo>
                  <a:lnTo>
                    <a:pt x="38" y="33"/>
                  </a:lnTo>
                  <a:lnTo>
                    <a:pt x="33" y="36"/>
                  </a:lnTo>
                  <a:lnTo>
                    <a:pt x="31" y="38"/>
                  </a:lnTo>
                  <a:lnTo>
                    <a:pt x="31" y="41"/>
                  </a:lnTo>
                  <a:lnTo>
                    <a:pt x="28" y="54"/>
                  </a:lnTo>
                  <a:lnTo>
                    <a:pt x="23" y="61"/>
                  </a:lnTo>
                  <a:lnTo>
                    <a:pt x="18" y="66"/>
                  </a:lnTo>
                  <a:lnTo>
                    <a:pt x="18" y="69"/>
                  </a:lnTo>
                  <a:lnTo>
                    <a:pt x="15" y="72"/>
                  </a:lnTo>
                  <a:lnTo>
                    <a:pt x="18" y="77"/>
                  </a:lnTo>
                  <a:lnTo>
                    <a:pt x="18" y="82"/>
                  </a:lnTo>
                  <a:lnTo>
                    <a:pt x="15" y="87"/>
                  </a:lnTo>
                  <a:lnTo>
                    <a:pt x="13" y="89"/>
                  </a:lnTo>
                  <a:lnTo>
                    <a:pt x="8" y="92"/>
                  </a:lnTo>
                  <a:lnTo>
                    <a:pt x="8" y="89"/>
                  </a:lnTo>
                  <a:lnTo>
                    <a:pt x="5" y="89"/>
                  </a:lnTo>
                  <a:lnTo>
                    <a:pt x="2" y="87"/>
                  </a:lnTo>
                  <a:lnTo>
                    <a:pt x="0" y="82"/>
                  </a:lnTo>
                  <a:lnTo>
                    <a:pt x="0" y="77"/>
                  </a:lnTo>
                  <a:lnTo>
                    <a:pt x="2" y="72"/>
                  </a:lnTo>
                  <a:lnTo>
                    <a:pt x="8" y="61"/>
                  </a:lnTo>
                  <a:lnTo>
                    <a:pt x="13" y="51"/>
                  </a:lnTo>
                  <a:lnTo>
                    <a:pt x="13" y="46"/>
                  </a:lnTo>
                  <a:lnTo>
                    <a:pt x="13" y="43"/>
                  </a:lnTo>
                  <a:lnTo>
                    <a:pt x="13" y="41"/>
                  </a:lnTo>
                  <a:lnTo>
                    <a:pt x="15" y="36"/>
                  </a:lnTo>
                  <a:lnTo>
                    <a:pt x="20" y="31"/>
                  </a:lnTo>
                  <a:lnTo>
                    <a:pt x="28" y="23"/>
                  </a:lnTo>
                  <a:lnTo>
                    <a:pt x="36" y="20"/>
                  </a:lnTo>
                  <a:lnTo>
                    <a:pt x="41" y="18"/>
                  </a:lnTo>
                  <a:lnTo>
                    <a:pt x="46" y="13"/>
                  </a:lnTo>
                  <a:lnTo>
                    <a:pt x="56" y="5"/>
                  </a:lnTo>
                  <a:lnTo>
                    <a:pt x="61" y="3"/>
                  </a:lnTo>
                  <a:lnTo>
                    <a:pt x="66" y="0"/>
                  </a:lnTo>
                  <a:lnTo>
                    <a:pt x="74" y="0"/>
                  </a:lnTo>
                  <a:lnTo>
                    <a:pt x="82" y="5"/>
                  </a:lnTo>
                  <a:close/>
                </a:path>
              </a:pathLst>
            </a:custGeom>
            <a:gradFill rotWithShape="0">
              <a:gsLst>
                <a:gs pos="0">
                  <a:schemeClr val="accent1"/>
                </a:gs>
                <a:gs pos="100000">
                  <a:schemeClr val="accent2"/>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5803" name="Freeform 161"/>
            <p:cNvSpPr>
              <a:spLocks/>
            </p:cNvSpPr>
            <p:nvPr/>
          </p:nvSpPr>
          <p:spPr bwMode="auto">
            <a:xfrm>
              <a:off x="1771" y="1297"/>
              <a:ext cx="56" cy="74"/>
            </a:xfrm>
            <a:custGeom>
              <a:avLst/>
              <a:gdLst>
                <a:gd name="T0" fmla="*/ 56 w 56"/>
                <a:gd name="T1" fmla="*/ 8 h 74"/>
                <a:gd name="T2" fmla="*/ 54 w 56"/>
                <a:gd name="T3" fmla="*/ 8 h 74"/>
                <a:gd name="T4" fmla="*/ 49 w 56"/>
                <a:gd name="T5" fmla="*/ 10 h 74"/>
                <a:gd name="T6" fmla="*/ 46 w 56"/>
                <a:gd name="T7" fmla="*/ 10 h 74"/>
                <a:gd name="T8" fmla="*/ 38 w 56"/>
                <a:gd name="T9" fmla="*/ 15 h 74"/>
                <a:gd name="T10" fmla="*/ 31 w 56"/>
                <a:gd name="T11" fmla="*/ 20 h 74"/>
                <a:gd name="T12" fmla="*/ 28 w 56"/>
                <a:gd name="T13" fmla="*/ 25 h 74"/>
                <a:gd name="T14" fmla="*/ 28 w 56"/>
                <a:gd name="T15" fmla="*/ 28 h 74"/>
                <a:gd name="T16" fmla="*/ 23 w 56"/>
                <a:gd name="T17" fmla="*/ 33 h 74"/>
                <a:gd name="T18" fmla="*/ 15 w 56"/>
                <a:gd name="T19" fmla="*/ 41 h 74"/>
                <a:gd name="T20" fmla="*/ 13 w 56"/>
                <a:gd name="T21" fmla="*/ 43 h 74"/>
                <a:gd name="T22" fmla="*/ 13 w 56"/>
                <a:gd name="T23" fmla="*/ 48 h 74"/>
                <a:gd name="T24" fmla="*/ 13 w 56"/>
                <a:gd name="T25" fmla="*/ 54 h 74"/>
                <a:gd name="T26" fmla="*/ 13 w 56"/>
                <a:gd name="T27" fmla="*/ 59 h 74"/>
                <a:gd name="T28" fmla="*/ 13 w 56"/>
                <a:gd name="T29" fmla="*/ 61 h 74"/>
                <a:gd name="T30" fmla="*/ 10 w 56"/>
                <a:gd name="T31" fmla="*/ 64 h 74"/>
                <a:gd name="T32" fmla="*/ 8 w 56"/>
                <a:gd name="T33" fmla="*/ 69 h 74"/>
                <a:gd name="T34" fmla="*/ 3 w 56"/>
                <a:gd name="T35" fmla="*/ 74 h 74"/>
                <a:gd name="T36" fmla="*/ 0 w 56"/>
                <a:gd name="T37" fmla="*/ 59 h 74"/>
                <a:gd name="T38" fmla="*/ 0 w 56"/>
                <a:gd name="T39" fmla="*/ 48 h 74"/>
                <a:gd name="T40" fmla="*/ 3 w 56"/>
                <a:gd name="T41" fmla="*/ 41 h 74"/>
                <a:gd name="T42" fmla="*/ 10 w 56"/>
                <a:gd name="T43" fmla="*/ 28 h 74"/>
                <a:gd name="T44" fmla="*/ 15 w 56"/>
                <a:gd name="T45" fmla="*/ 23 h 74"/>
                <a:gd name="T46" fmla="*/ 15 w 56"/>
                <a:gd name="T47" fmla="*/ 20 h 74"/>
                <a:gd name="T48" fmla="*/ 18 w 56"/>
                <a:gd name="T49" fmla="*/ 15 h 74"/>
                <a:gd name="T50" fmla="*/ 23 w 56"/>
                <a:gd name="T51" fmla="*/ 10 h 74"/>
                <a:gd name="T52" fmla="*/ 26 w 56"/>
                <a:gd name="T53" fmla="*/ 5 h 74"/>
                <a:gd name="T54" fmla="*/ 31 w 56"/>
                <a:gd name="T55" fmla="*/ 5 h 74"/>
                <a:gd name="T56" fmla="*/ 38 w 56"/>
                <a:gd name="T57" fmla="*/ 2 h 74"/>
                <a:gd name="T58" fmla="*/ 43 w 56"/>
                <a:gd name="T59" fmla="*/ 0 h 74"/>
                <a:gd name="T60" fmla="*/ 49 w 56"/>
                <a:gd name="T61" fmla="*/ 0 h 74"/>
                <a:gd name="T62" fmla="*/ 51 w 56"/>
                <a:gd name="T63" fmla="*/ 2 h 74"/>
                <a:gd name="T64" fmla="*/ 54 w 56"/>
                <a:gd name="T65" fmla="*/ 2 h 74"/>
                <a:gd name="T66" fmla="*/ 56 w 56"/>
                <a:gd name="T67" fmla="*/ 8 h 7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56"/>
                <a:gd name="T103" fmla="*/ 0 h 74"/>
                <a:gd name="T104" fmla="*/ 56 w 56"/>
                <a:gd name="T105" fmla="*/ 74 h 7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56" h="74">
                  <a:moveTo>
                    <a:pt x="56" y="8"/>
                  </a:moveTo>
                  <a:lnTo>
                    <a:pt x="54" y="8"/>
                  </a:lnTo>
                  <a:lnTo>
                    <a:pt x="49" y="10"/>
                  </a:lnTo>
                  <a:lnTo>
                    <a:pt x="46" y="10"/>
                  </a:lnTo>
                  <a:lnTo>
                    <a:pt x="38" y="15"/>
                  </a:lnTo>
                  <a:lnTo>
                    <a:pt x="31" y="20"/>
                  </a:lnTo>
                  <a:lnTo>
                    <a:pt x="28" y="25"/>
                  </a:lnTo>
                  <a:lnTo>
                    <a:pt x="28" y="28"/>
                  </a:lnTo>
                  <a:lnTo>
                    <a:pt x="23" y="33"/>
                  </a:lnTo>
                  <a:lnTo>
                    <a:pt x="15" y="41"/>
                  </a:lnTo>
                  <a:lnTo>
                    <a:pt x="13" y="43"/>
                  </a:lnTo>
                  <a:lnTo>
                    <a:pt x="13" y="48"/>
                  </a:lnTo>
                  <a:lnTo>
                    <a:pt x="13" y="54"/>
                  </a:lnTo>
                  <a:lnTo>
                    <a:pt x="13" y="59"/>
                  </a:lnTo>
                  <a:lnTo>
                    <a:pt x="13" y="61"/>
                  </a:lnTo>
                  <a:lnTo>
                    <a:pt x="10" y="64"/>
                  </a:lnTo>
                  <a:lnTo>
                    <a:pt x="8" y="69"/>
                  </a:lnTo>
                  <a:lnTo>
                    <a:pt x="3" y="74"/>
                  </a:lnTo>
                  <a:lnTo>
                    <a:pt x="0" y="59"/>
                  </a:lnTo>
                  <a:lnTo>
                    <a:pt x="0" y="48"/>
                  </a:lnTo>
                  <a:lnTo>
                    <a:pt x="3" y="41"/>
                  </a:lnTo>
                  <a:lnTo>
                    <a:pt x="10" y="28"/>
                  </a:lnTo>
                  <a:lnTo>
                    <a:pt x="15" y="23"/>
                  </a:lnTo>
                  <a:lnTo>
                    <a:pt x="15" y="20"/>
                  </a:lnTo>
                  <a:lnTo>
                    <a:pt x="18" y="15"/>
                  </a:lnTo>
                  <a:lnTo>
                    <a:pt x="23" y="10"/>
                  </a:lnTo>
                  <a:lnTo>
                    <a:pt x="26" y="5"/>
                  </a:lnTo>
                  <a:lnTo>
                    <a:pt x="31" y="5"/>
                  </a:lnTo>
                  <a:lnTo>
                    <a:pt x="38" y="2"/>
                  </a:lnTo>
                  <a:lnTo>
                    <a:pt x="43" y="0"/>
                  </a:lnTo>
                  <a:lnTo>
                    <a:pt x="49" y="0"/>
                  </a:lnTo>
                  <a:lnTo>
                    <a:pt x="51" y="2"/>
                  </a:lnTo>
                  <a:lnTo>
                    <a:pt x="54" y="2"/>
                  </a:lnTo>
                  <a:lnTo>
                    <a:pt x="56" y="8"/>
                  </a:lnTo>
                  <a:close/>
                </a:path>
              </a:pathLst>
            </a:custGeom>
            <a:gradFill rotWithShape="0">
              <a:gsLst>
                <a:gs pos="0">
                  <a:schemeClr val="accent1"/>
                </a:gs>
                <a:gs pos="100000">
                  <a:schemeClr val="accent2"/>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5804" name="Freeform 162"/>
            <p:cNvSpPr>
              <a:spLocks/>
            </p:cNvSpPr>
            <p:nvPr/>
          </p:nvSpPr>
          <p:spPr bwMode="auto">
            <a:xfrm>
              <a:off x="1776" y="1371"/>
              <a:ext cx="26" cy="36"/>
            </a:xfrm>
            <a:custGeom>
              <a:avLst/>
              <a:gdLst>
                <a:gd name="T0" fmla="*/ 0 w 26"/>
                <a:gd name="T1" fmla="*/ 8 h 36"/>
                <a:gd name="T2" fmla="*/ 3 w 26"/>
                <a:gd name="T3" fmla="*/ 15 h 36"/>
                <a:gd name="T4" fmla="*/ 5 w 26"/>
                <a:gd name="T5" fmla="*/ 18 h 36"/>
                <a:gd name="T6" fmla="*/ 8 w 26"/>
                <a:gd name="T7" fmla="*/ 23 h 36"/>
                <a:gd name="T8" fmla="*/ 10 w 26"/>
                <a:gd name="T9" fmla="*/ 28 h 36"/>
                <a:gd name="T10" fmla="*/ 13 w 26"/>
                <a:gd name="T11" fmla="*/ 31 h 36"/>
                <a:gd name="T12" fmla="*/ 13 w 26"/>
                <a:gd name="T13" fmla="*/ 33 h 36"/>
                <a:gd name="T14" fmla="*/ 18 w 26"/>
                <a:gd name="T15" fmla="*/ 36 h 36"/>
                <a:gd name="T16" fmla="*/ 21 w 26"/>
                <a:gd name="T17" fmla="*/ 36 h 36"/>
                <a:gd name="T18" fmla="*/ 23 w 26"/>
                <a:gd name="T19" fmla="*/ 36 h 36"/>
                <a:gd name="T20" fmla="*/ 26 w 26"/>
                <a:gd name="T21" fmla="*/ 33 h 36"/>
                <a:gd name="T22" fmla="*/ 26 w 26"/>
                <a:gd name="T23" fmla="*/ 31 h 36"/>
                <a:gd name="T24" fmla="*/ 23 w 26"/>
                <a:gd name="T25" fmla="*/ 31 h 36"/>
                <a:gd name="T26" fmla="*/ 23 w 26"/>
                <a:gd name="T27" fmla="*/ 28 h 36"/>
                <a:gd name="T28" fmla="*/ 21 w 26"/>
                <a:gd name="T29" fmla="*/ 28 h 36"/>
                <a:gd name="T30" fmla="*/ 18 w 26"/>
                <a:gd name="T31" fmla="*/ 23 h 36"/>
                <a:gd name="T32" fmla="*/ 15 w 26"/>
                <a:gd name="T33" fmla="*/ 18 h 36"/>
                <a:gd name="T34" fmla="*/ 15 w 26"/>
                <a:gd name="T35" fmla="*/ 15 h 36"/>
                <a:gd name="T36" fmla="*/ 13 w 26"/>
                <a:gd name="T37" fmla="*/ 15 h 36"/>
                <a:gd name="T38" fmla="*/ 10 w 26"/>
                <a:gd name="T39" fmla="*/ 13 h 36"/>
                <a:gd name="T40" fmla="*/ 10 w 26"/>
                <a:gd name="T41" fmla="*/ 10 h 36"/>
                <a:gd name="T42" fmla="*/ 8 w 26"/>
                <a:gd name="T43" fmla="*/ 5 h 36"/>
                <a:gd name="T44" fmla="*/ 10 w 26"/>
                <a:gd name="T45" fmla="*/ 0 h 36"/>
                <a:gd name="T46" fmla="*/ 8 w 26"/>
                <a:gd name="T47" fmla="*/ 0 h 36"/>
                <a:gd name="T48" fmla="*/ 5 w 26"/>
                <a:gd name="T49" fmla="*/ 0 h 36"/>
                <a:gd name="T50" fmla="*/ 3 w 26"/>
                <a:gd name="T51" fmla="*/ 2 h 36"/>
                <a:gd name="T52" fmla="*/ 0 w 26"/>
                <a:gd name="T53" fmla="*/ 8 h 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26"/>
                <a:gd name="T82" fmla="*/ 0 h 36"/>
                <a:gd name="T83" fmla="*/ 26 w 26"/>
                <a:gd name="T84" fmla="*/ 36 h 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26" h="36">
                  <a:moveTo>
                    <a:pt x="0" y="8"/>
                  </a:moveTo>
                  <a:lnTo>
                    <a:pt x="3" y="15"/>
                  </a:lnTo>
                  <a:lnTo>
                    <a:pt x="5" y="18"/>
                  </a:lnTo>
                  <a:lnTo>
                    <a:pt x="8" y="23"/>
                  </a:lnTo>
                  <a:lnTo>
                    <a:pt x="10" y="28"/>
                  </a:lnTo>
                  <a:lnTo>
                    <a:pt x="13" y="31"/>
                  </a:lnTo>
                  <a:lnTo>
                    <a:pt x="13" y="33"/>
                  </a:lnTo>
                  <a:lnTo>
                    <a:pt x="18" y="36"/>
                  </a:lnTo>
                  <a:lnTo>
                    <a:pt x="21" y="36"/>
                  </a:lnTo>
                  <a:lnTo>
                    <a:pt x="23" y="36"/>
                  </a:lnTo>
                  <a:lnTo>
                    <a:pt x="26" y="33"/>
                  </a:lnTo>
                  <a:lnTo>
                    <a:pt x="26" y="31"/>
                  </a:lnTo>
                  <a:lnTo>
                    <a:pt x="23" y="31"/>
                  </a:lnTo>
                  <a:lnTo>
                    <a:pt x="23" y="28"/>
                  </a:lnTo>
                  <a:lnTo>
                    <a:pt x="21" y="28"/>
                  </a:lnTo>
                  <a:lnTo>
                    <a:pt x="18" y="23"/>
                  </a:lnTo>
                  <a:lnTo>
                    <a:pt x="15" y="18"/>
                  </a:lnTo>
                  <a:lnTo>
                    <a:pt x="15" y="15"/>
                  </a:lnTo>
                  <a:lnTo>
                    <a:pt x="13" y="15"/>
                  </a:lnTo>
                  <a:lnTo>
                    <a:pt x="10" y="13"/>
                  </a:lnTo>
                  <a:lnTo>
                    <a:pt x="10" y="10"/>
                  </a:lnTo>
                  <a:lnTo>
                    <a:pt x="8" y="5"/>
                  </a:lnTo>
                  <a:lnTo>
                    <a:pt x="10" y="0"/>
                  </a:lnTo>
                  <a:lnTo>
                    <a:pt x="8" y="0"/>
                  </a:lnTo>
                  <a:lnTo>
                    <a:pt x="5" y="0"/>
                  </a:lnTo>
                  <a:lnTo>
                    <a:pt x="3" y="2"/>
                  </a:lnTo>
                  <a:lnTo>
                    <a:pt x="0" y="8"/>
                  </a:lnTo>
                  <a:close/>
                </a:path>
              </a:pathLst>
            </a:custGeom>
            <a:gradFill rotWithShape="0">
              <a:gsLst>
                <a:gs pos="0">
                  <a:schemeClr val="accent1"/>
                </a:gs>
                <a:gs pos="100000">
                  <a:schemeClr val="accent2"/>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sp>
        <p:nvSpPr>
          <p:cNvPr id="75797" name="Text Box 163"/>
          <p:cNvSpPr txBox="1">
            <a:spLocks noChangeArrowheads="1"/>
          </p:cNvSpPr>
          <p:nvPr/>
        </p:nvSpPr>
        <p:spPr bwMode="auto">
          <a:xfrm>
            <a:off x="3446463" y="3457575"/>
            <a:ext cx="2517775" cy="1474788"/>
          </a:xfrm>
          <a:prstGeom prst="rect">
            <a:avLst/>
          </a:prstGeom>
          <a:noFill/>
          <a:ln w="9525">
            <a:solidFill>
              <a:schemeClr val="tx1"/>
            </a:solidFill>
            <a:prstDash val="sysDot"/>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marL="196850" indent="-196850">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r>
              <a:rPr lang="en-GB" altLang="x-none" sz="1800" b="1" dirty="0">
                <a:latin typeface="Helvetica" charset="0"/>
              </a:rPr>
              <a:t>(2) problem detection</a:t>
            </a:r>
          </a:p>
          <a:p>
            <a:r>
              <a:rPr lang="en-GB" altLang="x-none" sz="1800" dirty="0">
                <a:latin typeface="Helvetica" charset="0"/>
              </a:rPr>
              <a:t>issues</a:t>
            </a:r>
          </a:p>
          <a:p>
            <a:pPr>
              <a:buFontTx/>
              <a:buChar char="•"/>
            </a:pPr>
            <a:r>
              <a:rPr lang="en-GB" altLang="x-none" sz="1800" dirty="0">
                <a:latin typeface="Helvetica" charset="0"/>
              </a:rPr>
              <a:t>Tool support</a:t>
            </a:r>
          </a:p>
          <a:p>
            <a:pPr>
              <a:buFontTx/>
              <a:buChar char="•"/>
            </a:pPr>
            <a:r>
              <a:rPr lang="en-GB" altLang="x-none" sz="1800" dirty="0">
                <a:latin typeface="Helvetica" charset="0"/>
              </a:rPr>
              <a:t>Scalability</a:t>
            </a:r>
          </a:p>
          <a:p>
            <a:pPr>
              <a:buFontTx/>
              <a:buChar char="•"/>
            </a:pPr>
            <a:r>
              <a:rPr lang="en-GB" altLang="x-none" sz="1800" dirty="0">
                <a:latin typeface="Helvetica" charset="0"/>
              </a:rPr>
              <a:t>Efficiency</a:t>
            </a:r>
          </a:p>
        </p:txBody>
      </p:sp>
      <p:grpSp>
        <p:nvGrpSpPr>
          <p:cNvPr id="7" name="Group 6">
            <a:extLst>
              <a:ext uri="{FF2B5EF4-FFF2-40B4-BE49-F238E27FC236}">
                <a16:creationId xmlns:a16="http://schemas.microsoft.com/office/drawing/2014/main" id="{C39016FC-C16A-9C76-6BEE-0FECD275C315}"/>
              </a:ext>
            </a:extLst>
          </p:cNvPr>
          <p:cNvGrpSpPr/>
          <p:nvPr/>
        </p:nvGrpSpPr>
        <p:grpSpPr>
          <a:xfrm>
            <a:off x="7602596" y="3357562"/>
            <a:ext cx="1206148" cy="1256391"/>
            <a:chOff x="7343818" y="3350457"/>
            <a:chExt cx="1206148" cy="1256391"/>
          </a:xfrm>
        </p:grpSpPr>
        <p:sp>
          <p:nvSpPr>
            <p:cNvPr id="8" name="Rectangle 124">
              <a:extLst>
                <a:ext uri="{FF2B5EF4-FFF2-40B4-BE49-F238E27FC236}">
                  <a16:creationId xmlns:a16="http://schemas.microsoft.com/office/drawing/2014/main" id="{313378CE-11E5-E819-AFF0-FFF80EB78C45}"/>
                </a:ext>
              </a:extLst>
            </p:cNvPr>
            <p:cNvSpPr>
              <a:spLocks noChangeArrowheads="1"/>
            </p:cNvSpPr>
            <p:nvPr/>
          </p:nvSpPr>
          <p:spPr bwMode="auto">
            <a:xfrm>
              <a:off x="7576771" y="3350457"/>
              <a:ext cx="511053" cy="327242"/>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dirty="0"/>
            </a:p>
          </p:txBody>
        </p:sp>
        <p:sp>
          <p:nvSpPr>
            <p:cNvPr id="9" name="Line 128">
              <a:extLst>
                <a:ext uri="{FF2B5EF4-FFF2-40B4-BE49-F238E27FC236}">
                  <a16:creationId xmlns:a16="http://schemas.microsoft.com/office/drawing/2014/main" id="{52D295C0-357D-65EB-C119-AB90C4240C8D}"/>
                </a:ext>
              </a:extLst>
            </p:cNvPr>
            <p:cNvSpPr>
              <a:spLocks noChangeShapeType="1"/>
            </p:cNvSpPr>
            <p:nvPr/>
          </p:nvSpPr>
          <p:spPr bwMode="auto">
            <a:xfrm flipH="1" flipV="1">
              <a:off x="7343818" y="3503568"/>
              <a:ext cx="232408" cy="1762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nvGrpSpPr>
            <p:cNvPr id="10" name="Group 9">
              <a:extLst>
                <a:ext uri="{FF2B5EF4-FFF2-40B4-BE49-F238E27FC236}">
                  <a16:creationId xmlns:a16="http://schemas.microsoft.com/office/drawing/2014/main" id="{3778D2D3-114A-AF80-37A7-C42D1ABF1CDE}"/>
                </a:ext>
              </a:extLst>
            </p:cNvPr>
            <p:cNvGrpSpPr/>
            <p:nvPr/>
          </p:nvGrpSpPr>
          <p:grpSpPr>
            <a:xfrm>
              <a:off x="7447381" y="3657606"/>
              <a:ext cx="1102585" cy="949242"/>
              <a:chOff x="7447381" y="3657606"/>
              <a:chExt cx="1102585" cy="949242"/>
            </a:xfrm>
          </p:grpSpPr>
          <p:grpSp>
            <p:nvGrpSpPr>
              <p:cNvPr id="11" name="Group 10">
                <a:extLst>
                  <a:ext uri="{FF2B5EF4-FFF2-40B4-BE49-F238E27FC236}">
                    <a16:creationId xmlns:a16="http://schemas.microsoft.com/office/drawing/2014/main" id="{C4830BF4-6587-3D4E-4DE3-55E26C7002E2}"/>
                  </a:ext>
                </a:extLst>
              </p:cNvPr>
              <p:cNvGrpSpPr/>
              <p:nvPr/>
            </p:nvGrpSpPr>
            <p:grpSpPr>
              <a:xfrm>
                <a:off x="7447381" y="3876590"/>
                <a:ext cx="1102585" cy="730258"/>
                <a:chOff x="7463560" y="3848350"/>
                <a:chExt cx="1102585" cy="730258"/>
              </a:xfrm>
            </p:grpSpPr>
            <p:sp>
              <p:nvSpPr>
                <p:cNvPr id="13" name="Explosion 2 12">
                  <a:extLst>
                    <a:ext uri="{FF2B5EF4-FFF2-40B4-BE49-F238E27FC236}">
                      <a16:creationId xmlns:a16="http://schemas.microsoft.com/office/drawing/2014/main" id="{CBE81A84-6DE8-88C8-BF4D-81D9A2AAEB3A}"/>
                    </a:ext>
                  </a:extLst>
                </p:cNvPr>
                <p:cNvSpPr/>
                <p:nvPr/>
              </p:nvSpPr>
              <p:spPr bwMode="auto">
                <a:xfrm rot="1030715">
                  <a:off x="7463560" y="3848350"/>
                  <a:ext cx="1102585" cy="730258"/>
                </a:xfrm>
                <a:prstGeom prst="irregularSeal2">
                  <a:avLst/>
                </a:prstGeom>
                <a:solidFill>
                  <a:srgbClr val="C0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BE" sz="2400" b="0" i="0" u="none" strike="noStrike" cap="none" normalizeH="0" baseline="0">
                    <a:ln>
                      <a:noFill/>
                    </a:ln>
                    <a:solidFill>
                      <a:schemeClr val="tx1"/>
                    </a:solidFill>
                    <a:effectLst/>
                    <a:latin typeface="Times New Roman" charset="0"/>
                  </a:endParaRPr>
                </a:p>
              </p:txBody>
            </p:sp>
            <p:sp>
              <p:nvSpPr>
                <p:cNvPr id="14" name="TextBox 13">
                  <a:extLst>
                    <a:ext uri="{FF2B5EF4-FFF2-40B4-BE49-F238E27FC236}">
                      <a16:creationId xmlns:a16="http://schemas.microsoft.com/office/drawing/2014/main" id="{B68CC027-996E-8C8D-1730-3EDA8F4308A9}"/>
                    </a:ext>
                  </a:extLst>
                </p:cNvPr>
                <p:cNvSpPr txBox="1"/>
                <p:nvPr/>
              </p:nvSpPr>
              <p:spPr>
                <a:xfrm>
                  <a:off x="7631814" y="3933056"/>
                  <a:ext cx="684602" cy="461665"/>
                </a:xfrm>
                <a:prstGeom prst="rect">
                  <a:avLst/>
                </a:prstGeom>
                <a:noFill/>
              </p:spPr>
              <p:txBody>
                <a:bodyPr wrap="square" rtlCol="0">
                  <a:spAutoFit/>
                </a:bodyPr>
                <a:lstStyle/>
                <a:p>
                  <a:pPr algn="ctr"/>
                  <a:r>
                    <a:rPr lang="en-BE" sz="1200" dirty="0">
                      <a:solidFill>
                        <a:schemeClr val="accent3"/>
                      </a:solidFill>
                    </a:rPr>
                    <a:t>New Feature</a:t>
                  </a:r>
                </a:p>
              </p:txBody>
            </p:sp>
          </p:grpSp>
          <p:sp>
            <p:nvSpPr>
              <p:cNvPr id="12" name="Line 128">
                <a:extLst>
                  <a:ext uri="{FF2B5EF4-FFF2-40B4-BE49-F238E27FC236}">
                    <a16:creationId xmlns:a16="http://schemas.microsoft.com/office/drawing/2014/main" id="{9DFD1015-5C0A-D9B8-B9F9-1FFDEA5F5FF6}"/>
                  </a:ext>
                </a:extLst>
              </p:cNvPr>
              <p:cNvSpPr>
                <a:spLocks noChangeShapeType="1"/>
              </p:cNvSpPr>
              <p:nvPr/>
            </p:nvSpPr>
            <p:spPr bwMode="auto">
              <a:xfrm flipH="1" flipV="1">
                <a:off x="7833850" y="3657606"/>
                <a:ext cx="111658" cy="38099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gr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579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797"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62BB3182-711F-35DB-E793-23D8ABA3A117}"/>
              </a:ext>
            </a:extLst>
          </p:cNvPr>
          <p:cNvSpPr>
            <a:spLocks noGrp="1"/>
          </p:cNvSpPr>
          <p:nvPr>
            <p:ph type="dt" sz="half" idx="10"/>
          </p:nvPr>
        </p:nvSpPr>
        <p:spPr/>
        <p:txBody>
          <a:bodyPr/>
          <a:lstStyle/>
          <a:p>
            <a:pPr>
              <a:defRPr/>
            </a:pPr>
            <a:endParaRPr lang="en-US" altLang="x-none"/>
          </a:p>
        </p:txBody>
      </p:sp>
      <p:sp>
        <p:nvSpPr>
          <p:cNvPr id="5" name="Slide Number Placeholder 4">
            <a:extLst>
              <a:ext uri="{FF2B5EF4-FFF2-40B4-BE49-F238E27FC236}">
                <a16:creationId xmlns:a16="http://schemas.microsoft.com/office/drawing/2014/main" id="{DB2CAF16-9EEB-3BF9-A747-A3BB3218DC54}"/>
              </a:ext>
            </a:extLst>
          </p:cNvPr>
          <p:cNvSpPr>
            <a:spLocks noGrp="1"/>
          </p:cNvSpPr>
          <p:nvPr>
            <p:ph type="sldNum" sz="quarter" idx="11"/>
          </p:nvPr>
        </p:nvSpPr>
        <p:spPr/>
        <p:txBody>
          <a:bodyPr/>
          <a:lstStyle/>
          <a:p>
            <a:pPr>
              <a:defRPr/>
            </a:pPr>
            <a:r>
              <a:rPr lang="en-US" altLang="x-none"/>
              <a:t>Object-Oriented Reengineering.</a:t>
            </a:r>
            <a:fld id="{28B0D84E-F486-BB43-9FBC-1E15A1D2605E}" type="slidenum">
              <a:rPr lang="en-US" altLang="x-none" smtClean="0"/>
              <a:pPr>
                <a:defRPr/>
              </a:pPr>
              <a:t>2</a:t>
            </a:fld>
            <a:endParaRPr lang="en-US" altLang="x-none"/>
          </a:p>
        </p:txBody>
      </p:sp>
      <p:pic>
        <p:nvPicPr>
          <p:cNvPr id="1026" name="Picture 2" descr="First Time icon PNG and SVG Vector Free Download">
            <a:extLst>
              <a:ext uri="{FF2B5EF4-FFF2-40B4-BE49-F238E27FC236}">
                <a16:creationId xmlns:a16="http://schemas.microsoft.com/office/drawing/2014/main" id="{4FE70933-36EF-BA54-4C37-E049B0063B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07468" y="152400"/>
            <a:ext cx="5576664" cy="56651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8345884"/>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C91555-FE7C-0247-6C5C-5AE5912960EB}"/>
              </a:ext>
            </a:extLst>
          </p:cNvPr>
          <p:cNvSpPr>
            <a:spLocks noGrp="1"/>
          </p:cNvSpPr>
          <p:nvPr>
            <p:ph type="title"/>
          </p:nvPr>
        </p:nvSpPr>
        <p:spPr/>
        <p:txBody>
          <a:bodyPr/>
          <a:lstStyle/>
          <a:p>
            <a:r>
              <a:rPr lang="en-BE" dirty="0"/>
              <a:t>UML Diagrams</a:t>
            </a:r>
          </a:p>
        </p:txBody>
      </p:sp>
      <p:sp>
        <p:nvSpPr>
          <p:cNvPr id="3" name="Content Placeholder 2">
            <a:extLst>
              <a:ext uri="{FF2B5EF4-FFF2-40B4-BE49-F238E27FC236}">
                <a16:creationId xmlns:a16="http://schemas.microsoft.com/office/drawing/2014/main" id="{821D18FB-49E8-1291-50E7-4D2AF67E6962}"/>
              </a:ext>
            </a:extLst>
          </p:cNvPr>
          <p:cNvSpPr>
            <a:spLocks noGrp="1"/>
          </p:cNvSpPr>
          <p:nvPr>
            <p:ph sz="half" idx="1"/>
          </p:nvPr>
        </p:nvSpPr>
        <p:spPr>
          <a:xfrm>
            <a:off x="685800" y="1371600"/>
            <a:ext cx="7772400" cy="4724400"/>
          </a:xfrm>
        </p:spPr>
        <p:txBody>
          <a:bodyPr/>
          <a:lstStyle/>
          <a:p>
            <a:r>
              <a:rPr lang="en-BE" dirty="0"/>
              <a:t>(Mostly) Simple and Standard Way to present an abstract visualization of a system</a:t>
            </a:r>
          </a:p>
          <a:p>
            <a:r>
              <a:rPr lang="en-BE" dirty="0"/>
              <a:t>UML defines 14 diagrams</a:t>
            </a:r>
          </a:p>
          <a:p>
            <a:r>
              <a:rPr lang="en-BE" dirty="0"/>
              <a:t>Useful to plan and design the reengineering project</a:t>
            </a:r>
          </a:p>
          <a:p>
            <a:r>
              <a:rPr lang="en-BE" dirty="0"/>
              <a:t>You will be using UML diagrams to show the system before and after the change</a:t>
            </a:r>
          </a:p>
        </p:txBody>
      </p:sp>
      <p:sp>
        <p:nvSpPr>
          <p:cNvPr id="5" name="Date Placeholder 4">
            <a:extLst>
              <a:ext uri="{FF2B5EF4-FFF2-40B4-BE49-F238E27FC236}">
                <a16:creationId xmlns:a16="http://schemas.microsoft.com/office/drawing/2014/main" id="{90542800-3B4F-8039-0BE7-158048616F09}"/>
              </a:ext>
            </a:extLst>
          </p:cNvPr>
          <p:cNvSpPr>
            <a:spLocks noGrp="1"/>
          </p:cNvSpPr>
          <p:nvPr>
            <p:ph type="dt" sz="half" idx="10"/>
          </p:nvPr>
        </p:nvSpPr>
        <p:spPr/>
        <p:txBody>
          <a:bodyPr/>
          <a:lstStyle/>
          <a:p>
            <a:pPr>
              <a:defRPr/>
            </a:pPr>
            <a:endParaRPr lang="en-US" altLang="x-none"/>
          </a:p>
        </p:txBody>
      </p:sp>
      <p:sp>
        <p:nvSpPr>
          <p:cNvPr id="6" name="Slide Number Placeholder 5">
            <a:extLst>
              <a:ext uri="{FF2B5EF4-FFF2-40B4-BE49-F238E27FC236}">
                <a16:creationId xmlns:a16="http://schemas.microsoft.com/office/drawing/2014/main" id="{6383E0BA-592B-B9B7-5664-F16831B8A990}"/>
              </a:ext>
            </a:extLst>
          </p:cNvPr>
          <p:cNvSpPr>
            <a:spLocks noGrp="1"/>
          </p:cNvSpPr>
          <p:nvPr>
            <p:ph type="sldNum" sz="quarter" idx="11"/>
          </p:nvPr>
        </p:nvSpPr>
        <p:spPr/>
        <p:txBody>
          <a:bodyPr/>
          <a:lstStyle/>
          <a:p>
            <a:pPr>
              <a:defRPr/>
            </a:pPr>
            <a:r>
              <a:rPr lang="en-US" altLang="x-none"/>
              <a:t>Object-Oriented Reengineering.</a:t>
            </a:r>
            <a:fld id="{4365A806-254F-6145-A230-D58B6D8D5DC9}" type="slidenum">
              <a:rPr lang="en-US" altLang="x-none" smtClean="0"/>
              <a:pPr>
                <a:defRPr/>
              </a:pPr>
              <a:t>20</a:t>
            </a:fld>
            <a:endParaRPr lang="en-US" altLang="x-none"/>
          </a:p>
        </p:txBody>
      </p:sp>
    </p:spTree>
    <p:extLst>
      <p:ext uri="{BB962C8B-B14F-4D97-AF65-F5344CB8AC3E}">
        <p14:creationId xmlns:p14="http://schemas.microsoft.com/office/powerpoint/2010/main" val="2176669666"/>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Date Placeholder 2"/>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en-US" altLang="x-none" sz="1100">
              <a:solidFill>
                <a:schemeClr val="accent1"/>
              </a:solidFill>
              <a:latin typeface="Lucida Grande" charset="0"/>
            </a:endParaRPr>
          </a:p>
        </p:txBody>
      </p:sp>
      <p:pic>
        <p:nvPicPr>
          <p:cNvPr id="83971" name="Picture 2" descr="refac_syscomp1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1550" y="1292225"/>
            <a:ext cx="7199313" cy="427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3972" name="Line 3"/>
          <p:cNvSpPr>
            <a:spLocks noChangeShapeType="1"/>
          </p:cNvSpPr>
          <p:nvPr/>
        </p:nvSpPr>
        <p:spPr bwMode="auto">
          <a:xfrm flipH="1">
            <a:off x="1809750" y="3730625"/>
            <a:ext cx="533400" cy="0"/>
          </a:xfrm>
          <a:prstGeom prst="line">
            <a:avLst/>
          </a:prstGeom>
          <a:noFill/>
          <a:ln w="762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83973" name="Line 4"/>
          <p:cNvSpPr>
            <a:spLocks noChangeShapeType="1"/>
          </p:cNvSpPr>
          <p:nvPr/>
        </p:nvSpPr>
        <p:spPr bwMode="auto">
          <a:xfrm flipV="1">
            <a:off x="4095750" y="1825625"/>
            <a:ext cx="381000" cy="914400"/>
          </a:xfrm>
          <a:prstGeom prst="line">
            <a:avLst/>
          </a:prstGeom>
          <a:noFill/>
          <a:ln w="762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83974" name="Line 5"/>
          <p:cNvSpPr>
            <a:spLocks noChangeShapeType="1"/>
          </p:cNvSpPr>
          <p:nvPr/>
        </p:nvSpPr>
        <p:spPr bwMode="auto">
          <a:xfrm flipV="1">
            <a:off x="5619750" y="3044825"/>
            <a:ext cx="0" cy="914400"/>
          </a:xfrm>
          <a:prstGeom prst="line">
            <a:avLst/>
          </a:prstGeom>
          <a:noFill/>
          <a:ln w="762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83975" name="Line 6"/>
          <p:cNvSpPr>
            <a:spLocks noChangeShapeType="1"/>
          </p:cNvSpPr>
          <p:nvPr/>
        </p:nvSpPr>
        <p:spPr bwMode="auto">
          <a:xfrm flipH="1">
            <a:off x="7219950" y="2282825"/>
            <a:ext cx="609600" cy="0"/>
          </a:xfrm>
          <a:prstGeom prst="line">
            <a:avLst/>
          </a:prstGeom>
          <a:noFill/>
          <a:ln w="762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83976" name="Line 7"/>
          <p:cNvSpPr>
            <a:spLocks noChangeShapeType="1"/>
          </p:cNvSpPr>
          <p:nvPr/>
        </p:nvSpPr>
        <p:spPr bwMode="auto">
          <a:xfrm flipV="1">
            <a:off x="2038350" y="1444625"/>
            <a:ext cx="0" cy="838200"/>
          </a:xfrm>
          <a:prstGeom prst="line">
            <a:avLst/>
          </a:prstGeom>
          <a:noFill/>
          <a:ln w="762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83977" name="Text Box 8"/>
          <p:cNvSpPr txBox="1">
            <a:spLocks noChangeArrowheads="1"/>
          </p:cNvSpPr>
          <p:nvPr/>
        </p:nvSpPr>
        <p:spPr bwMode="auto">
          <a:xfrm>
            <a:off x="2667000" y="4724400"/>
            <a:ext cx="4419600" cy="11684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r>
              <a:rPr lang="de-CH" altLang="x-none" sz="1400" dirty="0">
                <a:latin typeface="Gill Sans" charset="0"/>
              </a:rPr>
              <a:t>Nodes:		Classes</a:t>
            </a:r>
          </a:p>
          <a:p>
            <a:r>
              <a:rPr lang="de-CH" altLang="x-none" sz="1400" dirty="0" err="1">
                <a:latin typeface="Gill Sans" charset="0"/>
              </a:rPr>
              <a:t>Edges</a:t>
            </a:r>
            <a:r>
              <a:rPr lang="de-CH" altLang="x-none" sz="1400" dirty="0">
                <a:latin typeface="Gill Sans" charset="0"/>
              </a:rPr>
              <a:t>:		</a:t>
            </a:r>
            <a:r>
              <a:rPr lang="de-CH" altLang="x-none" sz="1400" dirty="0" err="1">
                <a:latin typeface="Gill Sans" charset="0"/>
              </a:rPr>
              <a:t>Inheritance</a:t>
            </a:r>
            <a:r>
              <a:rPr lang="de-CH" altLang="x-none" sz="1400" dirty="0">
                <a:latin typeface="Gill Sans" charset="0"/>
              </a:rPr>
              <a:t> </a:t>
            </a:r>
            <a:r>
              <a:rPr lang="de-CH" altLang="x-none" sz="1400" dirty="0" err="1">
                <a:latin typeface="Gill Sans" charset="0"/>
              </a:rPr>
              <a:t>Relationships</a:t>
            </a:r>
            <a:endParaRPr lang="de-CH" altLang="x-none" sz="1400" dirty="0">
              <a:latin typeface="Gill Sans" charset="0"/>
            </a:endParaRPr>
          </a:p>
          <a:p>
            <a:r>
              <a:rPr lang="de-CH" altLang="x-none" sz="1400" dirty="0">
                <a:latin typeface="Gill Sans" charset="0"/>
              </a:rPr>
              <a:t>Width: 		</a:t>
            </a:r>
            <a:r>
              <a:rPr lang="de-CH" altLang="x-none" sz="1400" dirty="0" err="1">
                <a:latin typeface="Gill Sans" charset="0"/>
              </a:rPr>
              <a:t>Number</a:t>
            </a:r>
            <a:r>
              <a:rPr lang="de-CH" altLang="x-none" sz="1400" dirty="0">
                <a:latin typeface="Gill Sans" charset="0"/>
              </a:rPr>
              <a:t> </a:t>
            </a:r>
            <a:r>
              <a:rPr lang="de-CH" altLang="x-none" sz="1400" dirty="0" err="1">
                <a:latin typeface="Gill Sans" charset="0"/>
              </a:rPr>
              <a:t>of</a:t>
            </a:r>
            <a:r>
              <a:rPr lang="de-CH" altLang="x-none" sz="1400" dirty="0">
                <a:latin typeface="Gill Sans" charset="0"/>
              </a:rPr>
              <a:t> </a:t>
            </a:r>
            <a:r>
              <a:rPr lang="de-CH" altLang="x-none" sz="1400" dirty="0" err="1">
                <a:latin typeface="Gill Sans" charset="0"/>
              </a:rPr>
              <a:t>attributes</a:t>
            </a:r>
            <a:endParaRPr lang="de-CH" altLang="x-none" sz="1400" dirty="0">
              <a:latin typeface="Gill Sans" charset="0"/>
            </a:endParaRPr>
          </a:p>
          <a:p>
            <a:r>
              <a:rPr lang="de-CH" altLang="x-none" sz="1400" dirty="0">
                <a:latin typeface="Gill Sans" charset="0"/>
              </a:rPr>
              <a:t>Height: 		</a:t>
            </a:r>
            <a:r>
              <a:rPr lang="de-CH" altLang="x-none" sz="1400" dirty="0" err="1">
                <a:latin typeface="Gill Sans" charset="0"/>
              </a:rPr>
              <a:t>Number</a:t>
            </a:r>
            <a:r>
              <a:rPr lang="de-CH" altLang="x-none" sz="1400" dirty="0">
                <a:latin typeface="Gill Sans" charset="0"/>
              </a:rPr>
              <a:t> </a:t>
            </a:r>
            <a:r>
              <a:rPr lang="de-CH" altLang="x-none" sz="1400" dirty="0" err="1">
                <a:latin typeface="Gill Sans" charset="0"/>
              </a:rPr>
              <a:t>of</a:t>
            </a:r>
            <a:r>
              <a:rPr lang="de-CH" altLang="x-none" sz="1400" dirty="0">
                <a:latin typeface="Gill Sans" charset="0"/>
              </a:rPr>
              <a:t> </a:t>
            </a:r>
            <a:r>
              <a:rPr lang="de-CH" altLang="x-none" sz="1400" dirty="0" err="1">
                <a:latin typeface="Gill Sans" charset="0"/>
              </a:rPr>
              <a:t>methods</a:t>
            </a:r>
            <a:endParaRPr lang="de-CH" altLang="x-none" sz="1400" dirty="0">
              <a:latin typeface="Gill Sans" charset="0"/>
            </a:endParaRPr>
          </a:p>
          <a:p>
            <a:r>
              <a:rPr lang="de-CH" altLang="x-none" sz="1400" dirty="0">
                <a:latin typeface="Gill Sans" charset="0"/>
              </a:rPr>
              <a:t>Color: 		</a:t>
            </a:r>
            <a:r>
              <a:rPr lang="de-CH" altLang="x-none" sz="1400" dirty="0" err="1">
                <a:latin typeface="Gill Sans" charset="0"/>
              </a:rPr>
              <a:t>Number</a:t>
            </a:r>
            <a:r>
              <a:rPr lang="de-CH" altLang="x-none" sz="1400" dirty="0">
                <a:latin typeface="Gill Sans" charset="0"/>
              </a:rPr>
              <a:t> </a:t>
            </a:r>
            <a:r>
              <a:rPr lang="de-CH" altLang="x-none" sz="1400" dirty="0" err="1">
                <a:latin typeface="Gill Sans" charset="0"/>
              </a:rPr>
              <a:t>of</a:t>
            </a:r>
            <a:r>
              <a:rPr lang="de-CH" altLang="x-none" sz="1400" dirty="0">
                <a:latin typeface="Gill Sans" charset="0"/>
              </a:rPr>
              <a:t> </a:t>
            </a:r>
            <a:r>
              <a:rPr lang="de-CH" altLang="x-none" sz="1400" dirty="0" err="1">
                <a:latin typeface="Gill Sans" charset="0"/>
              </a:rPr>
              <a:t>lines</a:t>
            </a:r>
            <a:r>
              <a:rPr lang="de-CH" altLang="x-none" sz="1400" dirty="0">
                <a:latin typeface="Gill Sans" charset="0"/>
              </a:rPr>
              <a:t> </a:t>
            </a:r>
            <a:r>
              <a:rPr lang="de-CH" altLang="x-none" sz="1400" dirty="0" err="1">
                <a:latin typeface="Gill Sans" charset="0"/>
              </a:rPr>
              <a:t>of</a:t>
            </a:r>
            <a:r>
              <a:rPr lang="de-CH" altLang="x-none" sz="1400" dirty="0">
                <a:latin typeface="Gill Sans" charset="0"/>
              </a:rPr>
              <a:t> code</a:t>
            </a:r>
            <a:endParaRPr lang="en-GB" altLang="x-none" sz="1400" dirty="0">
              <a:latin typeface="Gill Sans" charset="0"/>
            </a:endParaRPr>
          </a:p>
        </p:txBody>
      </p:sp>
      <p:sp>
        <p:nvSpPr>
          <p:cNvPr id="83978" name="Rectangle 9"/>
          <p:cNvSpPr>
            <a:spLocks noGrp="1" noChangeArrowheads="1"/>
          </p:cNvSpPr>
          <p:nvPr>
            <p:ph type="title"/>
          </p:nvPr>
        </p:nvSpPr>
        <p:spPr/>
        <p:txBody>
          <a:bodyPr/>
          <a:lstStyle/>
          <a:p>
            <a:pPr eaLnBrk="1" hangingPunct="1"/>
            <a:r>
              <a:rPr lang="en-US" altLang="x-none"/>
              <a:t>System Complexity View</a:t>
            </a:r>
          </a:p>
        </p:txBody>
      </p:sp>
      <p:sp>
        <p:nvSpPr>
          <p:cNvPr id="2" name="Slide Number Placeholder 4">
            <a:extLst>
              <a:ext uri="{FF2B5EF4-FFF2-40B4-BE49-F238E27FC236}">
                <a16:creationId xmlns:a16="http://schemas.microsoft.com/office/drawing/2014/main" id="{5FF56FB8-1A8C-CD4E-EF0C-EDE3FFF6A48C}"/>
              </a:ext>
            </a:extLst>
          </p:cNvPr>
          <p:cNvSpPr>
            <a:spLocks noGrp="1"/>
          </p:cNvSpPr>
          <p:nvPr>
            <p:ph type="sldNum" sz="quarter" idx="11"/>
          </p:nvPr>
        </p:nvSpPr>
        <p:spPr>
          <a:xfrm>
            <a:off x="5562600" y="6248400"/>
            <a:ext cx="2895600" cy="457200"/>
          </a:xfrm>
        </p:spPr>
        <p:txBody>
          <a:bodyPr/>
          <a:lstStyle/>
          <a:p>
            <a:pPr>
              <a:defRPr/>
            </a:pPr>
            <a:r>
              <a:rPr lang="en-US" altLang="x-none" dirty="0"/>
              <a:t>Object-Oriented Reengineering.</a:t>
            </a:r>
            <a:fld id="{28B0D84E-F486-BB43-9FBC-1E15A1D2605E}" type="slidenum">
              <a:rPr lang="en-US" altLang="x-none" smtClean="0"/>
              <a:pPr>
                <a:defRPr/>
              </a:pPr>
              <a:t>21</a:t>
            </a:fld>
            <a:endParaRPr lang="en-US" altLang="x-none" dirty="0"/>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397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397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397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397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1" nodeType="clickEffect">
                                  <p:stCondLst>
                                    <p:cond delay="0"/>
                                  </p:stCondLst>
                                  <p:childTnLst>
                                    <p:set>
                                      <p:cBhvr>
                                        <p:cTn id="22" dur="1" fill="hold">
                                          <p:stCondLst>
                                            <p:cond delay="0"/>
                                          </p:stCondLst>
                                        </p:cTn>
                                        <p:tgtEl>
                                          <p:spTgt spid="8397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397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39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972" grpId="0" animBg="1"/>
      <p:bldP spid="83973" grpId="0" animBg="1"/>
      <p:bldP spid="83973" grpId="1" animBg="1"/>
      <p:bldP spid="83974" grpId="0" animBg="1"/>
      <p:bldP spid="83975" grpId="0" animBg="1"/>
      <p:bldP spid="83976" grpId="0" animBg="1"/>
      <p:bldP spid="83977"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58E6DA-2763-0994-A44C-072B4E02FA09}"/>
              </a:ext>
            </a:extLst>
          </p:cNvPr>
          <p:cNvSpPr>
            <a:spLocks noGrp="1"/>
          </p:cNvSpPr>
          <p:nvPr>
            <p:ph type="title"/>
          </p:nvPr>
        </p:nvSpPr>
        <p:spPr/>
        <p:txBody>
          <a:bodyPr/>
          <a:lstStyle/>
          <a:p>
            <a:r>
              <a:rPr lang="en-BE" dirty="0"/>
              <a:t>Code City</a:t>
            </a:r>
          </a:p>
        </p:txBody>
      </p:sp>
      <p:sp>
        <p:nvSpPr>
          <p:cNvPr id="3" name="Date Placeholder 2">
            <a:extLst>
              <a:ext uri="{FF2B5EF4-FFF2-40B4-BE49-F238E27FC236}">
                <a16:creationId xmlns:a16="http://schemas.microsoft.com/office/drawing/2014/main" id="{7AC860C6-59BF-CE43-8E94-6C766BE91C5D}"/>
              </a:ext>
            </a:extLst>
          </p:cNvPr>
          <p:cNvSpPr>
            <a:spLocks noGrp="1"/>
          </p:cNvSpPr>
          <p:nvPr>
            <p:ph type="dt" sz="half" idx="10"/>
          </p:nvPr>
        </p:nvSpPr>
        <p:spPr/>
        <p:txBody>
          <a:bodyPr/>
          <a:lstStyle/>
          <a:p>
            <a:pPr>
              <a:defRPr/>
            </a:pPr>
            <a:endParaRPr lang="en-US" altLang="x-none"/>
          </a:p>
        </p:txBody>
      </p:sp>
      <p:sp>
        <p:nvSpPr>
          <p:cNvPr id="4" name="Slide Number Placeholder 3">
            <a:extLst>
              <a:ext uri="{FF2B5EF4-FFF2-40B4-BE49-F238E27FC236}">
                <a16:creationId xmlns:a16="http://schemas.microsoft.com/office/drawing/2014/main" id="{61222917-7523-4E93-9DC1-DF1728DCD2E3}"/>
              </a:ext>
            </a:extLst>
          </p:cNvPr>
          <p:cNvSpPr>
            <a:spLocks noGrp="1"/>
          </p:cNvSpPr>
          <p:nvPr>
            <p:ph type="sldNum" sz="quarter" idx="11"/>
          </p:nvPr>
        </p:nvSpPr>
        <p:spPr/>
        <p:txBody>
          <a:bodyPr/>
          <a:lstStyle/>
          <a:p>
            <a:pPr>
              <a:defRPr/>
            </a:pPr>
            <a:r>
              <a:rPr lang="en-US" altLang="x-none"/>
              <a:t>Object-Oriented Reengineering.</a:t>
            </a:r>
            <a:fld id="{F85D24D9-77A6-A74D-90BB-545712034A1E}" type="slidenum">
              <a:rPr lang="en-US" altLang="x-none" smtClean="0"/>
              <a:pPr>
                <a:defRPr/>
              </a:pPr>
              <a:t>22</a:t>
            </a:fld>
            <a:endParaRPr lang="en-US" altLang="x-none"/>
          </a:p>
        </p:txBody>
      </p:sp>
      <p:pic>
        <p:nvPicPr>
          <p:cNvPr id="1026" name="Picture 2" descr="CodeCity">
            <a:extLst>
              <a:ext uri="{FF2B5EF4-FFF2-40B4-BE49-F238E27FC236}">
                <a16:creationId xmlns:a16="http://schemas.microsoft.com/office/drawing/2014/main" id="{7089AE8A-210D-18AA-2498-637264C4AB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2239" y="1649224"/>
            <a:ext cx="5011063" cy="273630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F923062F-FC38-4A21-1007-D5B2AFE3F833}"/>
              </a:ext>
            </a:extLst>
          </p:cNvPr>
          <p:cNvSpPr txBox="1"/>
          <p:nvPr/>
        </p:nvSpPr>
        <p:spPr>
          <a:xfrm>
            <a:off x="3729926" y="3846056"/>
            <a:ext cx="4572000" cy="1938992"/>
          </a:xfrm>
          <a:prstGeom prst="rect">
            <a:avLst/>
          </a:prstGeom>
          <a:noFill/>
        </p:spPr>
        <p:txBody>
          <a:bodyPr wrap="square">
            <a:spAutoFit/>
          </a:bodyPr>
          <a:lstStyle/>
          <a:p>
            <a:r>
              <a:rPr lang="en-BE" dirty="0"/>
              <a:t>CodeCity is a visualization concept for source code.</a:t>
            </a:r>
          </a:p>
          <a:p>
            <a:endParaRPr lang="en-BE" dirty="0"/>
          </a:p>
          <a:p>
            <a:r>
              <a:rPr lang="en-GB" dirty="0"/>
              <a:t>The source code is shown as an interactive 3D city.</a:t>
            </a:r>
            <a:endParaRPr lang="en-BE" dirty="0"/>
          </a:p>
        </p:txBody>
      </p:sp>
    </p:spTree>
    <p:extLst>
      <p:ext uri="{BB962C8B-B14F-4D97-AF65-F5344CB8AC3E}">
        <p14:creationId xmlns:p14="http://schemas.microsoft.com/office/powerpoint/2010/main" val="451617435"/>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8F0AC-3C07-1407-2146-02CC576E5D65}"/>
              </a:ext>
            </a:extLst>
          </p:cNvPr>
          <p:cNvSpPr>
            <a:spLocks noGrp="1"/>
          </p:cNvSpPr>
          <p:nvPr>
            <p:ph type="title"/>
          </p:nvPr>
        </p:nvSpPr>
        <p:spPr/>
        <p:txBody>
          <a:bodyPr/>
          <a:lstStyle/>
          <a:p>
            <a:r>
              <a:rPr lang="en-BE" dirty="0"/>
              <a:t>Code City</a:t>
            </a:r>
          </a:p>
        </p:txBody>
      </p:sp>
      <p:sp>
        <p:nvSpPr>
          <p:cNvPr id="3" name="Date Placeholder 2">
            <a:extLst>
              <a:ext uri="{FF2B5EF4-FFF2-40B4-BE49-F238E27FC236}">
                <a16:creationId xmlns:a16="http://schemas.microsoft.com/office/drawing/2014/main" id="{11DD6CD8-29CA-C89F-677C-10930B07B7D9}"/>
              </a:ext>
            </a:extLst>
          </p:cNvPr>
          <p:cNvSpPr>
            <a:spLocks noGrp="1"/>
          </p:cNvSpPr>
          <p:nvPr>
            <p:ph type="dt" sz="half" idx="10"/>
          </p:nvPr>
        </p:nvSpPr>
        <p:spPr/>
        <p:txBody>
          <a:bodyPr/>
          <a:lstStyle/>
          <a:p>
            <a:pPr>
              <a:defRPr/>
            </a:pPr>
            <a:endParaRPr lang="en-US" altLang="x-none"/>
          </a:p>
        </p:txBody>
      </p:sp>
      <p:sp>
        <p:nvSpPr>
          <p:cNvPr id="4" name="Slide Number Placeholder 3">
            <a:extLst>
              <a:ext uri="{FF2B5EF4-FFF2-40B4-BE49-F238E27FC236}">
                <a16:creationId xmlns:a16="http://schemas.microsoft.com/office/drawing/2014/main" id="{2FD48C0E-EF9F-233C-29E8-F1F43D4F6C88}"/>
              </a:ext>
            </a:extLst>
          </p:cNvPr>
          <p:cNvSpPr>
            <a:spLocks noGrp="1"/>
          </p:cNvSpPr>
          <p:nvPr>
            <p:ph type="sldNum" sz="quarter" idx="11"/>
          </p:nvPr>
        </p:nvSpPr>
        <p:spPr/>
        <p:txBody>
          <a:bodyPr/>
          <a:lstStyle/>
          <a:p>
            <a:pPr>
              <a:defRPr/>
            </a:pPr>
            <a:r>
              <a:rPr lang="en-US" altLang="x-none"/>
              <a:t>Object-Oriented Reengineering.</a:t>
            </a:r>
            <a:fld id="{F85D24D9-77A6-A74D-90BB-545712034A1E}" type="slidenum">
              <a:rPr lang="en-US" altLang="x-none" smtClean="0"/>
              <a:pPr>
                <a:defRPr/>
              </a:pPr>
              <a:t>23</a:t>
            </a:fld>
            <a:endParaRPr lang="en-US" altLang="x-none"/>
          </a:p>
        </p:txBody>
      </p:sp>
      <p:sp>
        <p:nvSpPr>
          <p:cNvPr id="6" name="TextBox 5">
            <a:extLst>
              <a:ext uri="{FF2B5EF4-FFF2-40B4-BE49-F238E27FC236}">
                <a16:creationId xmlns:a16="http://schemas.microsoft.com/office/drawing/2014/main" id="{B933ABF7-33CC-91EF-1F19-BB3DD75E3D01}"/>
              </a:ext>
            </a:extLst>
          </p:cNvPr>
          <p:cNvSpPr txBox="1"/>
          <p:nvPr/>
        </p:nvSpPr>
        <p:spPr>
          <a:xfrm>
            <a:off x="685800" y="1355382"/>
            <a:ext cx="7772400" cy="4832092"/>
          </a:xfrm>
          <a:prstGeom prst="rect">
            <a:avLst/>
          </a:prstGeom>
          <a:noFill/>
        </p:spPr>
        <p:txBody>
          <a:bodyPr wrap="square">
            <a:spAutoFit/>
          </a:bodyPr>
          <a:lstStyle/>
          <a:p>
            <a:pPr marL="457200" indent="-457200">
              <a:buFont typeface="Arial" panose="020B0604020202020204" pitchFamily="34" charset="0"/>
              <a:buChar char="•"/>
            </a:pPr>
            <a:r>
              <a:rPr lang="en-BE" sz="2800" dirty="0"/>
              <a:t>Packages are “districts”, “neighborhoods,” or “city blocks” </a:t>
            </a:r>
          </a:p>
          <a:p>
            <a:pPr marL="457200" indent="-457200">
              <a:buFont typeface="Arial" panose="020B0604020202020204" pitchFamily="34" charset="0"/>
              <a:buChar char="•"/>
            </a:pPr>
            <a:r>
              <a:rPr lang="en-BE" sz="2800" dirty="0"/>
              <a:t>Each “building” represents a class \</a:t>
            </a:r>
          </a:p>
          <a:p>
            <a:pPr marL="457200" indent="-457200">
              <a:buFont typeface="Arial" panose="020B0604020202020204" pitchFamily="34" charset="0"/>
              <a:buChar char="•"/>
            </a:pPr>
            <a:r>
              <a:rPr lang="en-BE" sz="2800" dirty="0"/>
              <a:t>Width = Number of Attributes </a:t>
            </a:r>
          </a:p>
          <a:p>
            <a:pPr marL="457200" indent="-457200">
              <a:buFont typeface="Arial" panose="020B0604020202020204" pitchFamily="34" charset="0"/>
              <a:buChar char="•"/>
            </a:pPr>
            <a:r>
              <a:rPr lang="en-BE" sz="2800" dirty="0"/>
              <a:t>Height = Number of Methods </a:t>
            </a:r>
          </a:p>
          <a:p>
            <a:pPr marL="457200" indent="-457200">
              <a:buFont typeface="Arial" panose="020B0604020202020204" pitchFamily="34" charset="0"/>
              <a:buChar char="•"/>
            </a:pPr>
            <a:r>
              <a:rPr lang="en-BE" sz="2800" dirty="0"/>
              <a:t>Antennas =&gt; Classes with many methods and no attributes </a:t>
            </a:r>
          </a:p>
          <a:p>
            <a:pPr marL="457200" indent="-457200">
              <a:buFont typeface="Arial" panose="020B0604020202020204" pitchFamily="34" charset="0"/>
              <a:buChar char="•"/>
            </a:pPr>
            <a:r>
              <a:rPr lang="en-BE" sz="2800" dirty="0"/>
              <a:t>Parking lot =&gt; Classes with many attributes and no methods </a:t>
            </a:r>
          </a:p>
          <a:p>
            <a:pPr marL="457200" indent="-457200">
              <a:buFont typeface="Arial" panose="020B0604020202020204" pitchFamily="34" charset="0"/>
              <a:buChar char="•"/>
            </a:pPr>
            <a:r>
              <a:rPr lang="en-BE" sz="2800" dirty="0"/>
              <a:t>Skyscraper =&gt; Classes with a large number of methods and has many attributes</a:t>
            </a:r>
          </a:p>
        </p:txBody>
      </p:sp>
    </p:spTree>
    <p:extLst>
      <p:ext uri="{BB962C8B-B14F-4D97-AF65-F5344CB8AC3E}">
        <p14:creationId xmlns:p14="http://schemas.microsoft.com/office/powerpoint/2010/main" val="774365550"/>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4A3498-51D8-3349-9295-175030F4A2F8}"/>
              </a:ext>
            </a:extLst>
          </p:cNvPr>
          <p:cNvSpPr>
            <a:spLocks noGrp="1"/>
          </p:cNvSpPr>
          <p:nvPr>
            <p:ph type="title"/>
          </p:nvPr>
        </p:nvSpPr>
        <p:spPr/>
        <p:txBody>
          <a:bodyPr/>
          <a:lstStyle/>
          <a:p>
            <a:r>
              <a:rPr lang="en-US" dirty="0"/>
              <a:t>State of the Art Tooling</a:t>
            </a:r>
          </a:p>
        </p:txBody>
      </p:sp>
      <p:sp>
        <p:nvSpPr>
          <p:cNvPr id="3" name="Date Placeholder 2">
            <a:extLst>
              <a:ext uri="{FF2B5EF4-FFF2-40B4-BE49-F238E27FC236}">
                <a16:creationId xmlns:a16="http://schemas.microsoft.com/office/drawing/2014/main" id="{8A359A81-1160-E845-BE4A-7E5524EE4B21}"/>
              </a:ext>
            </a:extLst>
          </p:cNvPr>
          <p:cNvSpPr>
            <a:spLocks noGrp="1"/>
          </p:cNvSpPr>
          <p:nvPr>
            <p:ph type="dt" sz="half" idx="10"/>
          </p:nvPr>
        </p:nvSpPr>
        <p:spPr/>
        <p:txBody>
          <a:bodyPr/>
          <a:lstStyle/>
          <a:p>
            <a:pPr>
              <a:defRPr/>
            </a:pPr>
            <a:endParaRPr lang="en-US" altLang="x-none"/>
          </a:p>
        </p:txBody>
      </p:sp>
      <p:sp>
        <p:nvSpPr>
          <p:cNvPr id="4" name="Slide Number Placeholder 3">
            <a:extLst>
              <a:ext uri="{FF2B5EF4-FFF2-40B4-BE49-F238E27FC236}">
                <a16:creationId xmlns:a16="http://schemas.microsoft.com/office/drawing/2014/main" id="{4C068730-FFB6-CA45-AB84-44F53B43A131}"/>
              </a:ext>
            </a:extLst>
          </p:cNvPr>
          <p:cNvSpPr>
            <a:spLocks noGrp="1"/>
          </p:cNvSpPr>
          <p:nvPr>
            <p:ph type="sldNum" sz="quarter" idx="11"/>
          </p:nvPr>
        </p:nvSpPr>
        <p:spPr/>
        <p:txBody>
          <a:bodyPr/>
          <a:lstStyle/>
          <a:p>
            <a:pPr>
              <a:defRPr/>
            </a:pPr>
            <a:r>
              <a:rPr lang="en-US" altLang="x-none"/>
              <a:t>Object-Oriented Reengineering.</a:t>
            </a:r>
            <a:fld id="{F85D24D9-77A6-A74D-90BB-545712034A1E}" type="slidenum">
              <a:rPr lang="en-US" altLang="x-none" smtClean="0"/>
              <a:pPr>
                <a:defRPr/>
              </a:pPr>
              <a:t>24</a:t>
            </a:fld>
            <a:endParaRPr lang="en-US" altLang="x-none"/>
          </a:p>
        </p:txBody>
      </p:sp>
      <p:sp>
        <p:nvSpPr>
          <p:cNvPr id="5" name="TextBox 4">
            <a:extLst>
              <a:ext uri="{FF2B5EF4-FFF2-40B4-BE49-F238E27FC236}">
                <a16:creationId xmlns:a16="http://schemas.microsoft.com/office/drawing/2014/main" id="{06D95B27-6AC5-774E-B70D-2F6DAA8158A0}"/>
              </a:ext>
            </a:extLst>
          </p:cNvPr>
          <p:cNvSpPr txBox="1"/>
          <p:nvPr/>
        </p:nvSpPr>
        <p:spPr>
          <a:xfrm>
            <a:off x="827584" y="1219200"/>
            <a:ext cx="5616624" cy="4893647"/>
          </a:xfrm>
          <a:prstGeom prst="rect">
            <a:avLst/>
          </a:prstGeom>
          <a:noFill/>
        </p:spPr>
        <p:txBody>
          <a:bodyPr wrap="square" rtlCol="0">
            <a:spAutoFit/>
          </a:bodyPr>
          <a:lstStyle/>
          <a:p>
            <a:r>
              <a:rPr lang="en-US" dirty="0">
                <a:latin typeface="Gill Sans" charset="0"/>
              </a:rPr>
              <a:t>1. source{d}</a:t>
            </a:r>
          </a:p>
          <a:p>
            <a:r>
              <a:rPr lang="en-US" dirty="0">
                <a:latin typeface="Gill Sans" charset="0"/>
              </a:rPr>
              <a:t>	https://</a:t>
            </a:r>
            <a:r>
              <a:rPr lang="en-US" dirty="0" err="1">
                <a:latin typeface="Gill Sans" charset="0"/>
              </a:rPr>
              <a:t>sourced.tech</a:t>
            </a:r>
            <a:endParaRPr lang="en-US" dirty="0">
              <a:latin typeface="Gill Sans" charset="0"/>
            </a:endParaRPr>
          </a:p>
          <a:p>
            <a:r>
              <a:rPr lang="en-US" dirty="0">
                <a:latin typeface="Gill Sans" charset="0"/>
              </a:rPr>
              <a:t>	https://</a:t>
            </a:r>
            <a:r>
              <a:rPr lang="en-US" dirty="0" err="1">
                <a:latin typeface="Gill Sans" charset="0"/>
              </a:rPr>
              <a:t>github.com</a:t>
            </a:r>
            <a:r>
              <a:rPr lang="en-US" dirty="0">
                <a:latin typeface="Gill Sans" charset="0"/>
              </a:rPr>
              <a:t>/</a:t>
            </a:r>
            <a:r>
              <a:rPr lang="en-US" dirty="0" err="1">
                <a:latin typeface="Gill Sans" charset="0"/>
              </a:rPr>
              <a:t>src</a:t>
            </a:r>
            <a:r>
              <a:rPr lang="en-US" dirty="0">
                <a:latin typeface="Gill Sans" charset="0"/>
              </a:rPr>
              <a:t>-d/engine</a:t>
            </a:r>
          </a:p>
          <a:p>
            <a:endParaRPr lang="en-US" dirty="0">
              <a:latin typeface="Gill Sans" charset="0"/>
            </a:endParaRPr>
          </a:p>
          <a:p>
            <a:endParaRPr lang="en-US" dirty="0">
              <a:latin typeface="Gill Sans" charset="0"/>
            </a:endParaRPr>
          </a:p>
          <a:p>
            <a:r>
              <a:rPr lang="en-US" dirty="0">
                <a:latin typeface="Gill Sans" charset="0"/>
              </a:rPr>
              <a:t>2. </a:t>
            </a:r>
            <a:r>
              <a:rPr lang="en-US" dirty="0" err="1">
                <a:latin typeface="Gill Sans" charset="0"/>
              </a:rPr>
              <a:t>teamscale</a:t>
            </a:r>
            <a:endParaRPr lang="en-US" dirty="0">
              <a:latin typeface="Gill Sans" charset="0"/>
            </a:endParaRPr>
          </a:p>
          <a:p>
            <a:r>
              <a:rPr lang="en-US" dirty="0">
                <a:latin typeface="Gill Sans" charset="0"/>
              </a:rPr>
              <a:t>	https://</a:t>
            </a:r>
            <a:r>
              <a:rPr lang="en-US" dirty="0" err="1">
                <a:latin typeface="Gill Sans" charset="0"/>
              </a:rPr>
              <a:t>www.cqse.eu</a:t>
            </a:r>
            <a:r>
              <a:rPr lang="en-US" dirty="0">
                <a:latin typeface="Gill Sans" charset="0"/>
              </a:rPr>
              <a:t>/</a:t>
            </a:r>
          </a:p>
          <a:p>
            <a:r>
              <a:rPr lang="en-US" dirty="0">
                <a:latin typeface="Gill Sans" charset="0"/>
              </a:rPr>
              <a:t>	https://</a:t>
            </a:r>
            <a:r>
              <a:rPr lang="en-US" dirty="0" err="1">
                <a:latin typeface="Gill Sans" charset="0"/>
              </a:rPr>
              <a:t>github.com</a:t>
            </a:r>
            <a:r>
              <a:rPr lang="en-US" dirty="0">
                <a:latin typeface="Gill Sans" charset="0"/>
              </a:rPr>
              <a:t>/</a:t>
            </a:r>
            <a:r>
              <a:rPr lang="en-US" dirty="0" err="1">
                <a:latin typeface="Gill Sans" charset="0"/>
              </a:rPr>
              <a:t>cqse</a:t>
            </a:r>
            <a:endParaRPr lang="en-US" dirty="0">
              <a:latin typeface="Gill Sans" charset="0"/>
            </a:endParaRPr>
          </a:p>
          <a:p>
            <a:r>
              <a:rPr lang="en-US" dirty="0">
                <a:latin typeface="Gill Sans" charset="0"/>
              </a:rPr>
              <a:t>	</a:t>
            </a:r>
          </a:p>
          <a:p>
            <a:endParaRPr lang="en-US" dirty="0">
              <a:latin typeface="Gill Sans" charset="0"/>
            </a:endParaRPr>
          </a:p>
          <a:p>
            <a:r>
              <a:rPr lang="en-US" dirty="0">
                <a:latin typeface="Gill Sans" charset="0"/>
              </a:rPr>
              <a:t>3. </a:t>
            </a:r>
            <a:r>
              <a:rPr lang="en-US" dirty="0" err="1">
                <a:latin typeface="Gill Sans" charset="0"/>
              </a:rPr>
              <a:t>codescene</a:t>
            </a:r>
            <a:endParaRPr lang="en-US" dirty="0">
              <a:latin typeface="Gill Sans" charset="0"/>
            </a:endParaRPr>
          </a:p>
          <a:p>
            <a:r>
              <a:rPr lang="en-US" dirty="0">
                <a:latin typeface="Gill Sans" charset="0"/>
              </a:rPr>
              <a:t>	https://</a:t>
            </a:r>
            <a:r>
              <a:rPr lang="en-US" dirty="0" err="1">
                <a:latin typeface="Gill Sans" charset="0"/>
              </a:rPr>
              <a:t>codescene.io</a:t>
            </a:r>
            <a:endParaRPr lang="en-US" dirty="0">
              <a:latin typeface="Gill Sans" charset="0"/>
            </a:endParaRPr>
          </a:p>
          <a:p>
            <a:r>
              <a:rPr lang="en-US" dirty="0">
                <a:latin typeface="Gill Sans" charset="0"/>
              </a:rPr>
              <a:t>	https://</a:t>
            </a:r>
            <a:r>
              <a:rPr lang="en-US" dirty="0" err="1">
                <a:latin typeface="Gill Sans" charset="0"/>
              </a:rPr>
              <a:t>github.com</a:t>
            </a:r>
            <a:r>
              <a:rPr lang="en-US" dirty="0">
                <a:latin typeface="Gill Sans" charset="0"/>
              </a:rPr>
              <a:t>/</a:t>
            </a:r>
            <a:r>
              <a:rPr lang="en-US" dirty="0" err="1">
                <a:latin typeface="Gill Sans" charset="0"/>
              </a:rPr>
              <a:t>empear</a:t>
            </a:r>
            <a:r>
              <a:rPr lang="en-US" dirty="0">
                <a:latin typeface="Gill Sans" charset="0"/>
              </a:rPr>
              <a:t>-analytics</a:t>
            </a:r>
          </a:p>
        </p:txBody>
      </p:sp>
      <p:pic>
        <p:nvPicPr>
          <p:cNvPr id="1026" name="Picture 2" descr="source{d} CE dashboard">
            <a:extLst>
              <a:ext uri="{FF2B5EF4-FFF2-40B4-BE49-F238E27FC236}">
                <a16:creationId xmlns:a16="http://schemas.microsoft.com/office/drawing/2014/main" id="{F8A0A869-1830-1744-ACFA-AC5BB26E53C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88224" y="1219200"/>
            <a:ext cx="2339752" cy="163051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A6E3DB72-4A56-6849-B7A9-DD9B2B3F4C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82897" y="2892380"/>
            <a:ext cx="2686836" cy="168860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a:extLst>
              <a:ext uri="{FF2B5EF4-FFF2-40B4-BE49-F238E27FC236}">
                <a16:creationId xmlns:a16="http://schemas.microsoft.com/office/drawing/2014/main" id="{D46EAE13-8057-394A-84EA-5A9641982C3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71851" y="4801147"/>
            <a:ext cx="2370511" cy="12270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5502617"/>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7" name="Date Placeholder 4"/>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en-US" altLang="x-none" sz="1100">
              <a:solidFill>
                <a:schemeClr val="accent1"/>
              </a:solidFill>
              <a:latin typeface="Lucida Grande" charset="0"/>
            </a:endParaRPr>
          </a:p>
        </p:txBody>
      </p:sp>
      <p:sp>
        <p:nvSpPr>
          <p:cNvPr id="106498" name="Slide Number Placeholder 5"/>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r>
              <a:rPr lang="en-US" altLang="x-none" sz="1400">
                <a:solidFill>
                  <a:srgbClr val="60BDC4"/>
                </a:solidFill>
                <a:latin typeface="Gill Sans" charset="0"/>
              </a:rPr>
              <a:t>Object-Oriented Reengineering.</a:t>
            </a:r>
            <a:fld id="{B59A9D4C-6399-7347-8FF9-5AA05FD3F503}" type="slidenum">
              <a:rPr lang="en-US" altLang="x-none" sz="1400">
                <a:solidFill>
                  <a:srgbClr val="60BDC4"/>
                </a:solidFill>
                <a:latin typeface="Gill Sans" charset="0"/>
              </a:rPr>
              <a:pPr/>
              <a:t>25</a:t>
            </a:fld>
            <a:endParaRPr lang="en-US" altLang="x-none" sz="1400">
              <a:solidFill>
                <a:srgbClr val="60BDC4"/>
              </a:solidFill>
              <a:latin typeface="Gill Sans" charset="0"/>
            </a:endParaRPr>
          </a:p>
        </p:txBody>
      </p:sp>
      <p:sp>
        <p:nvSpPr>
          <p:cNvPr id="106499" name="Rectangle 2"/>
          <p:cNvSpPr>
            <a:spLocks noGrp="1" noChangeArrowheads="1"/>
          </p:cNvSpPr>
          <p:nvPr>
            <p:ph type="title"/>
          </p:nvPr>
        </p:nvSpPr>
        <p:spPr/>
        <p:txBody>
          <a:bodyPr/>
          <a:lstStyle/>
          <a:p>
            <a:pPr eaLnBrk="1" hangingPunct="1"/>
            <a:r>
              <a:rPr lang="en-GB" altLang="x-none" dirty="0"/>
              <a:t>4. Restructuring</a:t>
            </a:r>
          </a:p>
        </p:txBody>
      </p:sp>
      <p:sp>
        <p:nvSpPr>
          <p:cNvPr id="106500" name="Rectangle 3"/>
          <p:cNvSpPr>
            <a:spLocks noGrp="1" noChangeArrowheads="1"/>
          </p:cNvSpPr>
          <p:nvPr>
            <p:ph type="body" sz="half" idx="1"/>
          </p:nvPr>
        </p:nvSpPr>
        <p:spPr>
          <a:xfrm>
            <a:off x="685800" y="1371600"/>
            <a:ext cx="5426075" cy="4724400"/>
          </a:xfrm>
        </p:spPr>
        <p:txBody>
          <a:bodyPr/>
          <a:lstStyle/>
          <a:p>
            <a:pPr eaLnBrk="1" hangingPunct="1">
              <a:buFontTx/>
              <a:buNone/>
            </a:pPr>
            <a:r>
              <a:rPr lang="en-GB" altLang="x-none" sz="2400" b="1" dirty="0"/>
              <a:t>Identifying refactoring targets</a:t>
            </a:r>
          </a:p>
          <a:p>
            <a:pPr eaLnBrk="1" hangingPunct="1">
              <a:buFontTx/>
              <a:buNone/>
            </a:pPr>
            <a:endParaRPr lang="en-GB" altLang="x-none" sz="1800" b="1" dirty="0"/>
          </a:p>
          <a:p>
            <a:pPr eaLnBrk="1" hangingPunct="1">
              <a:buFontTx/>
              <a:buNone/>
            </a:pPr>
            <a:r>
              <a:rPr lang="en-GB" altLang="x-none" sz="1800" b="1" dirty="0"/>
              <a:t>Redistribute Responsibilities</a:t>
            </a:r>
            <a:endParaRPr lang="en-GB" altLang="x-none" sz="2000" dirty="0"/>
          </a:p>
          <a:p>
            <a:pPr lvl="1" eaLnBrk="1" hangingPunct="1"/>
            <a:r>
              <a:rPr lang="en-GB" altLang="x-none" sz="1800" dirty="0"/>
              <a:t>Move Behaviour Close to Data </a:t>
            </a:r>
          </a:p>
          <a:p>
            <a:pPr lvl="1" eaLnBrk="1" hangingPunct="1"/>
            <a:r>
              <a:rPr lang="en-GB" altLang="x-none" sz="1800" dirty="0"/>
              <a:t>Eliminate Navigation Code</a:t>
            </a:r>
          </a:p>
          <a:p>
            <a:pPr lvl="1" eaLnBrk="1" hangingPunct="1"/>
            <a:r>
              <a:rPr lang="en-GB" altLang="x-none" sz="1800" dirty="0"/>
              <a:t>Split up God Class</a:t>
            </a:r>
          </a:p>
          <a:p>
            <a:pPr lvl="1" eaLnBrk="1" hangingPunct="1"/>
            <a:r>
              <a:rPr lang="en-GB" altLang="x-none" sz="1800" dirty="0"/>
              <a:t>Empirical Validation</a:t>
            </a:r>
          </a:p>
          <a:p>
            <a:pPr lvl="1" eaLnBrk="1" hangingPunct="1"/>
            <a:endParaRPr lang="en-GB" altLang="x-none" sz="1800" dirty="0"/>
          </a:p>
          <a:p>
            <a:pPr lvl="1" eaLnBrk="1" hangingPunct="1"/>
            <a:endParaRPr lang="en-GB" altLang="x-none" sz="1800" dirty="0"/>
          </a:p>
          <a:p>
            <a:pPr marL="57150" indent="0" eaLnBrk="1" hangingPunct="1">
              <a:buNone/>
            </a:pPr>
            <a:r>
              <a:rPr lang="en-GB" altLang="x-none" sz="1800" b="1" dirty="0"/>
              <a:t>Identifying </a:t>
            </a:r>
            <a:r>
              <a:rPr lang="en-GB" altLang="x-none" sz="1800" b="1" dirty="0" err="1"/>
              <a:t>refactorings</a:t>
            </a:r>
            <a:r>
              <a:rPr lang="en-GB" altLang="x-none" sz="1800" b="1" dirty="0"/>
              <a:t> in code</a:t>
            </a:r>
          </a:p>
          <a:p>
            <a:pPr lvl="1" eaLnBrk="1" hangingPunct="1">
              <a:buFont typeface="Wingdings" pitchFamily="2" charset="2"/>
              <a:buChar char="v"/>
            </a:pPr>
            <a:r>
              <a:rPr lang="en-GB" altLang="x-none" sz="1800" dirty="0"/>
              <a:t>Refactoring-aware techniques</a:t>
            </a:r>
          </a:p>
        </p:txBody>
      </p:sp>
      <p:pic>
        <p:nvPicPr>
          <p:cNvPr id="106501"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91200" y="1447800"/>
            <a:ext cx="2362200" cy="2046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1E2DB7-0B17-18BF-27FC-6B11026C6578}"/>
            </a:ext>
          </a:extLst>
        </p:cNvPr>
        <p:cNvGrpSpPr/>
        <p:nvPr/>
      </p:nvGrpSpPr>
      <p:grpSpPr>
        <a:xfrm>
          <a:off x="0" y="0"/>
          <a:ext cx="0" cy="0"/>
          <a:chOff x="0" y="0"/>
          <a:chExt cx="0" cy="0"/>
        </a:xfrm>
      </p:grpSpPr>
      <p:sp>
        <p:nvSpPr>
          <p:cNvPr id="75777" name="Date Placeholder 3">
            <a:extLst>
              <a:ext uri="{FF2B5EF4-FFF2-40B4-BE49-F238E27FC236}">
                <a16:creationId xmlns:a16="http://schemas.microsoft.com/office/drawing/2014/main" id="{3D5E4862-6539-92BC-FE39-466EE7F9E6D8}"/>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en-US" altLang="x-none" sz="1100">
              <a:solidFill>
                <a:schemeClr val="accent1"/>
              </a:solidFill>
              <a:latin typeface="Lucida Grande" charset="0"/>
            </a:endParaRPr>
          </a:p>
        </p:txBody>
      </p:sp>
      <p:sp>
        <p:nvSpPr>
          <p:cNvPr id="75778" name="Slide Number Placeholder 4">
            <a:extLst>
              <a:ext uri="{FF2B5EF4-FFF2-40B4-BE49-F238E27FC236}">
                <a16:creationId xmlns:a16="http://schemas.microsoft.com/office/drawing/2014/main" id="{1B853883-5B8C-3C2D-005C-4F952A764ECF}"/>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r>
              <a:rPr lang="en-US" altLang="x-none" sz="1400">
                <a:solidFill>
                  <a:srgbClr val="60BDC4"/>
                </a:solidFill>
                <a:latin typeface="Gill Sans" charset="0"/>
              </a:rPr>
              <a:t>Object-Oriented Reengineering.</a:t>
            </a:r>
            <a:fld id="{E08AF91D-6DAF-6942-8A0B-C734489265B0}" type="slidenum">
              <a:rPr lang="en-US" altLang="x-none" sz="1400">
                <a:solidFill>
                  <a:srgbClr val="60BDC4"/>
                </a:solidFill>
                <a:latin typeface="Gill Sans" charset="0"/>
              </a:rPr>
              <a:pPr/>
              <a:t>26</a:t>
            </a:fld>
            <a:endParaRPr lang="en-US" altLang="x-none" sz="1400">
              <a:solidFill>
                <a:srgbClr val="60BDC4"/>
              </a:solidFill>
              <a:latin typeface="Gill Sans" charset="0"/>
            </a:endParaRPr>
          </a:p>
        </p:txBody>
      </p:sp>
      <p:sp>
        <p:nvSpPr>
          <p:cNvPr id="75779" name="Rectangle 2">
            <a:extLst>
              <a:ext uri="{FF2B5EF4-FFF2-40B4-BE49-F238E27FC236}">
                <a16:creationId xmlns:a16="http://schemas.microsoft.com/office/drawing/2014/main" id="{DB699EE6-1497-1D82-7706-6056A65102E1}"/>
              </a:ext>
            </a:extLst>
          </p:cNvPr>
          <p:cNvSpPr>
            <a:spLocks noGrp="1" noChangeArrowheads="1"/>
          </p:cNvSpPr>
          <p:nvPr>
            <p:ph type="title"/>
          </p:nvPr>
        </p:nvSpPr>
        <p:spPr/>
        <p:txBody>
          <a:bodyPr/>
          <a:lstStyle/>
          <a:p>
            <a:pPr eaLnBrk="1" hangingPunct="1"/>
            <a:r>
              <a:rPr lang="en-US" altLang="x-none"/>
              <a:t>The Reengineering Life-cycle</a:t>
            </a:r>
          </a:p>
        </p:txBody>
      </p:sp>
      <p:grpSp>
        <p:nvGrpSpPr>
          <p:cNvPr id="75780" name="Group 3">
            <a:extLst>
              <a:ext uri="{FF2B5EF4-FFF2-40B4-BE49-F238E27FC236}">
                <a16:creationId xmlns:a16="http://schemas.microsoft.com/office/drawing/2014/main" id="{BDE53369-85F7-C957-AFA6-9DA4D9191C82}"/>
              </a:ext>
            </a:extLst>
          </p:cNvPr>
          <p:cNvGrpSpPr>
            <a:grpSpLocks/>
          </p:cNvGrpSpPr>
          <p:nvPr/>
        </p:nvGrpSpPr>
        <p:grpSpPr bwMode="auto">
          <a:xfrm>
            <a:off x="6858000" y="4724400"/>
            <a:ext cx="1439863" cy="1079500"/>
            <a:chOff x="816" y="1200"/>
            <a:chExt cx="1484" cy="1090"/>
          </a:xfrm>
        </p:grpSpPr>
        <p:grpSp>
          <p:nvGrpSpPr>
            <p:cNvPr id="75893" name="Group 4">
              <a:extLst>
                <a:ext uri="{FF2B5EF4-FFF2-40B4-BE49-F238E27FC236}">
                  <a16:creationId xmlns:a16="http://schemas.microsoft.com/office/drawing/2014/main" id="{9F0A359C-CD56-01A0-7061-106DB98BED56}"/>
                </a:ext>
              </a:extLst>
            </p:cNvPr>
            <p:cNvGrpSpPr>
              <a:grpSpLocks/>
            </p:cNvGrpSpPr>
            <p:nvPr/>
          </p:nvGrpSpPr>
          <p:grpSpPr bwMode="auto">
            <a:xfrm>
              <a:off x="816" y="1473"/>
              <a:ext cx="572" cy="739"/>
              <a:chOff x="1776" y="2400"/>
              <a:chExt cx="816" cy="1056"/>
            </a:xfrm>
          </p:grpSpPr>
          <p:sp>
            <p:nvSpPr>
              <p:cNvPr id="75930" name="Rectangle 5">
                <a:extLst>
                  <a:ext uri="{FF2B5EF4-FFF2-40B4-BE49-F238E27FC236}">
                    <a16:creationId xmlns:a16="http://schemas.microsoft.com/office/drawing/2014/main" id="{29F0A19E-D2D3-B385-E85B-05D8BF3E4D0C}"/>
                  </a:ext>
                </a:extLst>
              </p:cNvPr>
              <p:cNvSpPr>
                <a:spLocks noChangeArrowheads="1"/>
              </p:cNvSpPr>
              <p:nvPr/>
            </p:nvSpPr>
            <p:spPr bwMode="auto">
              <a:xfrm>
                <a:off x="1776" y="2400"/>
                <a:ext cx="816" cy="10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75931" name="Line 6">
                <a:extLst>
                  <a:ext uri="{FF2B5EF4-FFF2-40B4-BE49-F238E27FC236}">
                    <a16:creationId xmlns:a16="http://schemas.microsoft.com/office/drawing/2014/main" id="{008590B9-54CF-8E40-D6AF-9E9D5250D6A1}"/>
                  </a:ext>
                </a:extLst>
              </p:cNvPr>
              <p:cNvSpPr>
                <a:spLocks noChangeShapeType="1"/>
              </p:cNvSpPr>
              <p:nvPr/>
            </p:nvSpPr>
            <p:spPr bwMode="auto">
              <a:xfrm>
                <a:off x="1872" y="249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32" name="Line 7">
                <a:extLst>
                  <a:ext uri="{FF2B5EF4-FFF2-40B4-BE49-F238E27FC236}">
                    <a16:creationId xmlns:a16="http://schemas.microsoft.com/office/drawing/2014/main" id="{8FEBEE4E-6582-A8D0-9BB7-14A15A6BC474}"/>
                  </a:ext>
                </a:extLst>
              </p:cNvPr>
              <p:cNvSpPr>
                <a:spLocks noChangeShapeType="1"/>
              </p:cNvSpPr>
              <p:nvPr/>
            </p:nvSpPr>
            <p:spPr bwMode="auto">
              <a:xfrm>
                <a:off x="1872" y="259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33" name="Line 8">
                <a:extLst>
                  <a:ext uri="{FF2B5EF4-FFF2-40B4-BE49-F238E27FC236}">
                    <a16:creationId xmlns:a16="http://schemas.microsoft.com/office/drawing/2014/main" id="{2AB848A7-14FF-FEF4-F9EC-32F328380568}"/>
                  </a:ext>
                </a:extLst>
              </p:cNvPr>
              <p:cNvSpPr>
                <a:spLocks noChangeShapeType="1"/>
              </p:cNvSpPr>
              <p:nvPr/>
            </p:nvSpPr>
            <p:spPr bwMode="auto">
              <a:xfrm>
                <a:off x="1872" y="268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34" name="Line 9">
                <a:extLst>
                  <a:ext uri="{FF2B5EF4-FFF2-40B4-BE49-F238E27FC236}">
                    <a16:creationId xmlns:a16="http://schemas.microsoft.com/office/drawing/2014/main" id="{5D321F0A-1245-66A6-37BB-E17EB42563C7}"/>
                  </a:ext>
                </a:extLst>
              </p:cNvPr>
              <p:cNvSpPr>
                <a:spLocks noChangeShapeType="1"/>
              </p:cNvSpPr>
              <p:nvPr/>
            </p:nvSpPr>
            <p:spPr bwMode="auto">
              <a:xfrm>
                <a:off x="1872" y="278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35" name="Line 10">
                <a:extLst>
                  <a:ext uri="{FF2B5EF4-FFF2-40B4-BE49-F238E27FC236}">
                    <a16:creationId xmlns:a16="http://schemas.microsoft.com/office/drawing/2014/main" id="{7543BAC6-8AF6-D628-B71A-3C1CA0C8DFD1}"/>
                  </a:ext>
                </a:extLst>
              </p:cNvPr>
              <p:cNvSpPr>
                <a:spLocks noChangeShapeType="1"/>
              </p:cNvSpPr>
              <p:nvPr/>
            </p:nvSpPr>
            <p:spPr bwMode="auto">
              <a:xfrm>
                <a:off x="1872" y="288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36" name="Line 11">
                <a:extLst>
                  <a:ext uri="{FF2B5EF4-FFF2-40B4-BE49-F238E27FC236}">
                    <a16:creationId xmlns:a16="http://schemas.microsoft.com/office/drawing/2014/main" id="{3F2655E6-698D-266D-7B19-AA599C3DC6E9}"/>
                  </a:ext>
                </a:extLst>
              </p:cNvPr>
              <p:cNvSpPr>
                <a:spLocks noChangeShapeType="1"/>
              </p:cNvSpPr>
              <p:nvPr/>
            </p:nvSpPr>
            <p:spPr bwMode="auto">
              <a:xfrm>
                <a:off x="1872" y="297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37" name="Line 12">
                <a:extLst>
                  <a:ext uri="{FF2B5EF4-FFF2-40B4-BE49-F238E27FC236}">
                    <a16:creationId xmlns:a16="http://schemas.microsoft.com/office/drawing/2014/main" id="{0212A1EA-F173-A9CD-EFA2-C8EBB1C40B8E}"/>
                  </a:ext>
                </a:extLst>
              </p:cNvPr>
              <p:cNvSpPr>
                <a:spLocks noChangeShapeType="1"/>
              </p:cNvSpPr>
              <p:nvPr/>
            </p:nvSpPr>
            <p:spPr bwMode="auto">
              <a:xfrm>
                <a:off x="1872" y="307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38" name="Line 13">
                <a:extLst>
                  <a:ext uri="{FF2B5EF4-FFF2-40B4-BE49-F238E27FC236}">
                    <a16:creationId xmlns:a16="http://schemas.microsoft.com/office/drawing/2014/main" id="{7E3B3E53-AFA2-8D96-33C1-A8FA56B95AA6}"/>
                  </a:ext>
                </a:extLst>
              </p:cNvPr>
              <p:cNvSpPr>
                <a:spLocks noChangeShapeType="1"/>
              </p:cNvSpPr>
              <p:nvPr/>
            </p:nvSpPr>
            <p:spPr bwMode="auto">
              <a:xfrm>
                <a:off x="1872" y="316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39" name="Line 14">
                <a:extLst>
                  <a:ext uri="{FF2B5EF4-FFF2-40B4-BE49-F238E27FC236}">
                    <a16:creationId xmlns:a16="http://schemas.microsoft.com/office/drawing/2014/main" id="{3018DBC7-CFCC-4BEC-0A81-BDB6E306C520}"/>
                  </a:ext>
                </a:extLst>
              </p:cNvPr>
              <p:cNvSpPr>
                <a:spLocks noChangeShapeType="1"/>
              </p:cNvSpPr>
              <p:nvPr/>
            </p:nvSpPr>
            <p:spPr bwMode="auto">
              <a:xfrm>
                <a:off x="1872" y="326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40" name="Line 15">
                <a:extLst>
                  <a:ext uri="{FF2B5EF4-FFF2-40B4-BE49-F238E27FC236}">
                    <a16:creationId xmlns:a16="http://schemas.microsoft.com/office/drawing/2014/main" id="{DCC08DCB-2597-52BE-70EC-A537CF43EBA3}"/>
                  </a:ext>
                </a:extLst>
              </p:cNvPr>
              <p:cNvSpPr>
                <a:spLocks noChangeShapeType="1"/>
              </p:cNvSpPr>
              <p:nvPr/>
            </p:nvSpPr>
            <p:spPr bwMode="auto">
              <a:xfrm>
                <a:off x="1872" y="336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75894" name="Group 16">
              <a:extLst>
                <a:ext uri="{FF2B5EF4-FFF2-40B4-BE49-F238E27FC236}">
                  <a16:creationId xmlns:a16="http://schemas.microsoft.com/office/drawing/2014/main" id="{6C7ABFAD-9E7B-C9AD-73D8-9C94A8436F2A}"/>
                </a:ext>
              </a:extLst>
            </p:cNvPr>
            <p:cNvGrpSpPr>
              <a:grpSpLocks/>
            </p:cNvGrpSpPr>
            <p:nvPr/>
          </p:nvGrpSpPr>
          <p:grpSpPr bwMode="auto">
            <a:xfrm>
              <a:off x="1056" y="1239"/>
              <a:ext cx="572" cy="740"/>
              <a:chOff x="1776" y="2400"/>
              <a:chExt cx="816" cy="1056"/>
            </a:xfrm>
          </p:grpSpPr>
          <p:sp>
            <p:nvSpPr>
              <p:cNvPr id="75919" name="Rectangle 17">
                <a:extLst>
                  <a:ext uri="{FF2B5EF4-FFF2-40B4-BE49-F238E27FC236}">
                    <a16:creationId xmlns:a16="http://schemas.microsoft.com/office/drawing/2014/main" id="{A34EF49A-774B-2197-AA45-8570F6C99FAF}"/>
                  </a:ext>
                </a:extLst>
              </p:cNvPr>
              <p:cNvSpPr>
                <a:spLocks noChangeArrowheads="1"/>
              </p:cNvSpPr>
              <p:nvPr/>
            </p:nvSpPr>
            <p:spPr bwMode="auto">
              <a:xfrm>
                <a:off x="1776" y="2400"/>
                <a:ext cx="816" cy="10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75920" name="Line 18">
                <a:extLst>
                  <a:ext uri="{FF2B5EF4-FFF2-40B4-BE49-F238E27FC236}">
                    <a16:creationId xmlns:a16="http://schemas.microsoft.com/office/drawing/2014/main" id="{0EC28FB9-33F6-23EC-18F9-CB025ECD8ED9}"/>
                  </a:ext>
                </a:extLst>
              </p:cNvPr>
              <p:cNvSpPr>
                <a:spLocks noChangeShapeType="1"/>
              </p:cNvSpPr>
              <p:nvPr/>
            </p:nvSpPr>
            <p:spPr bwMode="auto">
              <a:xfrm>
                <a:off x="1872" y="249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21" name="Line 19">
                <a:extLst>
                  <a:ext uri="{FF2B5EF4-FFF2-40B4-BE49-F238E27FC236}">
                    <a16:creationId xmlns:a16="http://schemas.microsoft.com/office/drawing/2014/main" id="{1DFFE679-3E02-345D-C829-7D78AA012CB5}"/>
                  </a:ext>
                </a:extLst>
              </p:cNvPr>
              <p:cNvSpPr>
                <a:spLocks noChangeShapeType="1"/>
              </p:cNvSpPr>
              <p:nvPr/>
            </p:nvSpPr>
            <p:spPr bwMode="auto">
              <a:xfrm>
                <a:off x="1872" y="259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22" name="Line 20">
                <a:extLst>
                  <a:ext uri="{FF2B5EF4-FFF2-40B4-BE49-F238E27FC236}">
                    <a16:creationId xmlns:a16="http://schemas.microsoft.com/office/drawing/2014/main" id="{F8337399-2918-5A2C-8587-9F7038D725EA}"/>
                  </a:ext>
                </a:extLst>
              </p:cNvPr>
              <p:cNvSpPr>
                <a:spLocks noChangeShapeType="1"/>
              </p:cNvSpPr>
              <p:nvPr/>
            </p:nvSpPr>
            <p:spPr bwMode="auto">
              <a:xfrm>
                <a:off x="1872" y="268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23" name="Line 21">
                <a:extLst>
                  <a:ext uri="{FF2B5EF4-FFF2-40B4-BE49-F238E27FC236}">
                    <a16:creationId xmlns:a16="http://schemas.microsoft.com/office/drawing/2014/main" id="{763F79D5-4CEE-C7B4-7C1B-7B97D9751D2E}"/>
                  </a:ext>
                </a:extLst>
              </p:cNvPr>
              <p:cNvSpPr>
                <a:spLocks noChangeShapeType="1"/>
              </p:cNvSpPr>
              <p:nvPr/>
            </p:nvSpPr>
            <p:spPr bwMode="auto">
              <a:xfrm>
                <a:off x="1872" y="278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24" name="Line 22">
                <a:extLst>
                  <a:ext uri="{FF2B5EF4-FFF2-40B4-BE49-F238E27FC236}">
                    <a16:creationId xmlns:a16="http://schemas.microsoft.com/office/drawing/2014/main" id="{6E3AB01A-EAE3-945C-1C37-B8577C8C85BB}"/>
                  </a:ext>
                </a:extLst>
              </p:cNvPr>
              <p:cNvSpPr>
                <a:spLocks noChangeShapeType="1"/>
              </p:cNvSpPr>
              <p:nvPr/>
            </p:nvSpPr>
            <p:spPr bwMode="auto">
              <a:xfrm>
                <a:off x="1872" y="288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25" name="Line 23">
                <a:extLst>
                  <a:ext uri="{FF2B5EF4-FFF2-40B4-BE49-F238E27FC236}">
                    <a16:creationId xmlns:a16="http://schemas.microsoft.com/office/drawing/2014/main" id="{146CF05D-123F-6F0F-3190-880D15F34F85}"/>
                  </a:ext>
                </a:extLst>
              </p:cNvPr>
              <p:cNvSpPr>
                <a:spLocks noChangeShapeType="1"/>
              </p:cNvSpPr>
              <p:nvPr/>
            </p:nvSpPr>
            <p:spPr bwMode="auto">
              <a:xfrm>
                <a:off x="1872" y="297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26" name="Line 24">
                <a:extLst>
                  <a:ext uri="{FF2B5EF4-FFF2-40B4-BE49-F238E27FC236}">
                    <a16:creationId xmlns:a16="http://schemas.microsoft.com/office/drawing/2014/main" id="{0F5A0AF4-7C0A-2F68-B277-F6DBC074A471}"/>
                  </a:ext>
                </a:extLst>
              </p:cNvPr>
              <p:cNvSpPr>
                <a:spLocks noChangeShapeType="1"/>
              </p:cNvSpPr>
              <p:nvPr/>
            </p:nvSpPr>
            <p:spPr bwMode="auto">
              <a:xfrm>
                <a:off x="1872" y="307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27" name="Line 25">
                <a:extLst>
                  <a:ext uri="{FF2B5EF4-FFF2-40B4-BE49-F238E27FC236}">
                    <a16:creationId xmlns:a16="http://schemas.microsoft.com/office/drawing/2014/main" id="{BC642A80-604F-CFEA-D27A-D5BFFDA62422}"/>
                  </a:ext>
                </a:extLst>
              </p:cNvPr>
              <p:cNvSpPr>
                <a:spLocks noChangeShapeType="1"/>
              </p:cNvSpPr>
              <p:nvPr/>
            </p:nvSpPr>
            <p:spPr bwMode="auto">
              <a:xfrm>
                <a:off x="1872" y="316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28" name="Line 26">
                <a:extLst>
                  <a:ext uri="{FF2B5EF4-FFF2-40B4-BE49-F238E27FC236}">
                    <a16:creationId xmlns:a16="http://schemas.microsoft.com/office/drawing/2014/main" id="{46DECF5F-CFFF-452C-9AF1-0049ABC2DBCD}"/>
                  </a:ext>
                </a:extLst>
              </p:cNvPr>
              <p:cNvSpPr>
                <a:spLocks noChangeShapeType="1"/>
              </p:cNvSpPr>
              <p:nvPr/>
            </p:nvSpPr>
            <p:spPr bwMode="auto">
              <a:xfrm>
                <a:off x="1872" y="326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29" name="Line 27">
                <a:extLst>
                  <a:ext uri="{FF2B5EF4-FFF2-40B4-BE49-F238E27FC236}">
                    <a16:creationId xmlns:a16="http://schemas.microsoft.com/office/drawing/2014/main" id="{64EB8091-AE79-E0A2-CAD8-027B93168DAE}"/>
                  </a:ext>
                </a:extLst>
              </p:cNvPr>
              <p:cNvSpPr>
                <a:spLocks noChangeShapeType="1"/>
              </p:cNvSpPr>
              <p:nvPr/>
            </p:nvSpPr>
            <p:spPr bwMode="auto">
              <a:xfrm>
                <a:off x="1872" y="336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75895" name="Group 28">
              <a:extLst>
                <a:ext uri="{FF2B5EF4-FFF2-40B4-BE49-F238E27FC236}">
                  <a16:creationId xmlns:a16="http://schemas.microsoft.com/office/drawing/2014/main" id="{18B040EE-8F3C-785D-54CB-8F8B04009E3E}"/>
                </a:ext>
              </a:extLst>
            </p:cNvPr>
            <p:cNvGrpSpPr>
              <a:grpSpLocks/>
            </p:cNvGrpSpPr>
            <p:nvPr/>
          </p:nvGrpSpPr>
          <p:grpSpPr bwMode="auto">
            <a:xfrm>
              <a:off x="1536" y="1551"/>
              <a:ext cx="572" cy="739"/>
              <a:chOff x="1776" y="2400"/>
              <a:chExt cx="816" cy="1056"/>
            </a:xfrm>
          </p:grpSpPr>
          <p:sp>
            <p:nvSpPr>
              <p:cNvPr id="75908" name="Rectangle 29">
                <a:extLst>
                  <a:ext uri="{FF2B5EF4-FFF2-40B4-BE49-F238E27FC236}">
                    <a16:creationId xmlns:a16="http://schemas.microsoft.com/office/drawing/2014/main" id="{6C119903-F2A2-BFD0-DD34-109640372110}"/>
                  </a:ext>
                </a:extLst>
              </p:cNvPr>
              <p:cNvSpPr>
                <a:spLocks noChangeArrowheads="1"/>
              </p:cNvSpPr>
              <p:nvPr/>
            </p:nvSpPr>
            <p:spPr bwMode="auto">
              <a:xfrm>
                <a:off x="1776" y="2400"/>
                <a:ext cx="816" cy="10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75909" name="Line 30">
                <a:extLst>
                  <a:ext uri="{FF2B5EF4-FFF2-40B4-BE49-F238E27FC236}">
                    <a16:creationId xmlns:a16="http://schemas.microsoft.com/office/drawing/2014/main" id="{53DDE3A7-A484-1D8C-2952-0CE41B69855E}"/>
                  </a:ext>
                </a:extLst>
              </p:cNvPr>
              <p:cNvSpPr>
                <a:spLocks noChangeShapeType="1"/>
              </p:cNvSpPr>
              <p:nvPr/>
            </p:nvSpPr>
            <p:spPr bwMode="auto">
              <a:xfrm>
                <a:off x="1872" y="249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10" name="Line 31">
                <a:extLst>
                  <a:ext uri="{FF2B5EF4-FFF2-40B4-BE49-F238E27FC236}">
                    <a16:creationId xmlns:a16="http://schemas.microsoft.com/office/drawing/2014/main" id="{E510CD36-1FD5-1715-AE36-D878A209A4C7}"/>
                  </a:ext>
                </a:extLst>
              </p:cNvPr>
              <p:cNvSpPr>
                <a:spLocks noChangeShapeType="1"/>
              </p:cNvSpPr>
              <p:nvPr/>
            </p:nvSpPr>
            <p:spPr bwMode="auto">
              <a:xfrm>
                <a:off x="1872" y="259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11" name="Line 32">
                <a:extLst>
                  <a:ext uri="{FF2B5EF4-FFF2-40B4-BE49-F238E27FC236}">
                    <a16:creationId xmlns:a16="http://schemas.microsoft.com/office/drawing/2014/main" id="{AA6DD579-A692-8D91-03CC-64725BF16FE0}"/>
                  </a:ext>
                </a:extLst>
              </p:cNvPr>
              <p:cNvSpPr>
                <a:spLocks noChangeShapeType="1"/>
              </p:cNvSpPr>
              <p:nvPr/>
            </p:nvSpPr>
            <p:spPr bwMode="auto">
              <a:xfrm>
                <a:off x="1872" y="268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12" name="Line 33">
                <a:extLst>
                  <a:ext uri="{FF2B5EF4-FFF2-40B4-BE49-F238E27FC236}">
                    <a16:creationId xmlns:a16="http://schemas.microsoft.com/office/drawing/2014/main" id="{93406A50-A077-22E9-AEE9-E75E189034EA}"/>
                  </a:ext>
                </a:extLst>
              </p:cNvPr>
              <p:cNvSpPr>
                <a:spLocks noChangeShapeType="1"/>
              </p:cNvSpPr>
              <p:nvPr/>
            </p:nvSpPr>
            <p:spPr bwMode="auto">
              <a:xfrm>
                <a:off x="1872" y="278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13" name="Line 34">
                <a:extLst>
                  <a:ext uri="{FF2B5EF4-FFF2-40B4-BE49-F238E27FC236}">
                    <a16:creationId xmlns:a16="http://schemas.microsoft.com/office/drawing/2014/main" id="{79D14D4B-F8D5-26B6-B76F-23AE86C40E0E}"/>
                  </a:ext>
                </a:extLst>
              </p:cNvPr>
              <p:cNvSpPr>
                <a:spLocks noChangeShapeType="1"/>
              </p:cNvSpPr>
              <p:nvPr/>
            </p:nvSpPr>
            <p:spPr bwMode="auto">
              <a:xfrm>
                <a:off x="1872" y="288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14" name="Line 35">
                <a:extLst>
                  <a:ext uri="{FF2B5EF4-FFF2-40B4-BE49-F238E27FC236}">
                    <a16:creationId xmlns:a16="http://schemas.microsoft.com/office/drawing/2014/main" id="{11FE7C38-55AF-6DE2-FDB1-BDC411DE7D02}"/>
                  </a:ext>
                </a:extLst>
              </p:cNvPr>
              <p:cNvSpPr>
                <a:spLocks noChangeShapeType="1"/>
              </p:cNvSpPr>
              <p:nvPr/>
            </p:nvSpPr>
            <p:spPr bwMode="auto">
              <a:xfrm>
                <a:off x="1872" y="297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15" name="Line 36">
                <a:extLst>
                  <a:ext uri="{FF2B5EF4-FFF2-40B4-BE49-F238E27FC236}">
                    <a16:creationId xmlns:a16="http://schemas.microsoft.com/office/drawing/2014/main" id="{EFA397A1-C708-F579-2D1E-CB22D2A80572}"/>
                  </a:ext>
                </a:extLst>
              </p:cNvPr>
              <p:cNvSpPr>
                <a:spLocks noChangeShapeType="1"/>
              </p:cNvSpPr>
              <p:nvPr/>
            </p:nvSpPr>
            <p:spPr bwMode="auto">
              <a:xfrm>
                <a:off x="1872" y="307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16" name="Line 37">
                <a:extLst>
                  <a:ext uri="{FF2B5EF4-FFF2-40B4-BE49-F238E27FC236}">
                    <a16:creationId xmlns:a16="http://schemas.microsoft.com/office/drawing/2014/main" id="{4EA49F39-3E0D-71D5-1031-6C4515C13592}"/>
                  </a:ext>
                </a:extLst>
              </p:cNvPr>
              <p:cNvSpPr>
                <a:spLocks noChangeShapeType="1"/>
              </p:cNvSpPr>
              <p:nvPr/>
            </p:nvSpPr>
            <p:spPr bwMode="auto">
              <a:xfrm>
                <a:off x="1872" y="316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17" name="Line 38">
                <a:extLst>
                  <a:ext uri="{FF2B5EF4-FFF2-40B4-BE49-F238E27FC236}">
                    <a16:creationId xmlns:a16="http://schemas.microsoft.com/office/drawing/2014/main" id="{96B15DE2-539A-AB4C-7452-964C728CD3AB}"/>
                  </a:ext>
                </a:extLst>
              </p:cNvPr>
              <p:cNvSpPr>
                <a:spLocks noChangeShapeType="1"/>
              </p:cNvSpPr>
              <p:nvPr/>
            </p:nvSpPr>
            <p:spPr bwMode="auto">
              <a:xfrm>
                <a:off x="1872" y="326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18" name="Line 39">
                <a:extLst>
                  <a:ext uri="{FF2B5EF4-FFF2-40B4-BE49-F238E27FC236}">
                    <a16:creationId xmlns:a16="http://schemas.microsoft.com/office/drawing/2014/main" id="{433ACFB5-3C1C-2860-BCB6-9EC160A202BD}"/>
                  </a:ext>
                </a:extLst>
              </p:cNvPr>
              <p:cNvSpPr>
                <a:spLocks noChangeShapeType="1"/>
              </p:cNvSpPr>
              <p:nvPr/>
            </p:nvSpPr>
            <p:spPr bwMode="auto">
              <a:xfrm>
                <a:off x="1872" y="336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75896" name="Group 40">
              <a:extLst>
                <a:ext uri="{FF2B5EF4-FFF2-40B4-BE49-F238E27FC236}">
                  <a16:creationId xmlns:a16="http://schemas.microsoft.com/office/drawing/2014/main" id="{E91FFCC9-1DEF-6241-BB05-AC782FC2114C}"/>
                </a:ext>
              </a:extLst>
            </p:cNvPr>
            <p:cNvGrpSpPr>
              <a:grpSpLocks/>
            </p:cNvGrpSpPr>
            <p:nvPr/>
          </p:nvGrpSpPr>
          <p:grpSpPr bwMode="auto">
            <a:xfrm>
              <a:off x="1728" y="1200"/>
              <a:ext cx="572" cy="739"/>
              <a:chOff x="1776" y="2400"/>
              <a:chExt cx="816" cy="1056"/>
            </a:xfrm>
          </p:grpSpPr>
          <p:sp>
            <p:nvSpPr>
              <p:cNvPr id="75897" name="Rectangle 41">
                <a:extLst>
                  <a:ext uri="{FF2B5EF4-FFF2-40B4-BE49-F238E27FC236}">
                    <a16:creationId xmlns:a16="http://schemas.microsoft.com/office/drawing/2014/main" id="{5C313FE2-E5FD-E62E-2302-E6F53C0A77FF}"/>
                  </a:ext>
                </a:extLst>
              </p:cNvPr>
              <p:cNvSpPr>
                <a:spLocks noChangeArrowheads="1"/>
              </p:cNvSpPr>
              <p:nvPr/>
            </p:nvSpPr>
            <p:spPr bwMode="auto">
              <a:xfrm>
                <a:off x="1776" y="2400"/>
                <a:ext cx="816" cy="10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75898" name="Line 42">
                <a:extLst>
                  <a:ext uri="{FF2B5EF4-FFF2-40B4-BE49-F238E27FC236}">
                    <a16:creationId xmlns:a16="http://schemas.microsoft.com/office/drawing/2014/main" id="{D00BF59B-7DB2-AB06-FD2F-A8000308A9C2}"/>
                  </a:ext>
                </a:extLst>
              </p:cNvPr>
              <p:cNvSpPr>
                <a:spLocks noChangeShapeType="1"/>
              </p:cNvSpPr>
              <p:nvPr/>
            </p:nvSpPr>
            <p:spPr bwMode="auto">
              <a:xfrm>
                <a:off x="1872" y="249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99" name="Line 43">
                <a:extLst>
                  <a:ext uri="{FF2B5EF4-FFF2-40B4-BE49-F238E27FC236}">
                    <a16:creationId xmlns:a16="http://schemas.microsoft.com/office/drawing/2014/main" id="{64AE118F-C9D8-3AA1-D03D-F6FAC73644AF}"/>
                  </a:ext>
                </a:extLst>
              </p:cNvPr>
              <p:cNvSpPr>
                <a:spLocks noChangeShapeType="1"/>
              </p:cNvSpPr>
              <p:nvPr/>
            </p:nvSpPr>
            <p:spPr bwMode="auto">
              <a:xfrm>
                <a:off x="1872" y="259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00" name="Line 44">
                <a:extLst>
                  <a:ext uri="{FF2B5EF4-FFF2-40B4-BE49-F238E27FC236}">
                    <a16:creationId xmlns:a16="http://schemas.microsoft.com/office/drawing/2014/main" id="{93AE503A-EFDA-18CD-A722-34DF002A5BC3}"/>
                  </a:ext>
                </a:extLst>
              </p:cNvPr>
              <p:cNvSpPr>
                <a:spLocks noChangeShapeType="1"/>
              </p:cNvSpPr>
              <p:nvPr/>
            </p:nvSpPr>
            <p:spPr bwMode="auto">
              <a:xfrm>
                <a:off x="1872" y="268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01" name="Line 45">
                <a:extLst>
                  <a:ext uri="{FF2B5EF4-FFF2-40B4-BE49-F238E27FC236}">
                    <a16:creationId xmlns:a16="http://schemas.microsoft.com/office/drawing/2014/main" id="{D7571B67-4431-AB7C-F9B0-5C911A7CC43D}"/>
                  </a:ext>
                </a:extLst>
              </p:cNvPr>
              <p:cNvSpPr>
                <a:spLocks noChangeShapeType="1"/>
              </p:cNvSpPr>
              <p:nvPr/>
            </p:nvSpPr>
            <p:spPr bwMode="auto">
              <a:xfrm>
                <a:off x="1872" y="278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02" name="Line 46">
                <a:extLst>
                  <a:ext uri="{FF2B5EF4-FFF2-40B4-BE49-F238E27FC236}">
                    <a16:creationId xmlns:a16="http://schemas.microsoft.com/office/drawing/2014/main" id="{70018483-0FCC-AFA3-8DE0-59BA300E812D}"/>
                  </a:ext>
                </a:extLst>
              </p:cNvPr>
              <p:cNvSpPr>
                <a:spLocks noChangeShapeType="1"/>
              </p:cNvSpPr>
              <p:nvPr/>
            </p:nvSpPr>
            <p:spPr bwMode="auto">
              <a:xfrm>
                <a:off x="1872" y="288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03" name="Line 47">
                <a:extLst>
                  <a:ext uri="{FF2B5EF4-FFF2-40B4-BE49-F238E27FC236}">
                    <a16:creationId xmlns:a16="http://schemas.microsoft.com/office/drawing/2014/main" id="{DEB9AF43-1E8C-E456-7146-753AD961673A}"/>
                  </a:ext>
                </a:extLst>
              </p:cNvPr>
              <p:cNvSpPr>
                <a:spLocks noChangeShapeType="1"/>
              </p:cNvSpPr>
              <p:nvPr/>
            </p:nvSpPr>
            <p:spPr bwMode="auto">
              <a:xfrm>
                <a:off x="1872" y="297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04" name="Line 48">
                <a:extLst>
                  <a:ext uri="{FF2B5EF4-FFF2-40B4-BE49-F238E27FC236}">
                    <a16:creationId xmlns:a16="http://schemas.microsoft.com/office/drawing/2014/main" id="{668E139E-F1E9-448A-8E55-1A1F5F4C5184}"/>
                  </a:ext>
                </a:extLst>
              </p:cNvPr>
              <p:cNvSpPr>
                <a:spLocks noChangeShapeType="1"/>
              </p:cNvSpPr>
              <p:nvPr/>
            </p:nvSpPr>
            <p:spPr bwMode="auto">
              <a:xfrm>
                <a:off x="1872" y="307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05" name="Line 49">
                <a:extLst>
                  <a:ext uri="{FF2B5EF4-FFF2-40B4-BE49-F238E27FC236}">
                    <a16:creationId xmlns:a16="http://schemas.microsoft.com/office/drawing/2014/main" id="{CAEAC9E9-0DBF-4AF0-41A1-6B07D3480D32}"/>
                  </a:ext>
                </a:extLst>
              </p:cNvPr>
              <p:cNvSpPr>
                <a:spLocks noChangeShapeType="1"/>
              </p:cNvSpPr>
              <p:nvPr/>
            </p:nvSpPr>
            <p:spPr bwMode="auto">
              <a:xfrm>
                <a:off x="1872" y="316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06" name="Line 50">
                <a:extLst>
                  <a:ext uri="{FF2B5EF4-FFF2-40B4-BE49-F238E27FC236}">
                    <a16:creationId xmlns:a16="http://schemas.microsoft.com/office/drawing/2014/main" id="{E322A712-67F6-31A5-F7F7-5933975C1BD4}"/>
                  </a:ext>
                </a:extLst>
              </p:cNvPr>
              <p:cNvSpPr>
                <a:spLocks noChangeShapeType="1"/>
              </p:cNvSpPr>
              <p:nvPr/>
            </p:nvSpPr>
            <p:spPr bwMode="auto">
              <a:xfrm>
                <a:off x="1872" y="326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07" name="Line 51">
                <a:extLst>
                  <a:ext uri="{FF2B5EF4-FFF2-40B4-BE49-F238E27FC236}">
                    <a16:creationId xmlns:a16="http://schemas.microsoft.com/office/drawing/2014/main" id="{FE0DB39A-75A3-C7A8-8330-03ACDB5AF2E4}"/>
                  </a:ext>
                </a:extLst>
              </p:cNvPr>
              <p:cNvSpPr>
                <a:spLocks noChangeShapeType="1"/>
              </p:cNvSpPr>
              <p:nvPr/>
            </p:nvSpPr>
            <p:spPr bwMode="auto">
              <a:xfrm>
                <a:off x="1872" y="336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grpSp>
        <p:nvGrpSpPr>
          <p:cNvPr id="75781" name="Group 52">
            <a:extLst>
              <a:ext uri="{FF2B5EF4-FFF2-40B4-BE49-F238E27FC236}">
                <a16:creationId xmlns:a16="http://schemas.microsoft.com/office/drawing/2014/main" id="{8F527382-7520-044B-5B0D-16EAF5B8ACA5}"/>
              </a:ext>
            </a:extLst>
          </p:cNvPr>
          <p:cNvGrpSpPr>
            <a:grpSpLocks/>
          </p:cNvGrpSpPr>
          <p:nvPr/>
        </p:nvGrpSpPr>
        <p:grpSpPr bwMode="auto">
          <a:xfrm>
            <a:off x="922338" y="4800600"/>
            <a:ext cx="1439862" cy="1079500"/>
            <a:chOff x="864" y="2592"/>
            <a:chExt cx="1429" cy="1136"/>
          </a:xfrm>
        </p:grpSpPr>
        <p:grpSp>
          <p:nvGrpSpPr>
            <p:cNvPr id="75833" name="Group 53">
              <a:extLst>
                <a:ext uri="{FF2B5EF4-FFF2-40B4-BE49-F238E27FC236}">
                  <a16:creationId xmlns:a16="http://schemas.microsoft.com/office/drawing/2014/main" id="{6D4E5BCC-D002-8A8A-CBEB-AD44FB45B0DE}"/>
                </a:ext>
              </a:extLst>
            </p:cNvPr>
            <p:cNvGrpSpPr>
              <a:grpSpLocks/>
            </p:cNvGrpSpPr>
            <p:nvPr/>
          </p:nvGrpSpPr>
          <p:grpSpPr bwMode="auto">
            <a:xfrm rot="-982362">
              <a:off x="864" y="2592"/>
              <a:ext cx="517" cy="668"/>
              <a:chOff x="1776" y="2400"/>
              <a:chExt cx="816" cy="1056"/>
            </a:xfrm>
          </p:grpSpPr>
          <p:sp>
            <p:nvSpPr>
              <p:cNvPr id="75882" name="Rectangle 54">
                <a:extLst>
                  <a:ext uri="{FF2B5EF4-FFF2-40B4-BE49-F238E27FC236}">
                    <a16:creationId xmlns:a16="http://schemas.microsoft.com/office/drawing/2014/main" id="{20D347DE-C534-5A0F-73E3-075A08D85753}"/>
                  </a:ext>
                </a:extLst>
              </p:cNvPr>
              <p:cNvSpPr>
                <a:spLocks noChangeArrowheads="1"/>
              </p:cNvSpPr>
              <p:nvPr/>
            </p:nvSpPr>
            <p:spPr bwMode="auto">
              <a:xfrm>
                <a:off x="1776" y="2400"/>
                <a:ext cx="816" cy="10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75883" name="Line 55">
                <a:extLst>
                  <a:ext uri="{FF2B5EF4-FFF2-40B4-BE49-F238E27FC236}">
                    <a16:creationId xmlns:a16="http://schemas.microsoft.com/office/drawing/2014/main" id="{518D47C3-65CC-B496-A610-5578E77E7FF1}"/>
                  </a:ext>
                </a:extLst>
              </p:cNvPr>
              <p:cNvSpPr>
                <a:spLocks noChangeShapeType="1"/>
              </p:cNvSpPr>
              <p:nvPr/>
            </p:nvSpPr>
            <p:spPr bwMode="auto">
              <a:xfrm>
                <a:off x="1872" y="249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84" name="Line 56">
                <a:extLst>
                  <a:ext uri="{FF2B5EF4-FFF2-40B4-BE49-F238E27FC236}">
                    <a16:creationId xmlns:a16="http://schemas.microsoft.com/office/drawing/2014/main" id="{CC0CE5EA-76EA-AFBF-EA1C-64381C3B01D7}"/>
                  </a:ext>
                </a:extLst>
              </p:cNvPr>
              <p:cNvSpPr>
                <a:spLocks noChangeShapeType="1"/>
              </p:cNvSpPr>
              <p:nvPr/>
            </p:nvSpPr>
            <p:spPr bwMode="auto">
              <a:xfrm>
                <a:off x="1872" y="259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85" name="Line 57">
                <a:extLst>
                  <a:ext uri="{FF2B5EF4-FFF2-40B4-BE49-F238E27FC236}">
                    <a16:creationId xmlns:a16="http://schemas.microsoft.com/office/drawing/2014/main" id="{F27D53AB-BA45-9298-AB17-0A1E073EEE6B}"/>
                  </a:ext>
                </a:extLst>
              </p:cNvPr>
              <p:cNvSpPr>
                <a:spLocks noChangeShapeType="1"/>
              </p:cNvSpPr>
              <p:nvPr/>
            </p:nvSpPr>
            <p:spPr bwMode="auto">
              <a:xfrm>
                <a:off x="1872" y="268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86" name="Line 58">
                <a:extLst>
                  <a:ext uri="{FF2B5EF4-FFF2-40B4-BE49-F238E27FC236}">
                    <a16:creationId xmlns:a16="http://schemas.microsoft.com/office/drawing/2014/main" id="{4295B5E3-153F-CAE9-CB0C-A2151AD84BC5}"/>
                  </a:ext>
                </a:extLst>
              </p:cNvPr>
              <p:cNvSpPr>
                <a:spLocks noChangeShapeType="1"/>
              </p:cNvSpPr>
              <p:nvPr/>
            </p:nvSpPr>
            <p:spPr bwMode="auto">
              <a:xfrm>
                <a:off x="1872" y="278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87" name="Line 59">
                <a:extLst>
                  <a:ext uri="{FF2B5EF4-FFF2-40B4-BE49-F238E27FC236}">
                    <a16:creationId xmlns:a16="http://schemas.microsoft.com/office/drawing/2014/main" id="{E3224A23-452F-FDC5-8587-8DA7889B4CA9}"/>
                  </a:ext>
                </a:extLst>
              </p:cNvPr>
              <p:cNvSpPr>
                <a:spLocks noChangeShapeType="1"/>
              </p:cNvSpPr>
              <p:nvPr/>
            </p:nvSpPr>
            <p:spPr bwMode="auto">
              <a:xfrm>
                <a:off x="1872" y="288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88" name="Line 60">
                <a:extLst>
                  <a:ext uri="{FF2B5EF4-FFF2-40B4-BE49-F238E27FC236}">
                    <a16:creationId xmlns:a16="http://schemas.microsoft.com/office/drawing/2014/main" id="{218D57B0-B4E9-8F85-BEAA-9D601EFFC4E0}"/>
                  </a:ext>
                </a:extLst>
              </p:cNvPr>
              <p:cNvSpPr>
                <a:spLocks noChangeShapeType="1"/>
              </p:cNvSpPr>
              <p:nvPr/>
            </p:nvSpPr>
            <p:spPr bwMode="auto">
              <a:xfrm>
                <a:off x="1872" y="297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89" name="Line 61">
                <a:extLst>
                  <a:ext uri="{FF2B5EF4-FFF2-40B4-BE49-F238E27FC236}">
                    <a16:creationId xmlns:a16="http://schemas.microsoft.com/office/drawing/2014/main" id="{F982E948-3D57-4FD7-704E-837ECEAA3739}"/>
                  </a:ext>
                </a:extLst>
              </p:cNvPr>
              <p:cNvSpPr>
                <a:spLocks noChangeShapeType="1"/>
              </p:cNvSpPr>
              <p:nvPr/>
            </p:nvSpPr>
            <p:spPr bwMode="auto">
              <a:xfrm>
                <a:off x="1872" y="307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90" name="Line 62">
                <a:extLst>
                  <a:ext uri="{FF2B5EF4-FFF2-40B4-BE49-F238E27FC236}">
                    <a16:creationId xmlns:a16="http://schemas.microsoft.com/office/drawing/2014/main" id="{6061BAB7-5A18-8858-20D4-94078166BC8F}"/>
                  </a:ext>
                </a:extLst>
              </p:cNvPr>
              <p:cNvSpPr>
                <a:spLocks noChangeShapeType="1"/>
              </p:cNvSpPr>
              <p:nvPr/>
            </p:nvSpPr>
            <p:spPr bwMode="auto">
              <a:xfrm>
                <a:off x="1872" y="316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91" name="Line 63">
                <a:extLst>
                  <a:ext uri="{FF2B5EF4-FFF2-40B4-BE49-F238E27FC236}">
                    <a16:creationId xmlns:a16="http://schemas.microsoft.com/office/drawing/2014/main" id="{619CDD42-3DED-E92A-640B-676D49A12EAC}"/>
                  </a:ext>
                </a:extLst>
              </p:cNvPr>
              <p:cNvSpPr>
                <a:spLocks noChangeShapeType="1"/>
              </p:cNvSpPr>
              <p:nvPr/>
            </p:nvSpPr>
            <p:spPr bwMode="auto">
              <a:xfrm>
                <a:off x="1872" y="326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92" name="Line 64">
                <a:extLst>
                  <a:ext uri="{FF2B5EF4-FFF2-40B4-BE49-F238E27FC236}">
                    <a16:creationId xmlns:a16="http://schemas.microsoft.com/office/drawing/2014/main" id="{8C775EC5-59D7-9271-8A10-0EF59666C410}"/>
                  </a:ext>
                </a:extLst>
              </p:cNvPr>
              <p:cNvSpPr>
                <a:spLocks noChangeShapeType="1"/>
              </p:cNvSpPr>
              <p:nvPr/>
            </p:nvSpPr>
            <p:spPr bwMode="auto">
              <a:xfrm>
                <a:off x="1872" y="336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75834" name="Group 65">
              <a:extLst>
                <a:ext uri="{FF2B5EF4-FFF2-40B4-BE49-F238E27FC236}">
                  <a16:creationId xmlns:a16="http://schemas.microsoft.com/office/drawing/2014/main" id="{7B5051D4-66E1-B180-6991-41F5386E7EEA}"/>
                </a:ext>
              </a:extLst>
            </p:cNvPr>
            <p:cNvGrpSpPr>
              <a:grpSpLocks/>
            </p:cNvGrpSpPr>
            <p:nvPr/>
          </p:nvGrpSpPr>
          <p:grpSpPr bwMode="auto">
            <a:xfrm rot="894998">
              <a:off x="903" y="2904"/>
              <a:ext cx="517" cy="669"/>
              <a:chOff x="1776" y="2400"/>
              <a:chExt cx="816" cy="1056"/>
            </a:xfrm>
          </p:grpSpPr>
          <p:sp>
            <p:nvSpPr>
              <p:cNvPr id="75871" name="Rectangle 66">
                <a:extLst>
                  <a:ext uri="{FF2B5EF4-FFF2-40B4-BE49-F238E27FC236}">
                    <a16:creationId xmlns:a16="http://schemas.microsoft.com/office/drawing/2014/main" id="{1340255B-DCBA-972F-22B6-F760FF20B9AE}"/>
                  </a:ext>
                </a:extLst>
              </p:cNvPr>
              <p:cNvSpPr>
                <a:spLocks noChangeArrowheads="1"/>
              </p:cNvSpPr>
              <p:nvPr/>
            </p:nvSpPr>
            <p:spPr bwMode="auto">
              <a:xfrm>
                <a:off x="1776" y="2400"/>
                <a:ext cx="816" cy="10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75872" name="Line 67">
                <a:extLst>
                  <a:ext uri="{FF2B5EF4-FFF2-40B4-BE49-F238E27FC236}">
                    <a16:creationId xmlns:a16="http://schemas.microsoft.com/office/drawing/2014/main" id="{F508D7C9-25AB-E831-D662-A402F8E7BCDB}"/>
                  </a:ext>
                </a:extLst>
              </p:cNvPr>
              <p:cNvSpPr>
                <a:spLocks noChangeShapeType="1"/>
              </p:cNvSpPr>
              <p:nvPr/>
            </p:nvSpPr>
            <p:spPr bwMode="auto">
              <a:xfrm>
                <a:off x="1872" y="249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73" name="Line 68">
                <a:extLst>
                  <a:ext uri="{FF2B5EF4-FFF2-40B4-BE49-F238E27FC236}">
                    <a16:creationId xmlns:a16="http://schemas.microsoft.com/office/drawing/2014/main" id="{D0BDD525-BF58-CBC6-EA1B-1422C90B1334}"/>
                  </a:ext>
                </a:extLst>
              </p:cNvPr>
              <p:cNvSpPr>
                <a:spLocks noChangeShapeType="1"/>
              </p:cNvSpPr>
              <p:nvPr/>
            </p:nvSpPr>
            <p:spPr bwMode="auto">
              <a:xfrm>
                <a:off x="1872" y="259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74" name="Line 69">
                <a:extLst>
                  <a:ext uri="{FF2B5EF4-FFF2-40B4-BE49-F238E27FC236}">
                    <a16:creationId xmlns:a16="http://schemas.microsoft.com/office/drawing/2014/main" id="{C492B7AB-4D1F-7986-1B2A-CA63BD1A4D99}"/>
                  </a:ext>
                </a:extLst>
              </p:cNvPr>
              <p:cNvSpPr>
                <a:spLocks noChangeShapeType="1"/>
              </p:cNvSpPr>
              <p:nvPr/>
            </p:nvSpPr>
            <p:spPr bwMode="auto">
              <a:xfrm>
                <a:off x="1872" y="268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75" name="Line 70">
                <a:extLst>
                  <a:ext uri="{FF2B5EF4-FFF2-40B4-BE49-F238E27FC236}">
                    <a16:creationId xmlns:a16="http://schemas.microsoft.com/office/drawing/2014/main" id="{0B60B81F-EDBD-43F2-D7A7-5B3BD00B5F52}"/>
                  </a:ext>
                </a:extLst>
              </p:cNvPr>
              <p:cNvSpPr>
                <a:spLocks noChangeShapeType="1"/>
              </p:cNvSpPr>
              <p:nvPr/>
            </p:nvSpPr>
            <p:spPr bwMode="auto">
              <a:xfrm>
                <a:off x="1872" y="278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76" name="Line 71">
                <a:extLst>
                  <a:ext uri="{FF2B5EF4-FFF2-40B4-BE49-F238E27FC236}">
                    <a16:creationId xmlns:a16="http://schemas.microsoft.com/office/drawing/2014/main" id="{F035DA15-BB7C-769E-4B76-48031EC494FE}"/>
                  </a:ext>
                </a:extLst>
              </p:cNvPr>
              <p:cNvSpPr>
                <a:spLocks noChangeShapeType="1"/>
              </p:cNvSpPr>
              <p:nvPr/>
            </p:nvSpPr>
            <p:spPr bwMode="auto">
              <a:xfrm>
                <a:off x="1872" y="288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77" name="Line 72">
                <a:extLst>
                  <a:ext uri="{FF2B5EF4-FFF2-40B4-BE49-F238E27FC236}">
                    <a16:creationId xmlns:a16="http://schemas.microsoft.com/office/drawing/2014/main" id="{8C6BE668-E260-4E53-0421-67FB3F66CBF0}"/>
                  </a:ext>
                </a:extLst>
              </p:cNvPr>
              <p:cNvSpPr>
                <a:spLocks noChangeShapeType="1"/>
              </p:cNvSpPr>
              <p:nvPr/>
            </p:nvSpPr>
            <p:spPr bwMode="auto">
              <a:xfrm>
                <a:off x="1872" y="297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78" name="Line 73">
                <a:extLst>
                  <a:ext uri="{FF2B5EF4-FFF2-40B4-BE49-F238E27FC236}">
                    <a16:creationId xmlns:a16="http://schemas.microsoft.com/office/drawing/2014/main" id="{30FEA81D-675A-1286-D73E-0C73D2C40B17}"/>
                  </a:ext>
                </a:extLst>
              </p:cNvPr>
              <p:cNvSpPr>
                <a:spLocks noChangeShapeType="1"/>
              </p:cNvSpPr>
              <p:nvPr/>
            </p:nvSpPr>
            <p:spPr bwMode="auto">
              <a:xfrm>
                <a:off x="1872" y="307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79" name="Line 74">
                <a:extLst>
                  <a:ext uri="{FF2B5EF4-FFF2-40B4-BE49-F238E27FC236}">
                    <a16:creationId xmlns:a16="http://schemas.microsoft.com/office/drawing/2014/main" id="{3722D324-7022-C25E-6838-0B9F9670D81F}"/>
                  </a:ext>
                </a:extLst>
              </p:cNvPr>
              <p:cNvSpPr>
                <a:spLocks noChangeShapeType="1"/>
              </p:cNvSpPr>
              <p:nvPr/>
            </p:nvSpPr>
            <p:spPr bwMode="auto">
              <a:xfrm>
                <a:off x="1872" y="316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80" name="Line 75">
                <a:extLst>
                  <a:ext uri="{FF2B5EF4-FFF2-40B4-BE49-F238E27FC236}">
                    <a16:creationId xmlns:a16="http://schemas.microsoft.com/office/drawing/2014/main" id="{E9F81412-5E4B-D1BC-5714-8390FE7F6E36}"/>
                  </a:ext>
                </a:extLst>
              </p:cNvPr>
              <p:cNvSpPr>
                <a:spLocks noChangeShapeType="1"/>
              </p:cNvSpPr>
              <p:nvPr/>
            </p:nvSpPr>
            <p:spPr bwMode="auto">
              <a:xfrm>
                <a:off x="1872" y="326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81" name="Line 76">
                <a:extLst>
                  <a:ext uri="{FF2B5EF4-FFF2-40B4-BE49-F238E27FC236}">
                    <a16:creationId xmlns:a16="http://schemas.microsoft.com/office/drawing/2014/main" id="{029C6E4D-2353-1132-FECA-E0B8A692F30D}"/>
                  </a:ext>
                </a:extLst>
              </p:cNvPr>
              <p:cNvSpPr>
                <a:spLocks noChangeShapeType="1"/>
              </p:cNvSpPr>
              <p:nvPr/>
            </p:nvSpPr>
            <p:spPr bwMode="auto">
              <a:xfrm>
                <a:off x="1872" y="336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75835" name="Group 77">
              <a:extLst>
                <a:ext uri="{FF2B5EF4-FFF2-40B4-BE49-F238E27FC236}">
                  <a16:creationId xmlns:a16="http://schemas.microsoft.com/office/drawing/2014/main" id="{3190F180-EAC2-7A99-5F27-72BBD0C41530}"/>
                </a:ext>
              </a:extLst>
            </p:cNvPr>
            <p:cNvGrpSpPr>
              <a:grpSpLocks/>
            </p:cNvGrpSpPr>
            <p:nvPr/>
          </p:nvGrpSpPr>
          <p:grpSpPr bwMode="auto">
            <a:xfrm rot="-1151449">
              <a:off x="1283" y="3060"/>
              <a:ext cx="517" cy="668"/>
              <a:chOff x="1776" y="2400"/>
              <a:chExt cx="816" cy="1056"/>
            </a:xfrm>
          </p:grpSpPr>
          <p:sp>
            <p:nvSpPr>
              <p:cNvPr id="75860" name="Rectangle 78">
                <a:extLst>
                  <a:ext uri="{FF2B5EF4-FFF2-40B4-BE49-F238E27FC236}">
                    <a16:creationId xmlns:a16="http://schemas.microsoft.com/office/drawing/2014/main" id="{D098E8EF-FF12-CF92-E7E2-E6086C3314C3}"/>
                  </a:ext>
                </a:extLst>
              </p:cNvPr>
              <p:cNvSpPr>
                <a:spLocks noChangeArrowheads="1"/>
              </p:cNvSpPr>
              <p:nvPr/>
            </p:nvSpPr>
            <p:spPr bwMode="auto">
              <a:xfrm>
                <a:off x="1776" y="2400"/>
                <a:ext cx="816" cy="10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75861" name="Line 79">
                <a:extLst>
                  <a:ext uri="{FF2B5EF4-FFF2-40B4-BE49-F238E27FC236}">
                    <a16:creationId xmlns:a16="http://schemas.microsoft.com/office/drawing/2014/main" id="{511F526F-C762-8D01-5A32-53A5D73D95E7}"/>
                  </a:ext>
                </a:extLst>
              </p:cNvPr>
              <p:cNvSpPr>
                <a:spLocks noChangeShapeType="1"/>
              </p:cNvSpPr>
              <p:nvPr/>
            </p:nvSpPr>
            <p:spPr bwMode="auto">
              <a:xfrm>
                <a:off x="1872" y="249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62" name="Line 80">
                <a:extLst>
                  <a:ext uri="{FF2B5EF4-FFF2-40B4-BE49-F238E27FC236}">
                    <a16:creationId xmlns:a16="http://schemas.microsoft.com/office/drawing/2014/main" id="{75132B19-F4F2-21D3-2398-862E7311D206}"/>
                  </a:ext>
                </a:extLst>
              </p:cNvPr>
              <p:cNvSpPr>
                <a:spLocks noChangeShapeType="1"/>
              </p:cNvSpPr>
              <p:nvPr/>
            </p:nvSpPr>
            <p:spPr bwMode="auto">
              <a:xfrm>
                <a:off x="1872" y="259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63" name="Line 81">
                <a:extLst>
                  <a:ext uri="{FF2B5EF4-FFF2-40B4-BE49-F238E27FC236}">
                    <a16:creationId xmlns:a16="http://schemas.microsoft.com/office/drawing/2014/main" id="{3211FF08-055D-36BA-ECAF-335272AAAA44}"/>
                  </a:ext>
                </a:extLst>
              </p:cNvPr>
              <p:cNvSpPr>
                <a:spLocks noChangeShapeType="1"/>
              </p:cNvSpPr>
              <p:nvPr/>
            </p:nvSpPr>
            <p:spPr bwMode="auto">
              <a:xfrm>
                <a:off x="1872" y="268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64" name="Line 82">
                <a:extLst>
                  <a:ext uri="{FF2B5EF4-FFF2-40B4-BE49-F238E27FC236}">
                    <a16:creationId xmlns:a16="http://schemas.microsoft.com/office/drawing/2014/main" id="{22DA2968-F2F2-90D9-D560-900B36B4B6D0}"/>
                  </a:ext>
                </a:extLst>
              </p:cNvPr>
              <p:cNvSpPr>
                <a:spLocks noChangeShapeType="1"/>
              </p:cNvSpPr>
              <p:nvPr/>
            </p:nvSpPr>
            <p:spPr bwMode="auto">
              <a:xfrm>
                <a:off x="1872" y="278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65" name="Line 83">
                <a:extLst>
                  <a:ext uri="{FF2B5EF4-FFF2-40B4-BE49-F238E27FC236}">
                    <a16:creationId xmlns:a16="http://schemas.microsoft.com/office/drawing/2014/main" id="{5C5BE506-CF91-767A-C04C-4ABC9F787542}"/>
                  </a:ext>
                </a:extLst>
              </p:cNvPr>
              <p:cNvSpPr>
                <a:spLocks noChangeShapeType="1"/>
              </p:cNvSpPr>
              <p:nvPr/>
            </p:nvSpPr>
            <p:spPr bwMode="auto">
              <a:xfrm>
                <a:off x="1872" y="288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66" name="Line 84">
                <a:extLst>
                  <a:ext uri="{FF2B5EF4-FFF2-40B4-BE49-F238E27FC236}">
                    <a16:creationId xmlns:a16="http://schemas.microsoft.com/office/drawing/2014/main" id="{FE62DC4B-9653-CBF5-0F42-ED6A9B9FD910}"/>
                  </a:ext>
                </a:extLst>
              </p:cNvPr>
              <p:cNvSpPr>
                <a:spLocks noChangeShapeType="1"/>
              </p:cNvSpPr>
              <p:nvPr/>
            </p:nvSpPr>
            <p:spPr bwMode="auto">
              <a:xfrm>
                <a:off x="1872" y="297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67" name="Line 85">
                <a:extLst>
                  <a:ext uri="{FF2B5EF4-FFF2-40B4-BE49-F238E27FC236}">
                    <a16:creationId xmlns:a16="http://schemas.microsoft.com/office/drawing/2014/main" id="{67B3461A-AC7F-781A-B1FE-58D00D63B5A9}"/>
                  </a:ext>
                </a:extLst>
              </p:cNvPr>
              <p:cNvSpPr>
                <a:spLocks noChangeShapeType="1"/>
              </p:cNvSpPr>
              <p:nvPr/>
            </p:nvSpPr>
            <p:spPr bwMode="auto">
              <a:xfrm>
                <a:off x="1872" y="307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68" name="Line 86">
                <a:extLst>
                  <a:ext uri="{FF2B5EF4-FFF2-40B4-BE49-F238E27FC236}">
                    <a16:creationId xmlns:a16="http://schemas.microsoft.com/office/drawing/2014/main" id="{EB178E8C-7BA2-FEBF-9905-7925C7F13C76}"/>
                  </a:ext>
                </a:extLst>
              </p:cNvPr>
              <p:cNvSpPr>
                <a:spLocks noChangeShapeType="1"/>
              </p:cNvSpPr>
              <p:nvPr/>
            </p:nvSpPr>
            <p:spPr bwMode="auto">
              <a:xfrm>
                <a:off x="1872" y="316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69" name="Line 87">
                <a:extLst>
                  <a:ext uri="{FF2B5EF4-FFF2-40B4-BE49-F238E27FC236}">
                    <a16:creationId xmlns:a16="http://schemas.microsoft.com/office/drawing/2014/main" id="{194A3293-9190-D892-1773-65F37FE5047E}"/>
                  </a:ext>
                </a:extLst>
              </p:cNvPr>
              <p:cNvSpPr>
                <a:spLocks noChangeShapeType="1"/>
              </p:cNvSpPr>
              <p:nvPr/>
            </p:nvSpPr>
            <p:spPr bwMode="auto">
              <a:xfrm>
                <a:off x="1872" y="326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70" name="Line 88">
                <a:extLst>
                  <a:ext uri="{FF2B5EF4-FFF2-40B4-BE49-F238E27FC236}">
                    <a16:creationId xmlns:a16="http://schemas.microsoft.com/office/drawing/2014/main" id="{8F5B3155-69D6-2347-7E1D-889A74699F9C}"/>
                  </a:ext>
                </a:extLst>
              </p:cNvPr>
              <p:cNvSpPr>
                <a:spLocks noChangeShapeType="1"/>
              </p:cNvSpPr>
              <p:nvPr/>
            </p:nvSpPr>
            <p:spPr bwMode="auto">
              <a:xfrm>
                <a:off x="1872" y="336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75836" name="Group 89">
              <a:extLst>
                <a:ext uri="{FF2B5EF4-FFF2-40B4-BE49-F238E27FC236}">
                  <a16:creationId xmlns:a16="http://schemas.microsoft.com/office/drawing/2014/main" id="{1B01CB3C-1AD5-B4EF-00A3-2B0B88E9A804}"/>
                </a:ext>
              </a:extLst>
            </p:cNvPr>
            <p:cNvGrpSpPr>
              <a:grpSpLocks/>
            </p:cNvGrpSpPr>
            <p:nvPr/>
          </p:nvGrpSpPr>
          <p:grpSpPr bwMode="auto">
            <a:xfrm rot="1033970">
              <a:off x="1595" y="2709"/>
              <a:ext cx="517" cy="668"/>
              <a:chOff x="1776" y="2400"/>
              <a:chExt cx="816" cy="1056"/>
            </a:xfrm>
          </p:grpSpPr>
          <p:sp>
            <p:nvSpPr>
              <p:cNvPr id="75849" name="Rectangle 90">
                <a:extLst>
                  <a:ext uri="{FF2B5EF4-FFF2-40B4-BE49-F238E27FC236}">
                    <a16:creationId xmlns:a16="http://schemas.microsoft.com/office/drawing/2014/main" id="{496A8ACC-3BD6-6EC4-1E82-4AC62F997781}"/>
                  </a:ext>
                </a:extLst>
              </p:cNvPr>
              <p:cNvSpPr>
                <a:spLocks noChangeArrowheads="1"/>
              </p:cNvSpPr>
              <p:nvPr/>
            </p:nvSpPr>
            <p:spPr bwMode="auto">
              <a:xfrm>
                <a:off x="1776" y="2400"/>
                <a:ext cx="816" cy="10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75850" name="Line 91">
                <a:extLst>
                  <a:ext uri="{FF2B5EF4-FFF2-40B4-BE49-F238E27FC236}">
                    <a16:creationId xmlns:a16="http://schemas.microsoft.com/office/drawing/2014/main" id="{24279DCD-F0CB-40A4-B7A1-C00FD0994615}"/>
                  </a:ext>
                </a:extLst>
              </p:cNvPr>
              <p:cNvSpPr>
                <a:spLocks noChangeShapeType="1"/>
              </p:cNvSpPr>
              <p:nvPr/>
            </p:nvSpPr>
            <p:spPr bwMode="auto">
              <a:xfrm>
                <a:off x="1872" y="249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51" name="Line 92">
                <a:extLst>
                  <a:ext uri="{FF2B5EF4-FFF2-40B4-BE49-F238E27FC236}">
                    <a16:creationId xmlns:a16="http://schemas.microsoft.com/office/drawing/2014/main" id="{73B85410-5FA4-836A-FB9C-EA05821D3DC8}"/>
                  </a:ext>
                </a:extLst>
              </p:cNvPr>
              <p:cNvSpPr>
                <a:spLocks noChangeShapeType="1"/>
              </p:cNvSpPr>
              <p:nvPr/>
            </p:nvSpPr>
            <p:spPr bwMode="auto">
              <a:xfrm>
                <a:off x="1872" y="259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52" name="Line 93">
                <a:extLst>
                  <a:ext uri="{FF2B5EF4-FFF2-40B4-BE49-F238E27FC236}">
                    <a16:creationId xmlns:a16="http://schemas.microsoft.com/office/drawing/2014/main" id="{5AB30301-5C21-37A3-71A2-AEFFAD927E81}"/>
                  </a:ext>
                </a:extLst>
              </p:cNvPr>
              <p:cNvSpPr>
                <a:spLocks noChangeShapeType="1"/>
              </p:cNvSpPr>
              <p:nvPr/>
            </p:nvSpPr>
            <p:spPr bwMode="auto">
              <a:xfrm>
                <a:off x="1872" y="268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53" name="Line 94">
                <a:extLst>
                  <a:ext uri="{FF2B5EF4-FFF2-40B4-BE49-F238E27FC236}">
                    <a16:creationId xmlns:a16="http://schemas.microsoft.com/office/drawing/2014/main" id="{F14EEDD6-C3A6-14F1-A5D7-DF7D3EE5D2C2}"/>
                  </a:ext>
                </a:extLst>
              </p:cNvPr>
              <p:cNvSpPr>
                <a:spLocks noChangeShapeType="1"/>
              </p:cNvSpPr>
              <p:nvPr/>
            </p:nvSpPr>
            <p:spPr bwMode="auto">
              <a:xfrm>
                <a:off x="1872" y="278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54" name="Line 95">
                <a:extLst>
                  <a:ext uri="{FF2B5EF4-FFF2-40B4-BE49-F238E27FC236}">
                    <a16:creationId xmlns:a16="http://schemas.microsoft.com/office/drawing/2014/main" id="{0E60C9C0-1F84-F88A-B771-BCFDD5D2DAF2}"/>
                  </a:ext>
                </a:extLst>
              </p:cNvPr>
              <p:cNvSpPr>
                <a:spLocks noChangeShapeType="1"/>
              </p:cNvSpPr>
              <p:nvPr/>
            </p:nvSpPr>
            <p:spPr bwMode="auto">
              <a:xfrm>
                <a:off x="1872" y="288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55" name="Line 96">
                <a:extLst>
                  <a:ext uri="{FF2B5EF4-FFF2-40B4-BE49-F238E27FC236}">
                    <a16:creationId xmlns:a16="http://schemas.microsoft.com/office/drawing/2014/main" id="{35CAD14B-C418-F12D-76BB-C0C99A2006F9}"/>
                  </a:ext>
                </a:extLst>
              </p:cNvPr>
              <p:cNvSpPr>
                <a:spLocks noChangeShapeType="1"/>
              </p:cNvSpPr>
              <p:nvPr/>
            </p:nvSpPr>
            <p:spPr bwMode="auto">
              <a:xfrm>
                <a:off x="1872" y="297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56" name="Line 97">
                <a:extLst>
                  <a:ext uri="{FF2B5EF4-FFF2-40B4-BE49-F238E27FC236}">
                    <a16:creationId xmlns:a16="http://schemas.microsoft.com/office/drawing/2014/main" id="{DA2DB855-F999-660B-C0D6-2B955E67A609}"/>
                  </a:ext>
                </a:extLst>
              </p:cNvPr>
              <p:cNvSpPr>
                <a:spLocks noChangeShapeType="1"/>
              </p:cNvSpPr>
              <p:nvPr/>
            </p:nvSpPr>
            <p:spPr bwMode="auto">
              <a:xfrm>
                <a:off x="1872" y="307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57" name="Line 98">
                <a:extLst>
                  <a:ext uri="{FF2B5EF4-FFF2-40B4-BE49-F238E27FC236}">
                    <a16:creationId xmlns:a16="http://schemas.microsoft.com/office/drawing/2014/main" id="{F7BCC1E2-A30E-5195-2AC5-ADAA8F8075F8}"/>
                  </a:ext>
                </a:extLst>
              </p:cNvPr>
              <p:cNvSpPr>
                <a:spLocks noChangeShapeType="1"/>
              </p:cNvSpPr>
              <p:nvPr/>
            </p:nvSpPr>
            <p:spPr bwMode="auto">
              <a:xfrm>
                <a:off x="1872" y="316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58" name="Line 99">
                <a:extLst>
                  <a:ext uri="{FF2B5EF4-FFF2-40B4-BE49-F238E27FC236}">
                    <a16:creationId xmlns:a16="http://schemas.microsoft.com/office/drawing/2014/main" id="{2294B257-0722-0F0E-A546-EE6B77E616A4}"/>
                  </a:ext>
                </a:extLst>
              </p:cNvPr>
              <p:cNvSpPr>
                <a:spLocks noChangeShapeType="1"/>
              </p:cNvSpPr>
              <p:nvPr/>
            </p:nvSpPr>
            <p:spPr bwMode="auto">
              <a:xfrm>
                <a:off x="1872" y="326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59" name="Line 100">
                <a:extLst>
                  <a:ext uri="{FF2B5EF4-FFF2-40B4-BE49-F238E27FC236}">
                    <a16:creationId xmlns:a16="http://schemas.microsoft.com/office/drawing/2014/main" id="{2822893C-FB65-A018-A6D5-DFD404B95155}"/>
                  </a:ext>
                </a:extLst>
              </p:cNvPr>
              <p:cNvSpPr>
                <a:spLocks noChangeShapeType="1"/>
              </p:cNvSpPr>
              <p:nvPr/>
            </p:nvSpPr>
            <p:spPr bwMode="auto">
              <a:xfrm>
                <a:off x="1872" y="336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75837" name="Group 101">
              <a:extLst>
                <a:ext uri="{FF2B5EF4-FFF2-40B4-BE49-F238E27FC236}">
                  <a16:creationId xmlns:a16="http://schemas.microsoft.com/office/drawing/2014/main" id="{2D9DCEA2-0EE5-D5E0-5F8C-D32E6BC6EE31}"/>
                </a:ext>
              </a:extLst>
            </p:cNvPr>
            <p:cNvGrpSpPr>
              <a:grpSpLocks/>
            </p:cNvGrpSpPr>
            <p:nvPr/>
          </p:nvGrpSpPr>
          <p:grpSpPr bwMode="auto">
            <a:xfrm rot="-668041">
              <a:off x="1776" y="2976"/>
              <a:ext cx="517" cy="668"/>
              <a:chOff x="1776" y="2400"/>
              <a:chExt cx="816" cy="1056"/>
            </a:xfrm>
          </p:grpSpPr>
          <p:sp>
            <p:nvSpPr>
              <p:cNvPr id="75838" name="Rectangle 102">
                <a:extLst>
                  <a:ext uri="{FF2B5EF4-FFF2-40B4-BE49-F238E27FC236}">
                    <a16:creationId xmlns:a16="http://schemas.microsoft.com/office/drawing/2014/main" id="{970913FD-56F9-9865-AB89-F5B10168EBA0}"/>
                  </a:ext>
                </a:extLst>
              </p:cNvPr>
              <p:cNvSpPr>
                <a:spLocks noChangeArrowheads="1"/>
              </p:cNvSpPr>
              <p:nvPr/>
            </p:nvSpPr>
            <p:spPr bwMode="auto">
              <a:xfrm>
                <a:off x="1776" y="2400"/>
                <a:ext cx="816" cy="10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75839" name="Line 103">
                <a:extLst>
                  <a:ext uri="{FF2B5EF4-FFF2-40B4-BE49-F238E27FC236}">
                    <a16:creationId xmlns:a16="http://schemas.microsoft.com/office/drawing/2014/main" id="{82BEB14F-A5F7-9789-D975-DE37B62BC052}"/>
                  </a:ext>
                </a:extLst>
              </p:cNvPr>
              <p:cNvSpPr>
                <a:spLocks noChangeShapeType="1"/>
              </p:cNvSpPr>
              <p:nvPr/>
            </p:nvSpPr>
            <p:spPr bwMode="auto">
              <a:xfrm>
                <a:off x="1872" y="249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40" name="Line 104">
                <a:extLst>
                  <a:ext uri="{FF2B5EF4-FFF2-40B4-BE49-F238E27FC236}">
                    <a16:creationId xmlns:a16="http://schemas.microsoft.com/office/drawing/2014/main" id="{77A35C4E-69A7-7D48-B35F-C45329A0CB63}"/>
                  </a:ext>
                </a:extLst>
              </p:cNvPr>
              <p:cNvSpPr>
                <a:spLocks noChangeShapeType="1"/>
              </p:cNvSpPr>
              <p:nvPr/>
            </p:nvSpPr>
            <p:spPr bwMode="auto">
              <a:xfrm>
                <a:off x="1872" y="259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41" name="Line 105">
                <a:extLst>
                  <a:ext uri="{FF2B5EF4-FFF2-40B4-BE49-F238E27FC236}">
                    <a16:creationId xmlns:a16="http://schemas.microsoft.com/office/drawing/2014/main" id="{0249465A-5331-0B38-E9B1-AF7EEDE6CE40}"/>
                  </a:ext>
                </a:extLst>
              </p:cNvPr>
              <p:cNvSpPr>
                <a:spLocks noChangeShapeType="1"/>
              </p:cNvSpPr>
              <p:nvPr/>
            </p:nvSpPr>
            <p:spPr bwMode="auto">
              <a:xfrm>
                <a:off x="1872" y="268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42" name="Line 106">
                <a:extLst>
                  <a:ext uri="{FF2B5EF4-FFF2-40B4-BE49-F238E27FC236}">
                    <a16:creationId xmlns:a16="http://schemas.microsoft.com/office/drawing/2014/main" id="{975222BE-550E-61C2-C19B-3BD8F6F841AA}"/>
                  </a:ext>
                </a:extLst>
              </p:cNvPr>
              <p:cNvSpPr>
                <a:spLocks noChangeShapeType="1"/>
              </p:cNvSpPr>
              <p:nvPr/>
            </p:nvSpPr>
            <p:spPr bwMode="auto">
              <a:xfrm>
                <a:off x="1872" y="278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43" name="Line 107">
                <a:extLst>
                  <a:ext uri="{FF2B5EF4-FFF2-40B4-BE49-F238E27FC236}">
                    <a16:creationId xmlns:a16="http://schemas.microsoft.com/office/drawing/2014/main" id="{1EFC50EB-3D62-D95E-688C-5A9EE6F4856C}"/>
                  </a:ext>
                </a:extLst>
              </p:cNvPr>
              <p:cNvSpPr>
                <a:spLocks noChangeShapeType="1"/>
              </p:cNvSpPr>
              <p:nvPr/>
            </p:nvSpPr>
            <p:spPr bwMode="auto">
              <a:xfrm>
                <a:off x="1872" y="288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44" name="Line 108">
                <a:extLst>
                  <a:ext uri="{FF2B5EF4-FFF2-40B4-BE49-F238E27FC236}">
                    <a16:creationId xmlns:a16="http://schemas.microsoft.com/office/drawing/2014/main" id="{9CBF199A-D1FF-002E-4B5A-5ED43DA50C2F}"/>
                  </a:ext>
                </a:extLst>
              </p:cNvPr>
              <p:cNvSpPr>
                <a:spLocks noChangeShapeType="1"/>
              </p:cNvSpPr>
              <p:nvPr/>
            </p:nvSpPr>
            <p:spPr bwMode="auto">
              <a:xfrm>
                <a:off x="1872" y="297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45" name="Line 109">
                <a:extLst>
                  <a:ext uri="{FF2B5EF4-FFF2-40B4-BE49-F238E27FC236}">
                    <a16:creationId xmlns:a16="http://schemas.microsoft.com/office/drawing/2014/main" id="{5821482A-9700-FE3C-56DC-426B5F078095}"/>
                  </a:ext>
                </a:extLst>
              </p:cNvPr>
              <p:cNvSpPr>
                <a:spLocks noChangeShapeType="1"/>
              </p:cNvSpPr>
              <p:nvPr/>
            </p:nvSpPr>
            <p:spPr bwMode="auto">
              <a:xfrm>
                <a:off x="1872" y="307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46" name="Line 110">
                <a:extLst>
                  <a:ext uri="{FF2B5EF4-FFF2-40B4-BE49-F238E27FC236}">
                    <a16:creationId xmlns:a16="http://schemas.microsoft.com/office/drawing/2014/main" id="{E05DED60-F149-ACAD-E301-E45C7DDF5462}"/>
                  </a:ext>
                </a:extLst>
              </p:cNvPr>
              <p:cNvSpPr>
                <a:spLocks noChangeShapeType="1"/>
              </p:cNvSpPr>
              <p:nvPr/>
            </p:nvSpPr>
            <p:spPr bwMode="auto">
              <a:xfrm>
                <a:off x="1872" y="316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47" name="Line 111">
                <a:extLst>
                  <a:ext uri="{FF2B5EF4-FFF2-40B4-BE49-F238E27FC236}">
                    <a16:creationId xmlns:a16="http://schemas.microsoft.com/office/drawing/2014/main" id="{B300D1DD-9739-BCD8-19E1-AAB787C6A77F}"/>
                  </a:ext>
                </a:extLst>
              </p:cNvPr>
              <p:cNvSpPr>
                <a:spLocks noChangeShapeType="1"/>
              </p:cNvSpPr>
              <p:nvPr/>
            </p:nvSpPr>
            <p:spPr bwMode="auto">
              <a:xfrm>
                <a:off x="1872" y="326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48" name="Line 112">
                <a:extLst>
                  <a:ext uri="{FF2B5EF4-FFF2-40B4-BE49-F238E27FC236}">
                    <a16:creationId xmlns:a16="http://schemas.microsoft.com/office/drawing/2014/main" id="{435AB32C-8615-EC61-85C5-C2A0564CDAD0}"/>
                  </a:ext>
                </a:extLst>
              </p:cNvPr>
              <p:cNvSpPr>
                <a:spLocks noChangeShapeType="1"/>
              </p:cNvSpPr>
              <p:nvPr/>
            </p:nvSpPr>
            <p:spPr bwMode="auto">
              <a:xfrm>
                <a:off x="1872" y="336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grpSp>
        <p:nvGrpSpPr>
          <p:cNvPr id="75782" name="Group 113">
            <a:extLst>
              <a:ext uri="{FF2B5EF4-FFF2-40B4-BE49-F238E27FC236}">
                <a16:creationId xmlns:a16="http://schemas.microsoft.com/office/drawing/2014/main" id="{AD268455-50A2-CF53-CA66-0898941B89F5}"/>
              </a:ext>
            </a:extLst>
          </p:cNvPr>
          <p:cNvGrpSpPr>
            <a:grpSpLocks/>
          </p:cNvGrpSpPr>
          <p:nvPr/>
        </p:nvGrpSpPr>
        <p:grpSpPr bwMode="auto">
          <a:xfrm>
            <a:off x="1524000" y="2667000"/>
            <a:ext cx="1441450" cy="1328738"/>
            <a:chOff x="1104" y="1680"/>
            <a:chExt cx="908" cy="837"/>
          </a:xfrm>
        </p:grpSpPr>
        <p:sp>
          <p:nvSpPr>
            <p:cNvPr id="75826" name="Rectangle 114">
              <a:extLst>
                <a:ext uri="{FF2B5EF4-FFF2-40B4-BE49-F238E27FC236}">
                  <a16:creationId xmlns:a16="http://schemas.microsoft.com/office/drawing/2014/main" id="{8C3B1628-2858-7AC1-17EB-369618C3D8BD}"/>
                </a:ext>
              </a:extLst>
            </p:cNvPr>
            <p:cNvSpPr>
              <a:spLocks noChangeArrowheads="1"/>
            </p:cNvSpPr>
            <p:nvPr/>
          </p:nvSpPr>
          <p:spPr bwMode="auto">
            <a:xfrm>
              <a:off x="1125" y="1920"/>
              <a:ext cx="268" cy="168"/>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75827" name="Rectangle 115">
              <a:extLst>
                <a:ext uri="{FF2B5EF4-FFF2-40B4-BE49-F238E27FC236}">
                  <a16:creationId xmlns:a16="http://schemas.microsoft.com/office/drawing/2014/main" id="{BB211102-8000-AAAF-6BC8-D686EA98F4C3}"/>
                </a:ext>
              </a:extLst>
            </p:cNvPr>
            <p:cNvSpPr>
              <a:spLocks noChangeArrowheads="1"/>
            </p:cNvSpPr>
            <p:nvPr/>
          </p:nvSpPr>
          <p:spPr bwMode="auto">
            <a:xfrm>
              <a:off x="1578" y="1680"/>
              <a:ext cx="412" cy="354"/>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75828" name="Oval 116">
              <a:extLst>
                <a:ext uri="{FF2B5EF4-FFF2-40B4-BE49-F238E27FC236}">
                  <a16:creationId xmlns:a16="http://schemas.microsoft.com/office/drawing/2014/main" id="{BEBBFB76-E00E-A718-D84D-537D68BBE2F6}"/>
                </a:ext>
              </a:extLst>
            </p:cNvPr>
            <p:cNvSpPr>
              <a:spLocks noChangeArrowheads="1"/>
            </p:cNvSpPr>
            <p:nvPr/>
          </p:nvSpPr>
          <p:spPr bwMode="auto">
            <a:xfrm>
              <a:off x="1579" y="2408"/>
              <a:ext cx="433" cy="109"/>
            </a:xfrm>
            <a:prstGeom prst="ellipse">
              <a:avLst/>
            </a:prstGeom>
            <a:solidFill>
              <a:schemeClr val="bg1"/>
            </a:solidFill>
            <a:ln w="9525">
              <a:solidFill>
                <a:schemeClr val="tx1"/>
              </a:solidFill>
              <a:round/>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75829" name="AutoShape 117">
              <a:extLst>
                <a:ext uri="{FF2B5EF4-FFF2-40B4-BE49-F238E27FC236}">
                  <a16:creationId xmlns:a16="http://schemas.microsoft.com/office/drawing/2014/main" id="{15897980-2575-95AC-C165-A659F1CA32F0}"/>
                </a:ext>
              </a:extLst>
            </p:cNvPr>
            <p:cNvSpPr>
              <a:spLocks noChangeArrowheads="1"/>
            </p:cNvSpPr>
            <p:nvPr/>
          </p:nvSpPr>
          <p:spPr bwMode="auto">
            <a:xfrm>
              <a:off x="1104" y="2278"/>
              <a:ext cx="350" cy="82"/>
            </a:xfrm>
            <a:prstGeom prst="roundRect">
              <a:avLst>
                <a:gd name="adj" fmla="val 16667"/>
              </a:avLst>
            </a:prstGeom>
            <a:solidFill>
              <a:schemeClr val="bg1"/>
            </a:solidFill>
            <a:ln w="9525">
              <a:solidFill>
                <a:schemeClr val="tx1"/>
              </a:solidFill>
              <a:round/>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75830" name="Line 118">
              <a:extLst>
                <a:ext uri="{FF2B5EF4-FFF2-40B4-BE49-F238E27FC236}">
                  <a16:creationId xmlns:a16="http://schemas.microsoft.com/office/drawing/2014/main" id="{C4A7FB61-A38F-E771-E4C0-3C7D7D042FA6}"/>
                </a:ext>
              </a:extLst>
            </p:cNvPr>
            <p:cNvSpPr>
              <a:spLocks noChangeShapeType="1"/>
            </p:cNvSpPr>
            <p:nvPr/>
          </p:nvSpPr>
          <p:spPr bwMode="auto">
            <a:xfrm>
              <a:off x="1248" y="2088"/>
              <a:ext cx="21" cy="19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75831" name="Line 119">
              <a:extLst>
                <a:ext uri="{FF2B5EF4-FFF2-40B4-BE49-F238E27FC236}">
                  <a16:creationId xmlns:a16="http://schemas.microsoft.com/office/drawing/2014/main" id="{C1AA9F77-4D37-BC5D-50EB-7A5398DAC79D}"/>
                </a:ext>
              </a:extLst>
            </p:cNvPr>
            <p:cNvSpPr>
              <a:spLocks noChangeShapeType="1"/>
            </p:cNvSpPr>
            <p:nvPr/>
          </p:nvSpPr>
          <p:spPr bwMode="auto">
            <a:xfrm>
              <a:off x="1393" y="2006"/>
              <a:ext cx="309" cy="218"/>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75832" name="Line 120">
              <a:extLst>
                <a:ext uri="{FF2B5EF4-FFF2-40B4-BE49-F238E27FC236}">
                  <a16:creationId xmlns:a16="http://schemas.microsoft.com/office/drawing/2014/main" id="{459E5D3F-F695-A485-41C9-5AECA4EC1BBA}"/>
                </a:ext>
              </a:extLst>
            </p:cNvPr>
            <p:cNvSpPr>
              <a:spLocks noChangeShapeType="1"/>
            </p:cNvSpPr>
            <p:nvPr/>
          </p:nvSpPr>
          <p:spPr bwMode="auto">
            <a:xfrm flipV="1">
              <a:off x="1784" y="2034"/>
              <a:ext cx="0" cy="37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75783" name="Group 121">
            <a:extLst>
              <a:ext uri="{FF2B5EF4-FFF2-40B4-BE49-F238E27FC236}">
                <a16:creationId xmlns:a16="http://schemas.microsoft.com/office/drawing/2014/main" id="{1109A6C3-5AED-4395-E81E-74C0648F6172}"/>
              </a:ext>
            </a:extLst>
          </p:cNvPr>
          <p:cNvGrpSpPr>
            <a:grpSpLocks/>
          </p:cNvGrpSpPr>
          <p:nvPr/>
        </p:nvGrpSpPr>
        <p:grpSpPr bwMode="auto">
          <a:xfrm>
            <a:off x="6172200" y="2743200"/>
            <a:ext cx="1439863" cy="1439863"/>
            <a:chOff x="4224" y="1536"/>
            <a:chExt cx="1248" cy="1056"/>
          </a:xfrm>
        </p:grpSpPr>
        <p:sp>
          <p:nvSpPr>
            <p:cNvPr id="75819" name="Rectangle 122">
              <a:extLst>
                <a:ext uri="{FF2B5EF4-FFF2-40B4-BE49-F238E27FC236}">
                  <a16:creationId xmlns:a16="http://schemas.microsoft.com/office/drawing/2014/main" id="{0AA98C18-E156-3135-4F31-06AF8DD17BE4}"/>
                </a:ext>
              </a:extLst>
            </p:cNvPr>
            <p:cNvSpPr>
              <a:spLocks noChangeArrowheads="1"/>
            </p:cNvSpPr>
            <p:nvPr/>
          </p:nvSpPr>
          <p:spPr bwMode="auto">
            <a:xfrm>
              <a:off x="4608" y="1536"/>
              <a:ext cx="480" cy="240"/>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75820" name="Rectangle 123">
              <a:extLst>
                <a:ext uri="{FF2B5EF4-FFF2-40B4-BE49-F238E27FC236}">
                  <a16:creationId xmlns:a16="http://schemas.microsoft.com/office/drawing/2014/main" id="{08F9F66B-05BC-1E7A-3548-245E67F4FDD5}"/>
                </a:ext>
              </a:extLst>
            </p:cNvPr>
            <p:cNvSpPr>
              <a:spLocks noChangeArrowheads="1"/>
            </p:cNvSpPr>
            <p:nvPr/>
          </p:nvSpPr>
          <p:spPr bwMode="auto">
            <a:xfrm>
              <a:off x="4224" y="1968"/>
              <a:ext cx="480" cy="240"/>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75821" name="Rectangle 124">
              <a:extLst>
                <a:ext uri="{FF2B5EF4-FFF2-40B4-BE49-F238E27FC236}">
                  <a16:creationId xmlns:a16="http://schemas.microsoft.com/office/drawing/2014/main" id="{D6B3F194-2027-0503-48DF-C44F6112F11F}"/>
                </a:ext>
              </a:extLst>
            </p:cNvPr>
            <p:cNvSpPr>
              <a:spLocks noChangeArrowheads="1"/>
            </p:cNvSpPr>
            <p:nvPr/>
          </p:nvSpPr>
          <p:spPr bwMode="auto">
            <a:xfrm>
              <a:off x="4992" y="1968"/>
              <a:ext cx="480" cy="240"/>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75822" name="Rectangle 125">
              <a:extLst>
                <a:ext uri="{FF2B5EF4-FFF2-40B4-BE49-F238E27FC236}">
                  <a16:creationId xmlns:a16="http://schemas.microsoft.com/office/drawing/2014/main" id="{650A5C69-0442-A597-5620-DE152832EDD6}"/>
                </a:ext>
              </a:extLst>
            </p:cNvPr>
            <p:cNvSpPr>
              <a:spLocks noChangeArrowheads="1"/>
            </p:cNvSpPr>
            <p:nvPr/>
          </p:nvSpPr>
          <p:spPr bwMode="auto">
            <a:xfrm>
              <a:off x="4608" y="2352"/>
              <a:ext cx="480" cy="240"/>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75823" name="Line 126">
              <a:extLst>
                <a:ext uri="{FF2B5EF4-FFF2-40B4-BE49-F238E27FC236}">
                  <a16:creationId xmlns:a16="http://schemas.microsoft.com/office/drawing/2014/main" id="{F24728D1-CD65-73DC-7FDF-749B1F48EA06}"/>
                </a:ext>
              </a:extLst>
            </p:cNvPr>
            <p:cNvSpPr>
              <a:spLocks noChangeShapeType="1"/>
            </p:cNvSpPr>
            <p:nvPr/>
          </p:nvSpPr>
          <p:spPr bwMode="auto">
            <a:xfrm flipV="1">
              <a:off x="4464" y="1776"/>
              <a:ext cx="336" cy="19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75824" name="Line 127">
              <a:extLst>
                <a:ext uri="{FF2B5EF4-FFF2-40B4-BE49-F238E27FC236}">
                  <a16:creationId xmlns:a16="http://schemas.microsoft.com/office/drawing/2014/main" id="{DCB703A9-3FBE-5078-E7A6-3590027AB67C}"/>
                </a:ext>
              </a:extLst>
            </p:cNvPr>
            <p:cNvSpPr>
              <a:spLocks noChangeShapeType="1"/>
            </p:cNvSpPr>
            <p:nvPr/>
          </p:nvSpPr>
          <p:spPr bwMode="auto">
            <a:xfrm flipH="1" flipV="1">
              <a:off x="4944" y="1776"/>
              <a:ext cx="336" cy="19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75825" name="Line 128">
              <a:extLst>
                <a:ext uri="{FF2B5EF4-FFF2-40B4-BE49-F238E27FC236}">
                  <a16:creationId xmlns:a16="http://schemas.microsoft.com/office/drawing/2014/main" id="{FCCB7313-5090-8D39-07DD-503BE3DFEDFC}"/>
                </a:ext>
              </a:extLst>
            </p:cNvPr>
            <p:cNvSpPr>
              <a:spLocks noChangeShapeType="1"/>
            </p:cNvSpPr>
            <p:nvPr/>
          </p:nvSpPr>
          <p:spPr bwMode="auto">
            <a:xfrm flipV="1">
              <a:off x="4848" y="2208"/>
              <a:ext cx="432" cy="14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75784" name="Group 129">
            <a:extLst>
              <a:ext uri="{FF2B5EF4-FFF2-40B4-BE49-F238E27FC236}">
                <a16:creationId xmlns:a16="http://schemas.microsoft.com/office/drawing/2014/main" id="{037197B0-2C80-E368-73CB-0E0DA76F0361}"/>
              </a:ext>
            </a:extLst>
          </p:cNvPr>
          <p:cNvGrpSpPr>
            <a:grpSpLocks/>
          </p:cNvGrpSpPr>
          <p:nvPr/>
        </p:nvGrpSpPr>
        <p:grpSpPr bwMode="auto">
          <a:xfrm>
            <a:off x="5334000" y="1447800"/>
            <a:ext cx="1430338" cy="919163"/>
            <a:chOff x="867" y="1011"/>
            <a:chExt cx="901" cy="579"/>
          </a:xfrm>
        </p:grpSpPr>
        <p:sp>
          <p:nvSpPr>
            <p:cNvPr id="75805" name="Freeform 130">
              <a:extLst>
                <a:ext uri="{FF2B5EF4-FFF2-40B4-BE49-F238E27FC236}">
                  <a16:creationId xmlns:a16="http://schemas.microsoft.com/office/drawing/2014/main" id="{017E2D8F-C3B4-AAC9-E764-57E79EC59737}"/>
                </a:ext>
              </a:extLst>
            </p:cNvPr>
            <p:cNvSpPr>
              <a:spLocks/>
            </p:cNvSpPr>
            <p:nvPr/>
          </p:nvSpPr>
          <p:spPr bwMode="auto">
            <a:xfrm>
              <a:off x="882" y="1031"/>
              <a:ext cx="769" cy="536"/>
            </a:xfrm>
            <a:custGeom>
              <a:avLst/>
              <a:gdLst>
                <a:gd name="T0" fmla="*/ 746 w 769"/>
                <a:gd name="T1" fmla="*/ 194 h 536"/>
                <a:gd name="T2" fmla="*/ 769 w 769"/>
                <a:gd name="T3" fmla="*/ 135 h 536"/>
                <a:gd name="T4" fmla="*/ 759 w 769"/>
                <a:gd name="T5" fmla="*/ 97 h 536"/>
                <a:gd name="T6" fmla="*/ 741 w 769"/>
                <a:gd name="T7" fmla="*/ 43 h 536"/>
                <a:gd name="T8" fmla="*/ 713 w 769"/>
                <a:gd name="T9" fmla="*/ 18 h 536"/>
                <a:gd name="T10" fmla="*/ 690 w 769"/>
                <a:gd name="T11" fmla="*/ 10 h 536"/>
                <a:gd name="T12" fmla="*/ 662 w 769"/>
                <a:gd name="T13" fmla="*/ 10 h 536"/>
                <a:gd name="T14" fmla="*/ 593 w 769"/>
                <a:gd name="T15" fmla="*/ 5 h 536"/>
                <a:gd name="T16" fmla="*/ 567 w 769"/>
                <a:gd name="T17" fmla="*/ 31 h 536"/>
                <a:gd name="T18" fmla="*/ 524 w 769"/>
                <a:gd name="T19" fmla="*/ 69 h 536"/>
                <a:gd name="T20" fmla="*/ 508 w 769"/>
                <a:gd name="T21" fmla="*/ 128 h 536"/>
                <a:gd name="T22" fmla="*/ 534 w 769"/>
                <a:gd name="T23" fmla="*/ 184 h 536"/>
                <a:gd name="T24" fmla="*/ 496 w 769"/>
                <a:gd name="T25" fmla="*/ 130 h 536"/>
                <a:gd name="T26" fmla="*/ 475 w 769"/>
                <a:gd name="T27" fmla="*/ 105 h 536"/>
                <a:gd name="T28" fmla="*/ 444 w 769"/>
                <a:gd name="T29" fmla="*/ 82 h 536"/>
                <a:gd name="T30" fmla="*/ 401 w 769"/>
                <a:gd name="T31" fmla="*/ 79 h 536"/>
                <a:gd name="T32" fmla="*/ 347 w 769"/>
                <a:gd name="T33" fmla="*/ 97 h 536"/>
                <a:gd name="T34" fmla="*/ 317 w 769"/>
                <a:gd name="T35" fmla="*/ 117 h 536"/>
                <a:gd name="T36" fmla="*/ 304 w 769"/>
                <a:gd name="T37" fmla="*/ 174 h 536"/>
                <a:gd name="T38" fmla="*/ 337 w 769"/>
                <a:gd name="T39" fmla="*/ 235 h 536"/>
                <a:gd name="T40" fmla="*/ 312 w 769"/>
                <a:gd name="T41" fmla="*/ 232 h 536"/>
                <a:gd name="T42" fmla="*/ 294 w 769"/>
                <a:gd name="T43" fmla="*/ 227 h 536"/>
                <a:gd name="T44" fmla="*/ 273 w 769"/>
                <a:gd name="T45" fmla="*/ 209 h 536"/>
                <a:gd name="T46" fmla="*/ 232 w 769"/>
                <a:gd name="T47" fmla="*/ 207 h 536"/>
                <a:gd name="T48" fmla="*/ 207 w 769"/>
                <a:gd name="T49" fmla="*/ 212 h 536"/>
                <a:gd name="T50" fmla="*/ 181 w 769"/>
                <a:gd name="T51" fmla="*/ 227 h 536"/>
                <a:gd name="T52" fmla="*/ 158 w 769"/>
                <a:gd name="T53" fmla="*/ 258 h 536"/>
                <a:gd name="T54" fmla="*/ 151 w 769"/>
                <a:gd name="T55" fmla="*/ 273 h 536"/>
                <a:gd name="T56" fmla="*/ 158 w 769"/>
                <a:gd name="T57" fmla="*/ 322 h 536"/>
                <a:gd name="T58" fmla="*/ 143 w 769"/>
                <a:gd name="T59" fmla="*/ 329 h 536"/>
                <a:gd name="T60" fmla="*/ 110 w 769"/>
                <a:gd name="T61" fmla="*/ 339 h 536"/>
                <a:gd name="T62" fmla="*/ 66 w 769"/>
                <a:gd name="T63" fmla="*/ 350 h 536"/>
                <a:gd name="T64" fmla="*/ 31 w 769"/>
                <a:gd name="T65" fmla="*/ 365 h 536"/>
                <a:gd name="T66" fmla="*/ 8 w 769"/>
                <a:gd name="T67" fmla="*/ 388 h 536"/>
                <a:gd name="T68" fmla="*/ 2 w 769"/>
                <a:gd name="T69" fmla="*/ 441 h 536"/>
                <a:gd name="T70" fmla="*/ 23 w 769"/>
                <a:gd name="T71" fmla="*/ 477 h 536"/>
                <a:gd name="T72" fmla="*/ 48 w 769"/>
                <a:gd name="T73" fmla="*/ 505 h 536"/>
                <a:gd name="T74" fmla="*/ 82 w 769"/>
                <a:gd name="T75" fmla="*/ 518 h 536"/>
                <a:gd name="T76" fmla="*/ 123 w 769"/>
                <a:gd name="T77" fmla="*/ 521 h 536"/>
                <a:gd name="T78" fmla="*/ 166 w 769"/>
                <a:gd name="T79" fmla="*/ 516 h 536"/>
                <a:gd name="T80" fmla="*/ 217 w 769"/>
                <a:gd name="T81" fmla="*/ 472 h 536"/>
                <a:gd name="T82" fmla="*/ 222 w 769"/>
                <a:gd name="T83" fmla="*/ 505 h 536"/>
                <a:gd name="T84" fmla="*/ 253 w 769"/>
                <a:gd name="T85" fmla="*/ 528 h 536"/>
                <a:gd name="T86" fmla="*/ 296 w 769"/>
                <a:gd name="T87" fmla="*/ 536 h 536"/>
                <a:gd name="T88" fmla="*/ 352 w 769"/>
                <a:gd name="T89" fmla="*/ 528 h 536"/>
                <a:gd name="T90" fmla="*/ 398 w 769"/>
                <a:gd name="T91" fmla="*/ 510 h 536"/>
                <a:gd name="T92" fmla="*/ 396 w 769"/>
                <a:gd name="T93" fmla="*/ 457 h 536"/>
                <a:gd name="T94" fmla="*/ 409 w 769"/>
                <a:gd name="T95" fmla="*/ 401 h 536"/>
                <a:gd name="T96" fmla="*/ 416 w 769"/>
                <a:gd name="T97" fmla="*/ 378 h 536"/>
                <a:gd name="T98" fmla="*/ 432 w 769"/>
                <a:gd name="T99" fmla="*/ 360 h 536"/>
                <a:gd name="T100" fmla="*/ 485 w 769"/>
                <a:gd name="T101" fmla="*/ 332 h 536"/>
                <a:gd name="T102" fmla="*/ 542 w 769"/>
                <a:gd name="T103" fmla="*/ 283 h 536"/>
                <a:gd name="T104" fmla="*/ 580 w 769"/>
                <a:gd name="T105" fmla="*/ 273 h 536"/>
                <a:gd name="T106" fmla="*/ 616 w 769"/>
                <a:gd name="T107" fmla="*/ 271 h 536"/>
                <a:gd name="T108" fmla="*/ 639 w 769"/>
                <a:gd name="T109" fmla="*/ 273 h 536"/>
                <a:gd name="T110" fmla="*/ 679 w 769"/>
                <a:gd name="T111" fmla="*/ 306 h 536"/>
                <a:gd name="T112" fmla="*/ 674 w 769"/>
                <a:gd name="T113" fmla="*/ 258 h 536"/>
                <a:gd name="T114" fmla="*/ 697 w 769"/>
                <a:gd name="T115" fmla="*/ 230 h 536"/>
                <a:gd name="T116" fmla="*/ 725 w 769"/>
                <a:gd name="T117" fmla="*/ 214 h 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769"/>
                <a:gd name="T178" fmla="*/ 0 h 536"/>
                <a:gd name="T179" fmla="*/ 769 w 769"/>
                <a:gd name="T180" fmla="*/ 536 h 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769" h="536">
                  <a:moveTo>
                    <a:pt x="725" y="214"/>
                  </a:moveTo>
                  <a:lnTo>
                    <a:pt x="725" y="209"/>
                  </a:lnTo>
                  <a:lnTo>
                    <a:pt x="728" y="207"/>
                  </a:lnTo>
                  <a:lnTo>
                    <a:pt x="736" y="202"/>
                  </a:lnTo>
                  <a:lnTo>
                    <a:pt x="743" y="196"/>
                  </a:lnTo>
                  <a:lnTo>
                    <a:pt x="746" y="194"/>
                  </a:lnTo>
                  <a:lnTo>
                    <a:pt x="748" y="189"/>
                  </a:lnTo>
                  <a:lnTo>
                    <a:pt x="756" y="176"/>
                  </a:lnTo>
                  <a:lnTo>
                    <a:pt x="764" y="168"/>
                  </a:lnTo>
                  <a:lnTo>
                    <a:pt x="766" y="161"/>
                  </a:lnTo>
                  <a:lnTo>
                    <a:pt x="769" y="156"/>
                  </a:lnTo>
                  <a:lnTo>
                    <a:pt x="769" y="135"/>
                  </a:lnTo>
                  <a:lnTo>
                    <a:pt x="766" y="117"/>
                  </a:lnTo>
                  <a:lnTo>
                    <a:pt x="766" y="112"/>
                  </a:lnTo>
                  <a:lnTo>
                    <a:pt x="764" y="110"/>
                  </a:lnTo>
                  <a:lnTo>
                    <a:pt x="761" y="110"/>
                  </a:lnTo>
                  <a:lnTo>
                    <a:pt x="761" y="107"/>
                  </a:lnTo>
                  <a:lnTo>
                    <a:pt x="759" y="97"/>
                  </a:lnTo>
                  <a:lnTo>
                    <a:pt x="756" y="82"/>
                  </a:lnTo>
                  <a:lnTo>
                    <a:pt x="754" y="74"/>
                  </a:lnTo>
                  <a:lnTo>
                    <a:pt x="751" y="64"/>
                  </a:lnTo>
                  <a:lnTo>
                    <a:pt x="746" y="54"/>
                  </a:lnTo>
                  <a:lnTo>
                    <a:pt x="743" y="46"/>
                  </a:lnTo>
                  <a:lnTo>
                    <a:pt x="741" y="43"/>
                  </a:lnTo>
                  <a:lnTo>
                    <a:pt x="736" y="38"/>
                  </a:lnTo>
                  <a:lnTo>
                    <a:pt x="728" y="33"/>
                  </a:lnTo>
                  <a:lnTo>
                    <a:pt x="725" y="31"/>
                  </a:lnTo>
                  <a:lnTo>
                    <a:pt x="720" y="25"/>
                  </a:lnTo>
                  <a:lnTo>
                    <a:pt x="718" y="20"/>
                  </a:lnTo>
                  <a:lnTo>
                    <a:pt x="713" y="18"/>
                  </a:lnTo>
                  <a:lnTo>
                    <a:pt x="710" y="18"/>
                  </a:lnTo>
                  <a:lnTo>
                    <a:pt x="708" y="18"/>
                  </a:lnTo>
                  <a:lnTo>
                    <a:pt x="705" y="18"/>
                  </a:lnTo>
                  <a:lnTo>
                    <a:pt x="700" y="18"/>
                  </a:lnTo>
                  <a:lnTo>
                    <a:pt x="697" y="15"/>
                  </a:lnTo>
                  <a:lnTo>
                    <a:pt x="690" y="10"/>
                  </a:lnTo>
                  <a:lnTo>
                    <a:pt x="685" y="5"/>
                  </a:lnTo>
                  <a:lnTo>
                    <a:pt x="682" y="5"/>
                  </a:lnTo>
                  <a:lnTo>
                    <a:pt x="677" y="5"/>
                  </a:lnTo>
                  <a:lnTo>
                    <a:pt x="672" y="8"/>
                  </a:lnTo>
                  <a:lnTo>
                    <a:pt x="667" y="8"/>
                  </a:lnTo>
                  <a:lnTo>
                    <a:pt x="662" y="10"/>
                  </a:lnTo>
                  <a:lnTo>
                    <a:pt x="654" y="8"/>
                  </a:lnTo>
                  <a:lnTo>
                    <a:pt x="646" y="5"/>
                  </a:lnTo>
                  <a:lnTo>
                    <a:pt x="639" y="0"/>
                  </a:lnTo>
                  <a:lnTo>
                    <a:pt x="628" y="0"/>
                  </a:lnTo>
                  <a:lnTo>
                    <a:pt x="605" y="3"/>
                  </a:lnTo>
                  <a:lnTo>
                    <a:pt x="593" y="5"/>
                  </a:lnTo>
                  <a:lnTo>
                    <a:pt x="585" y="10"/>
                  </a:lnTo>
                  <a:lnTo>
                    <a:pt x="577" y="13"/>
                  </a:lnTo>
                  <a:lnTo>
                    <a:pt x="575" y="18"/>
                  </a:lnTo>
                  <a:lnTo>
                    <a:pt x="572" y="20"/>
                  </a:lnTo>
                  <a:lnTo>
                    <a:pt x="570" y="25"/>
                  </a:lnTo>
                  <a:lnTo>
                    <a:pt x="567" y="31"/>
                  </a:lnTo>
                  <a:lnTo>
                    <a:pt x="554" y="38"/>
                  </a:lnTo>
                  <a:lnTo>
                    <a:pt x="542" y="43"/>
                  </a:lnTo>
                  <a:lnTo>
                    <a:pt x="536" y="46"/>
                  </a:lnTo>
                  <a:lnTo>
                    <a:pt x="531" y="51"/>
                  </a:lnTo>
                  <a:lnTo>
                    <a:pt x="526" y="59"/>
                  </a:lnTo>
                  <a:lnTo>
                    <a:pt x="524" y="69"/>
                  </a:lnTo>
                  <a:lnTo>
                    <a:pt x="521" y="77"/>
                  </a:lnTo>
                  <a:lnTo>
                    <a:pt x="516" y="87"/>
                  </a:lnTo>
                  <a:lnTo>
                    <a:pt x="513" y="92"/>
                  </a:lnTo>
                  <a:lnTo>
                    <a:pt x="511" y="97"/>
                  </a:lnTo>
                  <a:lnTo>
                    <a:pt x="508" y="112"/>
                  </a:lnTo>
                  <a:lnTo>
                    <a:pt x="508" y="128"/>
                  </a:lnTo>
                  <a:lnTo>
                    <a:pt x="511" y="140"/>
                  </a:lnTo>
                  <a:lnTo>
                    <a:pt x="519" y="151"/>
                  </a:lnTo>
                  <a:lnTo>
                    <a:pt x="529" y="163"/>
                  </a:lnTo>
                  <a:lnTo>
                    <a:pt x="534" y="174"/>
                  </a:lnTo>
                  <a:lnTo>
                    <a:pt x="536" y="179"/>
                  </a:lnTo>
                  <a:lnTo>
                    <a:pt x="534" y="184"/>
                  </a:lnTo>
                  <a:lnTo>
                    <a:pt x="521" y="181"/>
                  </a:lnTo>
                  <a:lnTo>
                    <a:pt x="516" y="179"/>
                  </a:lnTo>
                  <a:lnTo>
                    <a:pt x="511" y="176"/>
                  </a:lnTo>
                  <a:lnTo>
                    <a:pt x="503" y="163"/>
                  </a:lnTo>
                  <a:lnTo>
                    <a:pt x="501" y="151"/>
                  </a:lnTo>
                  <a:lnTo>
                    <a:pt x="496" y="130"/>
                  </a:lnTo>
                  <a:lnTo>
                    <a:pt x="496" y="120"/>
                  </a:lnTo>
                  <a:lnTo>
                    <a:pt x="493" y="115"/>
                  </a:lnTo>
                  <a:lnTo>
                    <a:pt x="490" y="112"/>
                  </a:lnTo>
                  <a:lnTo>
                    <a:pt x="488" y="110"/>
                  </a:lnTo>
                  <a:lnTo>
                    <a:pt x="478" y="107"/>
                  </a:lnTo>
                  <a:lnTo>
                    <a:pt x="475" y="105"/>
                  </a:lnTo>
                  <a:lnTo>
                    <a:pt x="473" y="102"/>
                  </a:lnTo>
                  <a:lnTo>
                    <a:pt x="467" y="97"/>
                  </a:lnTo>
                  <a:lnTo>
                    <a:pt x="462" y="89"/>
                  </a:lnTo>
                  <a:lnTo>
                    <a:pt x="460" y="87"/>
                  </a:lnTo>
                  <a:lnTo>
                    <a:pt x="455" y="87"/>
                  </a:lnTo>
                  <a:lnTo>
                    <a:pt x="444" y="82"/>
                  </a:lnTo>
                  <a:lnTo>
                    <a:pt x="434" y="77"/>
                  </a:lnTo>
                  <a:lnTo>
                    <a:pt x="424" y="71"/>
                  </a:lnTo>
                  <a:lnTo>
                    <a:pt x="419" y="71"/>
                  </a:lnTo>
                  <a:lnTo>
                    <a:pt x="414" y="71"/>
                  </a:lnTo>
                  <a:lnTo>
                    <a:pt x="406" y="74"/>
                  </a:lnTo>
                  <a:lnTo>
                    <a:pt x="401" y="79"/>
                  </a:lnTo>
                  <a:lnTo>
                    <a:pt x="393" y="82"/>
                  </a:lnTo>
                  <a:lnTo>
                    <a:pt x="381" y="84"/>
                  </a:lnTo>
                  <a:lnTo>
                    <a:pt x="368" y="84"/>
                  </a:lnTo>
                  <a:lnTo>
                    <a:pt x="360" y="87"/>
                  </a:lnTo>
                  <a:lnTo>
                    <a:pt x="352" y="89"/>
                  </a:lnTo>
                  <a:lnTo>
                    <a:pt x="347" y="97"/>
                  </a:lnTo>
                  <a:lnTo>
                    <a:pt x="345" y="100"/>
                  </a:lnTo>
                  <a:lnTo>
                    <a:pt x="342" y="102"/>
                  </a:lnTo>
                  <a:lnTo>
                    <a:pt x="332" y="105"/>
                  </a:lnTo>
                  <a:lnTo>
                    <a:pt x="322" y="110"/>
                  </a:lnTo>
                  <a:lnTo>
                    <a:pt x="319" y="112"/>
                  </a:lnTo>
                  <a:lnTo>
                    <a:pt x="317" y="117"/>
                  </a:lnTo>
                  <a:lnTo>
                    <a:pt x="317" y="125"/>
                  </a:lnTo>
                  <a:lnTo>
                    <a:pt x="317" y="130"/>
                  </a:lnTo>
                  <a:lnTo>
                    <a:pt x="317" y="138"/>
                  </a:lnTo>
                  <a:lnTo>
                    <a:pt x="312" y="148"/>
                  </a:lnTo>
                  <a:lnTo>
                    <a:pt x="306" y="161"/>
                  </a:lnTo>
                  <a:lnTo>
                    <a:pt x="304" y="174"/>
                  </a:lnTo>
                  <a:lnTo>
                    <a:pt x="304" y="189"/>
                  </a:lnTo>
                  <a:lnTo>
                    <a:pt x="304" y="199"/>
                  </a:lnTo>
                  <a:lnTo>
                    <a:pt x="314" y="212"/>
                  </a:lnTo>
                  <a:lnTo>
                    <a:pt x="324" y="222"/>
                  </a:lnTo>
                  <a:lnTo>
                    <a:pt x="332" y="230"/>
                  </a:lnTo>
                  <a:lnTo>
                    <a:pt x="337" y="235"/>
                  </a:lnTo>
                  <a:lnTo>
                    <a:pt x="337" y="237"/>
                  </a:lnTo>
                  <a:lnTo>
                    <a:pt x="335" y="237"/>
                  </a:lnTo>
                  <a:lnTo>
                    <a:pt x="332" y="240"/>
                  </a:lnTo>
                  <a:lnTo>
                    <a:pt x="324" y="240"/>
                  </a:lnTo>
                  <a:lnTo>
                    <a:pt x="314" y="235"/>
                  </a:lnTo>
                  <a:lnTo>
                    <a:pt x="312" y="232"/>
                  </a:lnTo>
                  <a:lnTo>
                    <a:pt x="306" y="227"/>
                  </a:lnTo>
                  <a:lnTo>
                    <a:pt x="296" y="225"/>
                  </a:lnTo>
                  <a:lnTo>
                    <a:pt x="299" y="225"/>
                  </a:lnTo>
                  <a:lnTo>
                    <a:pt x="299" y="227"/>
                  </a:lnTo>
                  <a:lnTo>
                    <a:pt x="296" y="227"/>
                  </a:lnTo>
                  <a:lnTo>
                    <a:pt x="294" y="227"/>
                  </a:lnTo>
                  <a:lnTo>
                    <a:pt x="291" y="227"/>
                  </a:lnTo>
                  <a:lnTo>
                    <a:pt x="286" y="227"/>
                  </a:lnTo>
                  <a:lnTo>
                    <a:pt x="283" y="225"/>
                  </a:lnTo>
                  <a:lnTo>
                    <a:pt x="278" y="222"/>
                  </a:lnTo>
                  <a:lnTo>
                    <a:pt x="276" y="219"/>
                  </a:lnTo>
                  <a:lnTo>
                    <a:pt x="273" y="209"/>
                  </a:lnTo>
                  <a:lnTo>
                    <a:pt x="266" y="204"/>
                  </a:lnTo>
                  <a:lnTo>
                    <a:pt x="260" y="202"/>
                  </a:lnTo>
                  <a:lnTo>
                    <a:pt x="253" y="202"/>
                  </a:lnTo>
                  <a:lnTo>
                    <a:pt x="248" y="202"/>
                  </a:lnTo>
                  <a:lnTo>
                    <a:pt x="240" y="204"/>
                  </a:lnTo>
                  <a:lnTo>
                    <a:pt x="232" y="207"/>
                  </a:lnTo>
                  <a:lnTo>
                    <a:pt x="230" y="204"/>
                  </a:lnTo>
                  <a:lnTo>
                    <a:pt x="225" y="204"/>
                  </a:lnTo>
                  <a:lnTo>
                    <a:pt x="222" y="204"/>
                  </a:lnTo>
                  <a:lnTo>
                    <a:pt x="220" y="204"/>
                  </a:lnTo>
                  <a:lnTo>
                    <a:pt x="212" y="209"/>
                  </a:lnTo>
                  <a:lnTo>
                    <a:pt x="207" y="212"/>
                  </a:lnTo>
                  <a:lnTo>
                    <a:pt x="202" y="214"/>
                  </a:lnTo>
                  <a:lnTo>
                    <a:pt x="197" y="214"/>
                  </a:lnTo>
                  <a:lnTo>
                    <a:pt x="194" y="214"/>
                  </a:lnTo>
                  <a:lnTo>
                    <a:pt x="192" y="214"/>
                  </a:lnTo>
                  <a:lnTo>
                    <a:pt x="186" y="222"/>
                  </a:lnTo>
                  <a:lnTo>
                    <a:pt x="181" y="227"/>
                  </a:lnTo>
                  <a:lnTo>
                    <a:pt x="179" y="232"/>
                  </a:lnTo>
                  <a:lnTo>
                    <a:pt x="174" y="235"/>
                  </a:lnTo>
                  <a:lnTo>
                    <a:pt x="171" y="237"/>
                  </a:lnTo>
                  <a:lnTo>
                    <a:pt x="166" y="240"/>
                  </a:lnTo>
                  <a:lnTo>
                    <a:pt x="163" y="248"/>
                  </a:lnTo>
                  <a:lnTo>
                    <a:pt x="158" y="258"/>
                  </a:lnTo>
                  <a:lnTo>
                    <a:pt x="156" y="260"/>
                  </a:lnTo>
                  <a:lnTo>
                    <a:pt x="153" y="263"/>
                  </a:lnTo>
                  <a:lnTo>
                    <a:pt x="151" y="263"/>
                  </a:lnTo>
                  <a:lnTo>
                    <a:pt x="151" y="265"/>
                  </a:lnTo>
                  <a:lnTo>
                    <a:pt x="151" y="271"/>
                  </a:lnTo>
                  <a:lnTo>
                    <a:pt x="151" y="273"/>
                  </a:lnTo>
                  <a:lnTo>
                    <a:pt x="153" y="281"/>
                  </a:lnTo>
                  <a:lnTo>
                    <a:pt x="158" y="286"/>
                  </a:lnTo>
                  <a:lnTo>
                    <a:pt x="148" y="306"/>
                  </a:lnTo>
                  <a:lnTo>
                    <a:pt x="153" y="309"/>
                  </a:lnTo>
                  <a:lnTo>
                    <a:pt x="156" y="311"/>
                  </a:lnTo>
                  <a:lnTo>
                    <a:pt x="158" y="322"/>
                  </a:lnTo>
                  <a:lnTo>
                    <a:pt x="161" y="327"/>
                  </a:lnTo>
                  <a:lnTo>
                    <a:pt x="163" y="329"/>
                  </a:lnTo>
                  <a:lnTo>
                    <a:pt x="166" y="332"/>
                  </a:lnTo>
                  <a:lnTo>
                    <a:pt x="161" y="329"/>
                  </a:lnTo>
                  <a:lnTo>
                    <a:pt x="151" y="329"/>
                  </a:lnTo>
                  <a:lnTo>
                    <a:pt x="143" y="329"/>
                  </a:lnTo>
                  <a:lnTo>
                    <a:pt x="138" y="332"/>
                  </a:lnTo>
                  <a:lnTo>
                    <a:pt x="135" y="334"/>
                  </a:lnTo>
                  <a:lnTo>
                    <a:pt x="133" y="332"/>
                  </a:lnTo>
                  <a:lnTo>
                    <a:pt x="128" y="332"/>
                  </a:lnTo>
                  <a:lnTo>
                    <a:pt x="117" y="334"/>
                  </a:lnTo>
                  <a:lnTo>
                    <a:pt x="110" y="339"/>
                  </a:lnTo>
                  <a:lnTo>
                    <a:pt x="102" y="342"/>
                  </a:lnTo>
                  <a:lnTo>
                    <a:pt x="94" y="342"/>
                  </a:lnTo>
                  <a:lnTo>
                    <a:pt x="82" y="342"/>
                  </a:lnTo>
                  <a:lnTo>
                    <a:pt x="71" y="347"/>
                  </a:lnTo>
                  <a:lnTo>
                    <a:pt x="69" y="350"/>
                  </a:lnTo>
                  <a:lnTo>
                    <a:pt x="66" y="350"/>
                  </a:lnTo>
                  <a:lnTo>
                    <a:pt x="66" y="352"/>
                  </a:lnTo>
                  <a:lnTo>
                    <a:pt x="66" y="355"/>
                  </a:lnTo>
                  <a:lnTo>
                    <a:pt x="61" y="355"/>
                  </a:lnTo>
                  <a:lnTo>
                    <a:pt x="51" y="357"/>
                  </a:lnTo>
                  <a:lnTo>
                    <a:pt x="36" y="362"/>
                  </a:lnTo>
                  <a:lnTo>
                    <a:pt x="31" y="365"/>
                  </a:lnTo>
                  <a:lnTo>
                    <a:pt x="28" y="367"/>
                  </a:lnTo>
                  <a:lnTo>
                    <a:pt x="28" y="370"/>
                  </a:lnTo>
                  <a:lnTo>
                    <a:pt x="23" y="373"/>
                  </a:lnTo>
                  <a:lnTo>
                    <a:pt x="18" y="378"/>
                  </a:lnTo>
                  <a:lnTo>
                    <a:pt x="10" y="385"/>
                  </a:lnTo>
                  <a:lnTo>
                    <a:pt x="8" y="388"/>
                  </a:lnTo>
                  <a:lnTo>
                    <a:pt x="8" y="393"/>
                  </a:lnTo>
                  <a:lnTo>
                    <a:pt x="8" y="398"/>
                  </a:lnTo>
                  <a:lnTo>
                    <a:pt x="8" y="406"/>
                  </a:lnTo>
                  <a:lnTo>
                    <a:pt x="5" y="421"/>
                  </a:lnTo>
                  <a:lnTo>
                    <a:pt x="0" y="434"/>
                  </a:lnTo>
                  <a:lnTo>
                    <a:pt x="2" y="441"/>
                  </a:lnTo>
                  <a:lnTo>
                    <a:pt x="2" y="447"/>
                  </a:lnTo>
                  <a:lnTo>
                    <a:pt x="10" y="454"/>
                  </a:lnTo>
                  <a:lnTo>
                    <a:pt x="15" y="462"/>
                  </a:lnTo>
                  <a:lnTo>
                    <a:pt x="23" y="470"/>
                  </a:lnTo>
                  <a:lnTo>
                    <a:pt x="23" y="472"/>
                  </a:lnTo>
                  <a:lnTo>
                    <a:pt x="23" y="477"/>
                  </a:lnTo>
                  <a:lnTo>
                    <a:pt x="25" y="480"/>
                  </a:lnTo>
                  <a:lnTo>
                    <a:pt x="28" y="482"/>
                  </a:lnTo>
                  <a:lnTo>
                    <a:pt x="36" y="490"/>
                  </a:lnTo>
                  <a:lnTo>
                    <a:pt x="43" y="498"/>
                  </a:lnTo>
                  <a:lnTo>
                    <a:pt x="46" y="500"/>
                  </a:lnTo>
                  <a:lnTo>
                    <a:pt x="48" y="505"/>
                  </a:lnTo>
                  <a:lnTo>
                    <a:pt x="51" y="508"/>
                  </a:lnTo>
                  <a:lnTo>
                    <a:pt x="54" y="510"/>
                  </a:lnTo>
                  <a:lnTo>
                    <a:pt x="64" y="513"/>
                  </a:lnTo>
                  <a:lnTo>
                    <a:pt x="74" y="513"/>
                  </a:lnTo>
                  <a:lnTo>
                    <a:pt x="79" y="516"/>
                  </a:lnTo>
                  <a:lnTo>
                    <a:pt x="82" y="518"/>
                  </a:lnTo>
                  <a:lnTo>
                    <a:pt x="84" y="521"/>
                  </a:lnTo>
                  <a:lnTo>
                    <a:pt x="89" y="521"/>
                  </a:lnTo>
                  <a:lnTo>
                    <a:pt x="100" y="526"/>
                  </a:lnTo>
                  <a:lnTo>
                    <a:pt x="112" y="526"/>
                  </a:lnTo>
                  <a:lnTo>
                    <a:pt x="117" y="523"/>
                  </a:lnTo>
                  <a:lnTo>
                    <a:pt x="123" y="521"/>
                  </a:lnTo>
                  <a:lnTo>
                    <a:pt x="128" y="518"/>
                  </a:lnTo>
                  <a:lnTo>
                    <a:pt x="133" y="516"/>
                  </a:lnTo>
                  <a:lnTo>
                    <a:pt x="146" y="516"/>
                  </a:lnTo>
                  <a:lnTo>
                    <a:pt x="158" y="518"/>
                  </a:lnTo>
                  <a:lnTo>
                    <a:pt x="163" y="518"/>
                  </a:lnTo>
                  <a:lnTo>
                    <a:pt x="166" y="516"/>
                  </a:lnTo>
                  <a:lnTo>
                    <a:pt x="171" y="508"/>
                  </a:lnTo>
                  <a:lnTo>
                    <a:pt x="174" y="503"/>
                  </a:lnTo>
                  <a:lnTo>
                    <a:pt x="176" y="498"/>
                  </a:lnTo>
                  <a:lnTo>
                    <a:pt x="181" y="493"/>
                  </a:lnTo>
                  <a:lnTo>
                    <a:pt x="212" y="470"/>
                  </a:lnTo>
                  <a:lnTo>
                    <a:pt x="217" y="472"/>
                  </a:lnTo>
                  <a:lnTo>
                    <a:pt x="220" y="475"/>
                  </a:lnTo>
                  <a:lnTo>
                    <a:pt x="220" y="480"/>
                  </a:lnTo>
                  <a:lnTo>
                    <a:pt x="220" y="485"/>
                  </a:lnTo>
                  <a:lnTo>
                    <a:pt x="220" y="495"/>
                  </a:lnTo>
                  <a:lnTo>
                    <a:pt x="220" y="500"/>
                  </a:lnTo>
                  <a:lnTo>
                    <a:pt x="222" y="505"/>
                  </a:lnTo>
                  <a:lnTo>
                    <a:pt x="227" y="510"/>
                  </a:lnTo>
                  <a:lnTo>
                    <a:pt x="232" y="513"/>
                  </a:lnTo>
                  <a:lnTo>
                    <a:pt x="237" y="516"/>
                  </a:lnTo>
                  <a:lnTo>
                    <a:pt x="243" y="523"/>
                  </a:lnTo>
                  <a:lnTo>
                    <a:pt x="248" y="526"/>
                  </a:lnTo>
                  <a:lnTo>
                    <a:pt x="253" y="528"/>
                  </a:lnTo>
                  <a:lnTo>
                    <a:pt x="263" y="531"/>
                  </a:lnTo>
                  <a:lnTo>
                    <a:pt x="273" y="528"/>
                  </a:lnTo>
                  <a:lnTo>
                    <a:pt x="278" y="528"/>
                  </a:lnTo>
                  <a:lnTo>
                    <a:pt x="281" y="531"/>
                  </a:lnTo>
                  <a:lnTo>
                    <a:pt x="289" y="533"/>
                  </a:lnTo>
                  <a:lnTo>
                    <a:pt x="296" y="536"/>
                  </a:lnTo>
                  <a:lnTo>
                    <a:pt x="317" y="536"/>
                  </a:lnTo>
                  <a:lnTo>
                    <a:pt x="329" y="533"/>
                  </a:lnTo>
                  <a:lnTo>
                    <a:pt x="340" y="531"/>
                  </a:lnTo>
                  <a:lnTo>
                    <a:pt x="347" y="526"/>
                  </a:lnTo>
                  <a:lnTo>
                    <a:pt x="350" y="526"/>
                  </a:lnTo>
                  <a:lnTo>
                    <a:pt x="352" y="528"/>
                  </a:lnTo>
                  <a:lnTo>
                    <a:pt x="355" y="528"/>
                  </a:lnTo>
                  <a:lnTo>
                    <a:pt x="358" y="528"/>
                  </a:lnTo>
                  <a:lnTo>
                    <a:pt x="368" y="521"/>
                  </a:lnTo>
                  <a:lnTo>
                    <a:pt x="378" y="513"/>
                  </a:lnTo>
                  <a:lnTo>
                    <a:pt x="391" y="508"/>
                  </a:lnTo>
                  <a:lnTo>
                    <a:pt x="398" y="510"/>
                  </a:lnTo>
                  <a:lnTo>
                    <a:pt x="398" y="508"/>
                  </a:lnTo>
                  <a:lnTo>
                    <a:pt x="398" y="503"/>
                  </a:lnTo>
                  <a:lnTo>
                    <a:pt x="398" y="493"/>
                  </a:lnTo>
                  <a:lnTo>
                    <a:pt x="398" y="475"/>
                  </a:lnTo>
                  <a:lnTo>
                    <a:pt x="398" y="467"/>
                  </a:lnTo>
                  <a:lnTo>
                    <a:pt x="396" y="457"/>
                  </a:lnTo>
                  <a:lnTo>
                    <a:pt x="393" y="447"/>
                  </a:lnTo>
                  <a:lnTo>
                    <a:pt x="391" y="436"/>
                  </a:lnTo>
                  <a:lnTo>
                    <a:pt x="393" y="431"/>
                  </a:lnTo>
                  <a:lnTo>
                    <a:pt x="396" y="426"/>
                  </a:lnTo>
                  <a:lnTo>
                    <a:pt x="404" y="413"/>
                  </a:lnTo>
                  <a:lnTo>
                    <a:pt x="409" y="401"/>
                  </a:lnTo>
                  <a:lnTo>
                    <a:pt x="411" y="396"/>
                  </a:lnTo>
                  <a:lnTo>
                    <a:pt x="411" y="388"/>
                  </a:lnTo>
                  <a:lnTo>
                    <a:pt x="411" y="383"/>
                  </a:lnTo>
                  <a:lnTo>
                    <a:pt x="411" y="380"/>
                  </a:lnTo>
                  <a:lnTo>
                    <a:pt x="414" y="378"/>
                  </a:lnTo>
                  <a:lnTo>
                    <a:pt x="416" y="378"/>
                  </a:lnTo>
                  <a:lnTo>
                    <a:pt x="419" y="375"/>
                  </a:lnTo>
                  <a:lnTo>
                    <a:pt x="421" y="375"/>
                  </a:lnTo>
                  <a:lnTo>
                    <a:pt x="424" y="378"/>
                  </a:lnTo>
                  <a:lnTo>
                    <a:pt x="424" y="380"/>
                  </a:lnTo>
                  <a:lnTo>
                    <a:pt x="429" y="367"/>
                  </a:lnTo>
                  <a:lnTo>
                    <a:pt x="432" y="360"/>
                  </a:lnTo>
                  <a:lnTo>
                    <a:pt x="437" y="357"/>
                  </a:lnTo>
                  <a:lnTo>
                    <a:pt x="444" y="355"/>
                  </a:lnTo>
                  <a:lnTo>
                    <a:pt x="470" y="345"/>
                  </a:lnTo>
                  <a:lnTo>
                    <a:pt x="480" y="337"/>
                  </a:lnTo>
                  <a:lnTo>
                    <a:pt x="483" y="334"/>
                  </a:lnTo>
                  <a:lnTo>
                    <a:pt x="485" y="332"/>
                  </a:lnTo>
                  <a:lnTo>
                    <a:pt x="496" y="314"/>
                  </a:lnTo>
                  <a:lnTo>
                    <a:pt x="511" y="299"/>
                  </a:lnTo>
                  <a:lnTo>
                    <a:pt x="526" y="288"/>
                  </a:lnTo>
                  <a:lnTo>
                    <a:pt x="531" y="286"/>
                  </a:lnTo>
                  <a:lnTo>
                    <a:pt x="536" y="286"/>
                  </a:lnTo>
                  <a:lnTo>
                    <a:pt x="542" y="283"/>
                  </a:lnTo>
                  <a:lnTo>
                    <a:pt x="544" y="283"/>
                  </a:lnTo>
                  <a:lnTo>
                    <a:pt x="552" y="276"/>
                  </a:lnTo>
                  <a:lnTo>
                    <a:pt x="557" y="273"/>
                  </a:lnTo>
                  <a:lnTo>
                    <a:pt x="565" y="271"/>
                  </a:lnTo>
                  <a:lnTo>
                    <a:pt x="572" y="271"/>
                  </a:lnTo>
                  <a:lnTo>
                    <a:pt x="580" y="273"/>
                  </a:lnTo>
                  <a:lnTo>
                    <a:pt x="588" y="273"/>
                  </a:lnTo>
                  <a:lnTo>
                    <a:pt x="590" y="273"/>
                  </a:lnTo>
                  <a:lnTo>
                    <a:pt x="600" y="271"/>
                  </a:lnTo>
                  <a:lnTo>
                    <a:pt x="608" y="268"/>
                  </a:lnTo>
                  <a:lnTo>
                    <a:pt x="611" y="268"/>
                  </a:lnTo>
                  <a:lnTo>
                    <a:pt x="616" y="271"/>
                  </a:lnTo>
                  <a:lnTo>
                    <a:pt x="618" y="271"/>
                  </a:lnTo>
                  <a:lnTo>
                    <a:pt x="621" y="271"/>
                  </a:lnTo>
                  <a:lnTo>
                    <a:pt x="628" y="268"/>
                  </a:lnTo>
                  <a:lnTo>
                    <a:pt x="631" y="268"/>
                  </a:lnTo>
                  <a:lnTo>
                    <a:pt x="636" y="271"/>
                  </a:lnTo>
                  <a:lnTo>
                    <a:pt x="639" y="273"/>
                  </a:lnTo>
                  <a:lnTo>
                    <a:pt x="641" y="281"/>
                  </a:lnTo>
                  <a:lnTo>
                    <a:pt x="646" y="286"/>
                  </a:lnTo>
                  <a:lnTo>
                    <a:pt x="649" y="291"/>
                  </a:lnTo>
                  <a:lnTo>
                    <a:pt x="659" y="296"/>
                  </a:lnTo>
                  <a:lnTo>
                    <a:pt x="669" y="299"/>
                  </a:lnTo>
                  <a:lnTo>
                    <a:pt x="679" y="306"/>
                  </a:lnTo>
                  <a:lnTo>
                    <a:pt x="677" y="304"/>
                  </a:lnTo>
                  <a:lnTo>
                    <a:pt x="674" y="301"/>
                  </a:lnTo>
                  <a:lnTo>
                    <a:pt x="672" y="293"/>
                  </a:lnTo>
                  <a:lnTo>
                    <a:pt x="672" y="281"/>
                  </a:lnTo>
                  <a:lnTo>
                    <a:pt x="672" y="271"/>
                  </a:lnTo>
                  <a:lnTo>
                    <a:pt x="674" y="258"/>
                  </a:lnTo>
                  <a:lnTo>
                    <a:pt x="677" y="248"/>
                  </a:lnTo>
                  <a:lnTo>
                    <a:pt x="682" y="240"/>
                  </a:lnTo>
                  <a:lnTo>
                    <a:pt x="685" y="237"/>
                  </a:lnTo>
                  <a:lnTo>
                    <a:pt x="687" y="237"/>
                  </a:lnTo>
                  <a:lnTo>
                    <a:pt x="692" y="235"/>
                  </a:lnTo>
                  <a:lnTo>
                    <a:pt x="697" y="230"/>
                  </a:lnTo>
                  <a:lnTo>
                    <a:pt x="705" y="219"/>
                  </a:lnTo>
                  <a:lnTo>
                    <a:pt x="708" y="214"/>
                  </a:lnTo>
                  <a:lnTo>
                    <a:pt x="713" y="212"/>
                  </a:lnTo>
                  <a:lnTo>
                    <a:pt x="715" y="209"/>
                  </a:lnTo>
                  <a:lnTo>
                    <a:pt x="718" y="209"/>
                  </a:lnTo>
                  <a:lnTo>
                    <a:pt x="725" y="214"/>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5806" name="Freeform 131">
              <a:extLst>
                <a:ext uri="{FF2B5EF4-FFF2-40B4-BE49-F238E27FC236}">
                  <a16:creationId xmlns:a16="http://schemas.microsoft.com/office/drawing/2014/main" id="{B9E7C2F9-4924-79EA-48B4-B8177E051755}"/>
                </a:ext>
              </a:extLst>
            </p:cNvPr>
            <p:cNvSpPr>
              <a:spLocks/>
            </p:cNvSpPr>
            <p:nvPr/>
          </p:nvSpPr>
          <p:spPr bwMode="auto">
            <a:xfrm>
              <a:off x="1288" y="1240"/>
              <a:ext cx="468" cy="335"/>
            </a:xfrm>
            <a:custGeom>
              <a:avLst/>
              <a:gdLst>
                <a:gd name="T0" fmla="*/ 21 w 468"/>
                <a:gd name="T1" fmla="*/ 179 h 335"/>
                <a:gd name="T2" fmla="*/ 0 w 468"/>
                <a:gd name="T3" fmla="*/ 222 h 335"/>
                <a:gd name="T4" fmla="*/ 5 w 468"/>
                <a:gd name="T5" fmla="*/ 250 h 335"/>
                <a:gd name="T6" fmla="*/ 3 w 468"/>
                <a:gd name="T7" fmla="*/ 273 h 335"/>
                <a:gd name="T8" fmla="*/ 13 w 468"/>
                <a:gd name="T9" fmla="*/ 289 h 335"/>
                <a:gd name="T10" fmla="*/ 33 w 468"/>
                <a:gd name="T11" fmla="*/ 307 h 335"/>
                <a:gd name="T12" fmla="*/ 61 w 468"/>
                <a:gd name="T13" fmla="*/ 312 h 335"/>
                <a:gd name="T14" fmla="*/ 102 w 468"/>
                <a:gd name="T15" fmla="*/ 322 h 335"/>
                <a:gd name="T16" fmla="*/ 120 w 468"/>
                <a:gd name="T17" fmla="*/ 317 h 335"/>
                <a:gd name="T18" fmla="*/ 159 w 468"/>
                <a:gd name="T19" fmla="*/ 319 h 335"/>
                <a:gd name="T20" fmla="*/ 169 w 468"/>
                <a:gd name="T21" fmla="*/ 317 h 335"/>
                <a:gd name="T22" fmla="*/ 189 w 468"/>
                <a:gd name="T23" fmla="*/ 317 h 335"/>
                <a:gd name="T24" fmla="*/ 197 w 468"/>
                <a:gd name="T25" fmla="*/ 309 h 335"/>
                <a:gd name="T26" fmla="*/ 220 w 468"/>
                <a:gd name="T27" fmla="*/ 299 h 335"/>
                <a:gd name="T28" fmla="*/ 222 w 468"/>
                <a:gd name="T29" fmla="*/ 301 h 335"/>
                <a:gd name="T30" fmla="*/ 238 w 468"/>
                <a:gd name="T31" fmla="*/ 312 h 335"/>
                <a:gd name="T32" fmla="*/ 256 w 468"/>
                <a:gd name="T33" fmla="*/ 301 h 335"/>
                <a:gd name="T34" fmla="*/ 266 w 468"/>
                <a:gd name="T35" fmla="*/ 309 h 335"/>
                <a:gd name="T36" fmla="*/ 291 w 468"/>
                <a:gd name="T37" fmla="*/ 322 h 335"/>
                <a:gd name="T38" fmla="*/ 317 w 468"/>
                <a:gd name="T39" fmla="*/ 324 h 335"/>
                <a:gd name="T40" fmla="*/ 340 w 468"/>
                <a:gd name="T41" fmla="*/ 335 h 335"/>
                <a:gd name="T42" fmla="*/ 376 w 468"/>
                <a:gd name="T43" fmla="*/ 329 h 335"/>
                <a:gd name="T44" fmla="*/ 414 w 468"/>
                <a:gd name="T45" fmla="*/ 324 h 335"/>
                <a:gd name="T46" fmla="*/ 437 w 468"/>
                <a:gd name="T47" fmla="*/ 304 h 335"/>
                <a:gd name="T48" fmla="*/ 450 w 468"/>
                <a:gd name="T49" fmla="*/ 286 h 335"/>
                <a:gd name="T50" fmla="*/ 468 w 468"/>
                <a:gd name="T51" fmla="*/ 238 h 335"/>
                <a:gd name="T52" fmla="*/ 465 w 468"/>
                <a:gd name="T53" fmla="*/ 207 h 335"/>
                <a:gd name="T54" fmla="*/ 452 w 468"/>
                <a:gd name="T55" fmla="*/ 192 h 335"/>
                <a:gd name="T56" fmla="*/ 447 w 468"/>
                <a:gd name="T57" fmla="*/ 174 h 335"/>
                <a:gd name="T58" fmla="*/ 429 w 468"/>
                <a:gd name="T59" fmla="*/ 164 h 335"/>
                <a:gd name="T60" fmla="*/ 429 w 468"/>
                <a:gd name="T61" fmla="*/ 148 h 335"/>
                <a:gd name="T62" fmla="*/ 414 w 468"/>
                <a:gd name="T63" fmla="*/ 141 h 335"/>
                <a:gd name="T64" fmla="*/ 437 w 468"/>
                <a:gd name="T65" fmla="*/ 120 h 335"/>
                <a:gd name="T66" fmla="*/ 437 w 468"/>
                <a:gd name="T67" fmla="*/ 79 h 335"/>
                <a:gd name="T68" fmla="*/ 432 w 468"/>
                <a:gd name="T69" fmla="*/ 59 h 335"/>
                <a:gd name="T70" fmla="*/ 427 w 468"/>
                <a:gd name="T71" fmla="*/ 33 h 335"/>
                <a:gd name="T72" fmla="*/ 409 w 468"/>
                <a:gd name="T73" fmla="*/ 16 h 335"/>
                <a:gd name="T74" fmla="*/ 399 w 468"/>
                <a:gd name="T75" fmla="*/ 3 h 335"/>
                <a:gd name="T76" fmla="*/ 360 w 468"/>
                <a:gd name="T77" fmla="*/ 5 h 335"/>
                <a:gd name="T78" fmla="*/ 335 w 468"/>
                <a:gd name="T79" fmla="*/ 8 h 335"/>
                <a:gd name="T80" fmla="*/ 309 w 468"/>
                <a:gd name="T81" fmla="*/ 0 h 335"/>
                <a:gd name="T82" fmla="*/ 299 w 468"/>
                <a:gd name="T83" fmla="*/ 10 h 335"/>
                <a:gd name="T84" fmla="*/ 281 w 468"/>
                <a:gd name="T85" fmla="*/ 28 h 335"/>
                <a:gd name="T86" fmla="*/ 271 w 468"/>
                <a:gd name="T87" fmla="*/ 39 h 335"/>
                <a:gd name="T88" fmla="*/ 266 w 468"/>
                <a:gd name="T89" fmla="*/ 72 h 335"/>
                <a:gd name="T90" fmla="*/ 271 w 468"/>
                <a:gd name="T91" fmla="*/ 95 h 335"/>
                <a:gd name="T92" fmla="*/ 253 w 468"/>
                <a:gd name="T93" fmla="*/ 87 h 335"/>
                <a:gd name="T94" fmla="*/ 235 w 468"/>
                <a:gd name="T95" fmla="*/ 72 h 335"/>
                <a:gd name="T96" fmla="*/ 225 w 468"/>
                <a:gd name="T97" fmla="*/ 59 h 335"/>
                <a:gd name="T98" fmla="*/ 212 w 468"/>
                <a:gd name="T99" fmla="*/ 62 h 335"/>
                <a:gd name="T100" fmla="*/ 202 w 468"/>
                <a:gd name="T101" fmla="*/ 59 h 335"/>
                <a:gd name="T102" fmla="*/ 182 w 468"/>
                <a:gd name="T103" fmla="*/ 64 h 335"/>
                <a:gd name="T104" fmla="*/ 159 w 468"/>
                <a:gd name="T105" fmla="*/ 62 h 335"/>
                <a:gd name="T106" fmla="*/ 138 w 468"/>
                <a:gd name="T107" fmla="*/ 74 h 335"/>
                <a:gd name="T108" fmla="*/ 125 w 468"/>
                <a:gd name="T109" fmla="*/ 77 h 335"/>
                <a:gd name="T110" fmla="*/ 90 w 468"/>
                <a:gd name="T111" fmla="*/ 105 h 335"/>
                <a:gd name="T112" fmla="*/ 74 w 468"/>
                <a:gd name="T113" fmla="*/ 128 h 335"/>
                <a:gd name="T114" fmla="*/ 31 w 468"/>
                <a:gd name="T115" fmla="*/ 148 h 335"/>
                <a:gd name="T116" fmla="*/ 18 w 468"/>
                <a:gd name="T117" fmla="*/ 171 h 335"/>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468"/>
                <a:gd name="T178" fmla="*/ 0 h 335"/>
                <a:gd name="T179" fmla="*/ 468 w 468"/>
                <a:gd name="T180" fmla="*/ 335 h 335"/>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468" h="335">
                  <a:moveTo>
                    <a:pt x="18" y="171"/>
                  </a:moveTo>
                  <a:lnTo>
                    <a:pt x="21" y="174"/>
                  </a:lnTo>
                  <a:lnTo>
                    <a:pt x="21" y="179"/>
                  </a:lnTo>
                  <a:lnTo>
                    <a:pt x="18" y="192"/>
                  </a:lnTo>
                  <a:lnTo>
                    <a:pt x="3" y="217"/>
                  </a:lnTo>
                  <a:lnTo>
                    <a:pt x="0" y="222"/>
                  </a:lnTo>
                  <a:lnTo>
                    <a:pt x="0" y="227"/>
                  </a:lnTo>
                  <a:lnTo>
                    <a:pt x="3" y="240"/>
                  </a:lnTo>
                  <a:lnTo>
                    <a:pt x="5" y="250"/>
                  </a:lnTo>
                  <a:lnTo>
                    <a:pt x="5" y="255"/>
                  </a:lnTo>
                  <a:lnTo>
                    <a:pt x="3" y="263"/>
                  </a:lnTo>
                  <a:lnTo>
                    <a:pt x="3" y="273"/>
                  </a:lnTo>
                  <a:lnTo>
                    <a:pt x="3" y="281"/>
                  </a:lnTo>
                  <a:lnTo>
                    <a:pt x="8" y="284"/>
                  </a:lnTo>
                  <a:lnTo>
                    <a:pt x="13" y="289"/>
                  </a:lnTo>
                  <a:lnTo>
                    <a:pt x="21" y="294"/>
                  </a:lnTo>
                  <a:lnTo>
                    <a:pt x="26" y="299"/>
                  </a:lnTo>
                  <a:lnTo>
                    <a:pt x="33" y="307"/>
                  </a:lnTo>
                  <a:lnTo>
                    <a:pt x="41" y="307"/>
                  </a:lnTo>
                  <a:lnTo>
                    <a:pt x="46" y="309"/>
                  </a:lnTo>
                  <a:lnTo>
                    <a:pt x="61" y="312"/>
                  </a:lnTo>
                  <a:lnTo>
                    <a:pt x="79" y="319"/>
                  </a:lnTo>
                  <a:lnTo>
                    <a:pt x="97" y="322"/>
                  </a:lnTo>
                  <a:lnTo>
                    <a:pt x="102" y="322"/>
                  </a:lnTo>
                  <a:lnTo>
                    <a:pt x="107" y="322"/>
                  </a:lnTo>
                  <a:lnTo>
                    <a:pt x="113" y="319"/>
                  </a:lnTo>
                  <a:lnTo>
                    <a:pt x="120" y="317"/>
                  </a:lnTo>
                  <a:lnTo>
                    <a:pt x="138" y="317"/>
                  </a:lnTo>
                  <a:lnTo>
                    <a:pt x="153" y="319"/>
                  </a:lnTo>
                  <a:lnTo>
                    <a:pt x="159" y="319"/>
                  </a:lnTo>
                  <a:lnTo>
                    <a:pt x="159" y="322"/>
                  </a:lnTo>
                  <a:lnTo>
                    <a:pt x="164" y="319"/>
                  </a:lnTo>
                  <a:lnTo>
                    <a:pt x="169" y="317"/>
                  </a:lnTo>
                  <a:lnTo>
                    <a:pt x="179" y="317"/>
                  </a:lnTo>
                  <a:lnTo>
                    <a:pt x="187" y="317"/>
                  </a:lnTo>
                  <a:lnTo>
                    <a:pt x="189" y="317"/>
                  </a:lnTo>
                  <a:lnTo>
                    <a:pt x="192" y="314"/>
                  </a:lnTo>
                  <a:lnTo>
                    <a:pt x="194" y="312"/>
                  </a:lnTo>
                  <a:lnTo>
                    <a:pt x="197" y="309"/>
                  </a:lnTo>
                  <a:lnTo>
                    <a:pt x="207" y="304"/>
                  </a:lnTo>
                  <a:lnTo>
                    <a:pt x="217" y="301"/>
                  </a:lnTo>
                  <a:lnTo>
                    <a:pt x="220" y="299"/>
                  </a:lnTo>
                  <a:lnTo>
                    <a:pt x="220" y="296"/>
                  </a:lnTo>
                  <a:lnTo>
                    <a:pt x="220" y="299"/>
                  </a:lnTo>
                  <a:lnTo>
                    <a:pt x="222" y="301"/>
                  </a:lnTo>
                  <a:lnTo>
                    <a:pt x="225" y="307"/>
                  </a:lnTo>
                  <a:lnTo>
                    <a:pt x="235" y="309"/>
                  </a:lnTo>
                  <a:lnTo>
                    <a:pt x="238" y="312"/>
                  </a:lnTo>
                  <a:lnTo>
                    <a:pt x="243" y="307"/>
                  </a:lnTo>
                  <a:lnTo>
                    <a:pt x="245" y="304"/>
                  </a:lnTo>
                  <a:lnTo>
                    <a:pt x="256" y="301"/>
                  </a:lnTo>
                  <a:lnTo>
                    <a:pt x="258" y="301"/>
                  </a:lnTo>
                  <a:lnTo>
                    <a:pt x="258" y="304"/>
                  </a:lnTo>
                  <a:lnTo>
                    <a:pt x="266" y="309"/>
                  </a:lnTo>
                  <a:lnTo>
                    <a:pt x="281" y="319"/>
                  </a:lnTo>
                  <a:lnTo>
                    <a:pt x="286" y="322"/>
                  </a:lnTo>
                  <a:lnTo>
                    <a:pt x="291" y="322"/>
                  </a:lnTo>
                  <a:lnTo>
                    <a:pt x="302" y="322"/>
                  </a:lnTo>
                  <a:lnTo>
                    <a:pt x="312" y="322"/>
                  </a:lnTo>
                  <a:lnTo>
                    <a:pt x="317" y="324"/>
                  </a:lnTo>
                  <a:lnTo>
                    <a:pt x="322" y="327"/>
                  </a:lnTo>
                  <a:lnTo>
                    <a:pt x="332" y="332"/>
                  </a:lnTo>
                  <a:lnTo>
                    <a:pt x="340" y="335"/>
                  </a:lnTo>
                  <a:lnTo>
                    <a:pt x="350" y="335"/>
                  </a:lnTo>
                  <a:lnTo>
                    <a:pt x="360" y="332"/>
                  </a:lnTo>
                  <a:lnTo>
                    <a:pt x="376" y="329"/>
                  </a:lnTo>
                  <a:lnTo>
                    <a:pt x="394" y="327"/>
                  </a:lnTo>
                  <a:lnTo>
                    <a:pt x="409" y="324"/>
                  </a:lnTo>
                  <a:lnTo>
                    <a:pt x="414" y="324"/>
                  </a:lnTo>
                  <a:lnTo>
                    <a:pt x="417" y="322"/>
                  </a:lnTo>
                  <a:lnTo>
                    <a:pt x="427" y="312"/>
                  </a:lnTo>
                  <a:lnTo>
                    <a:pt x="437" y="304"/>
                  </a:lnTo>
                  <a:lnTo>
                    <a:pt x="447" y="296"/>
                  </a:lnTo>
                  <a:lnTo>
                    <a:pt x="450" y="291"/>
                  </a:lnTo>
                  <a:lnTo>
                    <a:pt x="450" y="286"/>
                  </a:lnTo>
                  <a:lnTo>
                    <a:pt x="455" y="268"/>
                  </a:lnTo>
                  <a:lnTo>
                    <a:pt x="463" y="253"/>
                  </a:lnTo>
                  <a:lnTo>
                    <a:pt x="468" y="238"/>
                  </a:lnTo>
                  <a:lnTo>
                    <a:pt x="468" y="230"/>
                  </a:lnTo>
                  <a:lnTo>
                    <a:pt x="468" y="222"/>
                  </a:lnTo>
                  <a:lnTo>
                    <a:pt x="465" y="207"/>
                  </a:lnTo>
                  <a:lnTo>
                    <a:pt x="463" y="202"/>
                  </a:lnTo>
                  <a:lnTo>
                    <a:pt x="457" y="197"/>
                  </a:lnTo>
                  <a:lnTo>
                    <a:pt x="452" y="192"/>
                  </a:lnTo>
                  <a:lnTo>
                    <a:pt x="452" y="184"/>
                  </a:lnTo>
                  <a:lnTo>
                    <a:pt x="450" y="179"/>
                  </a:lnTo>
                  <a:lnTo>
                    <a:pt x="447" y="174"/>
                  </a:lnTo>
                  <a:lnTo>
                    <a:pt x="442" y="169"/>
                  </a:lnTo>
                  <a:lnTo>
                    <a:pt x="434" y="164"/>
                  </a:lnTo>
                  <a:lnTo>
                    <a:pt x="429" y="164"/>
                  </a:lnTo>
                  <a:lnTo>
                    <a:pt x="427" y="164"/>
                  </a:lnTo>
                  <a:lnTo>
                    <a:pt x="422" y="161"/>
                  </a:lnTo>
                  <a:lnTo>
                    <a:pt x="429" y="148"/>
                  </a:lnTo>
                  <a:lnTo>
                    <a:pt x="427" y="143"/>
                  </a:lnTo>
                  <a:lnTo>
                    <a:pt x="422" y="141"/>
                  </a:lnTo>
                  <a:lnTo>
                    <a:pt x="414" y="141"/>
                  </a:lnTo>
                  <a:lnTo>
                    <a:pt x="406" y="138"/>
                  </a:lnTo>
                  <a:lnTo>
                    <a:pt x="417" y="133"/>
                  </a:lnTo>
                  <a:lnTo>
                    <a:pt x="437" y="120"/>
                  </a:lnTo>
                  <a:lnTo>
                    <a:pt x="432" y="97"/>
                  </a:lnTo>
                  <a:lnTo>
                    <a:pt x="437" y="87"/>
                  </a:lnTo>
                  <a:lnTo>
                    <a:pt x="437" y="79"/>
                  </a:lnTo>
                  <a:lnTo>
                    <a:pt x="437" y="72"/>
                  </a:lnTo>
                  <a:lnTo>
                    <a:pt x="432" y="67"/>
                  </a:lnTo>
                  <a:lnTo>
                    <a:pt x="432" y="59"/>
                  </a:lnTo>
                  <a:lnTo>
                    <a:pt x="432" y="51"/>
                  </a:lnTo>
                  <a:lnTo>
                    <a:pt x="432" y="44"/>
                  </a:lnTo>
                  <a:lnTo>
                    <a:pt x="427" y="33"/>
                  </a:lnTo>
                  <a:lnTo>
                    <a:pt x="419" y="23"/>
                  </a:lnTo>
                  <a:lnTo>
                    <a:pt x="414" y="21"/>
                  </a:lnTo>
                  <a:lnTo>
                    <a:pt x="409" y="16"/>
                  </a:lnTo>
                  <a:lnTo>
                    <a:pt x="404" y="10"/>
                  </a:lnTo>
                  <a:lnTo>
                    <a:pt x="401" y="5"/>
                  </a:lnTo>
                  <a:lnTo>
                    <a:pt x="399" y="3"/>
                  </a:lnTo>
                  <a:lnTo>
                    <a:pt x="394" y="0"/>
                  </a:lnTo>
                  <a:lnTo>
                    <a:pt x="388" y="0"/>
                  </a:lnTo>
                  <a:lnTo>
                    <a:pt x="360" y="5"/>
                  </a:lnTo>
                  <a:lnTo>
                    <a:pt x="350" y="8"/>
                  </a:lnTo>
                  <a:lnTo>
                    <a:pt x="342" y="10"/>
                  </a:lnTo>
                  <a:lnTo>
                    <a:pt x="335" y="8"/>
                  </a:lnTo>
                  <a:lnTo>
                    <a:pt x="319" y="5"/>
                  </a:lnTo>
                  <a:lnTo>
                    <a:pt x="312" y="0"/>
                  </a:lnTo>
                  <a:lnTo>
                    <a:pt x="309" y="0"/>
                  </a:lnTo>
                  <a:lnTo>
                    <a:pt x="307" y="3"/>
                  </a:lnTo>
                  <a:lnTo>
                    <a:pt x="302" y="5"/>
                  </a:lnTo>
                  <a:lnTo>
                    <a:pt x="299" y="10"/>
                  </a:lnTo>
                  <a:lnTo>
                    <a:pt x="291" y="21"/>
                  </a:lnTo>
                  <a:lnTo>
                    <a:pt x="286" y="26"/>
                  </a:lnTo>
                  <a:lnTo>
                    <a:pt x="281" y="28"/>
                  </a:lnTo>
                  <a:lnTo>
                    <a:pt x="279" y="28"/>
                  </a:lnTo>
                  <a:lnTo>
                    <a:pt x="276" y="31"/>
                  </a:lnTo>
                  <a:lnTo>
                    <a:pt x="271" y="39"/>
                  </a:lnTo>
                  <a:lnTo>
                    <a:pt x="268" y="49"/>
                  </a:lnTo>
                  <a:lnTo>
                    <a:pt x="266" y="62"/>
                  </a:lnTo>
                  <a:lnTo>
                    <a:pt x="266" y="72"/>
                  </a:lnTo>
                  <a:lnTo>
                    <a:pt x="266" y="84"/>
                  </a:lnTo>
                  <a:lnTo>
                    <a:pt x="268" y="92"/>
                  </a:lnTo>
                  <a:lnTo>
                    <a:pt x="271" y="95"/>
                  </a:lnTo>
                  <a:lnTo>
                    <a:pt x="273" y="97"/>
                  </a:lnTo>
                  <a:lnTo>
                    <a:pt x="263" y="90"/>
                  </a:lnTo>
                  <a:lnTo>
                    <a:pt x="253" y="87"/>
                  </a:lnTo>
                  <a:lnTo>
                    <a:pt x="243" y="82"/>
                  </a:lnTo>
                  <a:lnTo>
                    <a:pt x="240" y="77"/>
                  </a:lnTo>
                  <a:lnTo>
                    <a:pt x="235" y="72"/>
                  </a:lnTo>
                  <a:lnTo>
                    <a:pt x="233" y="64"/>
                  </a:lnTo>
                  <a:lnTo>
                    <a:pt x="230" y="62"/>
                  </a:lnTo>
                  <a:lnTo>
                    <a:pt x="225" y="59"/>
                  </a:lnTo>
                  <a:lnTo>
                    <a:pt x="222" y="59"/>
                  </a:lnTo>
                  <a:lnTo>
                    <a:pt x="215" y="62"/>
                  </a:lnTo>
                  <a:lnTo>
                    <a:pt x="212" y="62"/>
                  </a:lnTo>
                  <a:lnTo>
                    <a:pt x="210" y="62"/>
                  </a:lnTo>
                  <a:lnTo>
                    <a:pt x="205" y="59"/>
                  </a:lnTo>
                  <a:lnTo>
                    <a:pt x="202" y="59"/>
                  </a:lnTo>
                  <a:lnTo>
                    <a:pt x="194" y="62"/>
                  </a:lnTo>
                  <a:lnTo>
                    <a:pt x="184" y="64"/>
                  </a:lnTo>
                  <a:lnTo>
                    <a:pt x="182" y="64"/>
                  </a:lnTo>
                  <a:lnTo>
                    <a:pt x="174" y="64"/>
                  </a:lnTo>
                  <a:lnTo>
                    <a:pt x="166" y="62"/>
                  </a:lnTo>
                  <a:lnTo>
                    <a:pt x="159" y="62"/>
                  </a:lnTo>
                  <a:lnTo>
                    <a:pt x="151" y="64"/>
                  </a:lnTo>
                  <a:lnTo>
                    <a:pt x="146" y="67"/>
                  </a:lnTo>
                  <a:lnTo>
                    <a:pt x="138" y="74"/>
                  </a:lnTo>
                  <a:lnTo>
                    <a:pt x="136" y="74"/>
                  </a:lnTo>
                  <a:lnTo>
                    <a:pt x="130" y="77"/>
                  </a:lnTo>
                  <a:lnTo>
                    <a:pt x="125" y="77"/>
                  </a:lnTo>
                  <a:lnTo>
                    <a:pt x="120" y="79"/>
                  </a:lnTo>
                  <a:lnTo>
                    <a:pt x="105" y="90"/>
                  </a:lnTo>
                  <a:lnTo>
                    <a:pt x="90" y="105"/>
                  </a:lnTo>
                  <a:lnTo>
                    <a:pt x="79" y="123"/>
                  </a:lnTo>
                  <a:lnTo>
                    <a:pt x="77" y="125"/>
                  </a:lnTo>
                  <a:lnTo>
                    <a:pt x="74" y="128"/>
                  </a:lnTo>
                  <a:lnTo>
                    <a:pt x="64" y="136"/>
                  </a:lnTo>
                  <a:lnTo>
                    <a:pt x="38" y="146"/>
                  </a:lnTo>
                  <a:lnTo>
                    <a:pt x="31" y="148"/>
                  </a:lnTo>
                  <a:lnTo>
                    <a:pt x="26" y="151"/>
                  </a:lnTo>
                  <a:lnTo>
                    <a:pt x="23" y="158"/>
                  </a:lnTo>
                  <a:lnTo>
                    <a:pt x="18" y="17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5807" name="Freeform 132">
              <a:extLst>
                <a:ext uri="{FF2B5EF4-FFF2-40B4-BE49-F238E27FC236}">
                  <a16:creationId xmlns:a16="http://schemas.microsoft.com/office/drawing/2014/main" id="{46D2CD9D-304E-1672-9AC0-19F3D30F5037}"/>
                </a:ext>
              </a:extLst>
            </p:cNvPr>
            <p:cNvSpPr>
              <a:spLocks/>
            </p:cNvSpPr>
            <p:nvPr/>
          </p:nvSpPr>
          <p:spPr bwMode="auto">
            <a:xfrm>
              <a:off x="1682" y="1416"/>
              <a:ext cx="35" cy="56"/>
            </a:xfrm>
            <a:custGeom>
              <a:avLst/>
              <a:gdLst>
                <a:gd name="T0" fmla="*/ 7 w 35"/>
                <a:gd name="T1" fmla="*/ 0 h 56"/>
                <a:gd name="T2" fmla="*/ 2 w 35"/>
                <a:gd name="T3" fmla="*/ 0 h 56"/>
                <a:gd name="T4" fmla="*/ 0 w 35"/>
                <a:gd name="T5" fmla="*/ 3 h 56"/>
                <a:gd name="T6" fmla="*/ 0 w 35"/>
                <a:gd name="T7" fmla="*/ 5 h 56"/>
                <a:gd name="T8" fmla="*/ 0 w 35"/>
                <a:gd name="T9" fmla="*/ 11 h 56"/>
                <a:gd name="T10" fmla="*/ 10 w 35"/>
                <a:gd name="T11" fmla="*/ 13 h 56"/>
                <a:gd name="T12" fmla="*/ 17 w 35"/>
                <a:gd name="T13" fmla="*/ 18 h 56"/>
                <a:gd name="T14" fmla="*/ 23 w 35"/>
                <a:gd name="T15" fmla="*/ 23 h 56"/>
                <a:gd name="T16" fmla="*/ 23 w 35"/>
                <a:gd name="T17" fmla="*/ 26 h 56"/>
                <a:gd name="T18" fmla="*/ 23 w 35"/>
                <a:gd name="T19" fmla="*/ 28 h 56"/>
                <a:gd name="T20" fmla="*/ 23 w 35"/>
                <a:gd name="T21" fmla="*/ 39 h 56"/>
                <a:gd name="T22" fmla="*/ 25 w 35"/>
                <a:gd name="T23" fmla="*/ 44 h 56"/>
                <a:gd name="T24" fmla="*/ 23 w 35"/>
                <a:gd name="T25" fmla="*/ 49 h 56"/>
                <a:gd name="T26" fmla="*/ 23 w 35"/>
                <a:gd name="T27" fmla="*/ 51 h 56"/>
                <a:gd name="T28" fmla="*/ 23 w 35"/>
                <a:gd name="T29" fmla="*/ 56 h 56"/>
                <a:gd name="T30" fmla="*/ 28 w 35"/>
                <a:gd name="T31" fmla="*/ 54 h 56"/>
                <a:gd name="T32" fmla="*/ 33 w 35"/>
                <a:gd name="T33" fmla="*/ 49 h 56"/>
                <a:gd name="T34" fmla="*/ 35 w 35"/>
                <a:gd name="T35" fmla="*/ 46 h 56"/>
                <a:gd name="T36" fmla="*/ 35 w 35"/>
                <a:gd name="T37" fmla="*/ 44 h 56"/>
                <a:gd name="T38" fmla="*/ 35 w 35"/>
                <a:gd name="T39" fmla="*/ 36 h 56"/>
                <a:gd name="T40" fmla="*/ 35 w 35"/>
                <a:gd name="T41" fmla="*/ 28 h 56"/>
                <a:gd name="T42" fmla="*/ 33 w 35"/>
                <a:gd name="T43" fmla="*/ 23 h 56"/>
                <a:gd name="T44" fmla="*/ 30 w 35"/>
                <a:gd name="T45" fmla="*/ 18 h 56"/>
                <a:gd name="T46" fmla="*/ 28 w 35"/>
                <a:gd name="T47" fmla="*/ 13 h 56"/>
                <a:gd name="T48" fmla="*/ 28 w 35"/>
                <a:gd name="T49" fmla="*/ 8 h 56"/>
                <a:gd name="T50" fmla="*/ 25 w 35"/>
                <a:gd name="T51" fmla="*/ 5 h 56"/>
                <a:gd name="T52" fmla="*/ 20 w 35"/>
                <a:gd name="T53" fmla="*/ 3 h 56"/>
                <a:gd name="T54" fmla="*/ 12 w 35"/>
                <a:gd name="T55" fmla="*/ 0 h 56"/>
                <a:gd name="T56" fmla="*/ 7 w 35"/>
                <a:gd name="T57" fmla="*/ 0 h 5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35"/>
                <a:gd name="T88" fmla="*/ 0 h 56"/>
                <a:gd name="T89" fmla="*/ 35 w 35"/>
                <a:gd name="T90" fmla="*/ 56 h 5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35" h="56">
                  <a:moveTo>
                    <a:pt x="7" y="0"/>
                  </a:moveTo>
                  <a:lnTo>
                    <a:pt x="2" y="0"/>
                  </a:lnTo>
                  <a:lnTo>
                    <a:pt x="0" y="3"/>
                  </a:lnTo>
                  <a:lnTo>
                    <a:pt x="0" y="5"/>
                  </a:lnTo>
                  <a:lnTo>
                    <a:pt x="0" y="11"/>
                  </a:lnTo>
                  <a:lnTo>
                    <a:pt x="10" y="13"/>
                  </a:lnTo>
                  <a:lnTo>
                    <a:pt x="17" y="18"/>
                  </a:lnTo>
                  <a:lnTo>
                    <a:pt x="23" y="23"/>
                  </a:lnTo>
                  <a:lnTo>
                    <a:pt x="23" y="26"/>
                  </a:lnTo>
                  <a:lnTo>
                    <a:pt x="23" y="28"/>
                  </a:lnTo>
                  <a:lnTo>
                    <a:pt x="23" y="39"/>
                  </a:lnTo>
                  <a:lnTo>
                    <a:pt x="25" y="44"/>
                  </a:lnTo>
                  <a:lnTo>
                    <a:pt x="23" y="49"/>
                  </a:lnTo>
                  <a:lnTo>
                    <a:pt x="23" y="51"/>
                  </a:lnTo>
                  <a:lnTo>
                    <a:pt x="23" y="56"/>
                  </a:lnTo>
                  <a:lnTo>
                    <a:pt x="28" y="54"/>
                  </a:lnTo>
                  <a:lnTo>
                    <a:pt x="33" y="49"/>
                  </a:lnTo>
                  <a:lnTo>
                    <a:pt x="35" y="46"/>
                  </a:lnTo>
                  <a:lnTo>
                    <a:pt x="35" y="44"/>
                  </a:lnTo>
                  <a:lnTo>
                    <a:pt x="35" y="36"/>
                  </a:lnTo>
                  <a:lnTo>
                    <a:pt x="35" y="28"/>
                  </a:lnTo>
                  <a:lnTo>
                    <a:pt x="33" y="23"/>
                  </a:lnTo>
                  <a:lnTo>
                    <a:pt x="30" y="18"/>
                  </a:lnTo>
                  <a:lnTo>
                    <a:pt x="28" y="13"/>
                  </a:lnTo>
                  <a:lnTo>
                    <a:pt x="28" y="8"/>
                  </a:lnTo>
                  <a:lnTo>
                    <a:pt x="25" y="5"/>
                  </a:lnTo>
                  <a:lnTo>
                    <a:pt x="20" y="3"/>
                  </a:lnTo>
                  <a:lnTo>
                    <a:pt x="12" y="0"/>
                  </a:lnTo>
                  <a:lnTo>
                    <a:pt x="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5808" name="Freeform 133">
              <a:extLst>
                <a:ext uri="{FF2B5EF4-FFF2-40B4-BE49-F238E27FC236}">
                  <a16:creationId xmlns:a16="http://schemas.microsoft.com/office/drawing/2014/main" id="{13101BEE-99CB-A185-9563-43C0C69B6404}"/>
                </a:ext>
              </a:extLst>
            </p:cNvPr>
            <p:cNvSpPr>
              <a:spLocks/>
            </p:cNvSpPr>
            <p:nvPr/>
          </p:nvSpPr>
          <p:spPr bwMode="auto">
            <a:xfrm>
              <a:off x="1653" y="1470"/>
              <a:ext cx="75" cy="79"/>
            </a:xfrm>
            <a:custGeom>
              <a:avLst/>
              <a:gdLst>
                <a:gd name="T0" fmla="*/ 69 w 75"/>
                <a:gd name="T1" fmla="*/ 2 h 79"/>
                <a:gd name="T2" fmla="*/ 72 w 75"/>
                <a:gd name="T3" fmla="*/ 5 h 79"/>
                <a:gd name="T4" fmla="*/ 75 w 75"/>
                <a:gd name="T5" fmla="*/ 10 h 79"/>
                <a:gd name="T6" fmla="*/ 72 w 75"/>
                <a:gd name="T7" fmla="*/ 15 h 79"/>
                <a:gd name="T8" fmla="*/ 69 w 75"/>
                <a:gd name="T9" fmla="*/ 23 h 79"/>
                <a:gd name="T10" fmla="*/ 67 w 75"/>
                <a:gd name="T11" fmla="*/ 33 h 79"/>
                <a:gd name="T12" fmla="*/ 67 w 75"/>
                <a:gd name="T13" fmla="*/ 43 h 79"/>
                <a:gd name="T14" fmla="*/ 64 w 75"/>
                <a:gd name="T15" fmla="*/ 51 h 79"/>
                <a:gd name="T16" fmla="*/ 59 w 75"/>
                <a:gd name="T17" fmla="*/ 59 h 79"/>
                <a:gd name="T18" fmla="*/ 52 w 75"/>
                <a:gd name="T19" fmla="*/ 66 h 79"/>
                <a:gd name="T20" fmla="*/ 21 w 75"/>
                <a:gd name="T21" fmla="*/ 77 h 79"/>
                <a:gd name="T22" fmla="*/ 11 w 75"/>
                <a:gd name="T23" fmla="*/ 79 h 79"/>
                <a:gd name="T24" fmla="*/ 6 w 75"/>
                <a:gd name="T25" fmla="*/ 79 h 79"/>
                <a:gd name="T26" fmla="*/ 6 w 75"/>
                <a:gd name="T27" fmla="*/ 77 h 79"/>
                <a:gd name="T28" fmla="*/ 3 w 75"/>
                <a:gd name="T29" fmla="*/ 77 h 79"/>
                <a:gd name="T30" fmla="*/ 0 w 75"/>
                <a:gd name="T31" fmla="*/ 71 h 79"/>
                <a:gd name="T32" fmla="*/ 0 w 75"/>
                <a:gd name="T33" fmla="*/ 66 h 79"/>
                <a:gd name="T34" fmla="*/ 3 w 75"/>
                <a:gd name="T35" fmla="*/ 66 h 79"/>
                <a:gd name="T36" fmla="*/ 8 w 75"/>
                <a:gd name="T37" fmla="*/ 66 h 79"/>
                <a:gd name="T38" fmla="*/ 16 w 75"/>
                <a:gd name="T39" fmla="*/ 66 h 79"/>
                <a:gd name="T40" fmla="*/ 21 w 75"/>
                <a:gd name="T41" fmla="*/ 66 h 79"/>
                <a:gd name="T42" fmla="*/ 29 w 75"/>
                <a:gd name="T43" fmla="*/ 64 h 79"/>
                <a:gd name="T44" fmla="*/ 34 w 75"/>
                <a:gd name="T45" fmla="*/ 61 h 79"/>
                <a:gd name="T46" fmla="*/ 41 w 75"/>
                <a:gd name="T47" fmla="*/ 56 h 79"/>
                <a:gd name="T48" fmla="*/ 44 w 75"/>
                <a:gd name="T49" fmla="*/ 54 h 79"/>
                <a:gd name="T50" fmla="*/ 52 w 75"/>
                <a:gd name="T51" fmla="*/ 38 h 79"/>
                <a:gd name="T52" fmla="*/ 54 w 75"/>
                <a:gd name="T53" fmla="*/ 33 h 79"/>
                <a:gd name="T54" fmla="*/ 57 w 75"/>
                <a:gd name="T55" fmla="*/ 31 h 79"/>
                <a:gd name="T56" fmla="*/ 62 w 75"/>
                <a:gd name="T57" fmla="*/ 25 h 79"/>
                <a:gd name="T58" fmla="*/ 62 w 75"/>
                <a:gd name="T59" fmla="*/ 15 h 79"/>
                <a:gd name="T60" fmla="*/ 62 w 75"/>
                <a:gd name="T61" fmla="*/ 8 h 79"/>
                <a:gd name="T62" fmla="*/ 64 w 75"/>
                <a:gd name="T63" fmla="*/ 2 h 79"/>
                <a:gd name="T64" fmla="*/ 67 w 75"/>
                <a:gd name="T65" fmla="*/ 0 h 79"/>
                <a:gd name="T66" fmla="*/ 69 w 75"/>
                <a:gd name="T67" fmla="*/ 0 h 79"/>
                <a:gd name="T68" fmla="*/ 69 w 75"/>
                <a:gd name="T69" fmla="*/ 2 h 79"/>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75"/>
                <a:gd name="T106" fmla="*/ 0 h 79"/>
                <a:gd name="T107" fmla="*/ 75 w 75"/>
                <a:gd name="T108" fmla="*/ 79 h 79"/>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75" h="79">
                  <a:moveTo>
                    <a:pt x="69" y="2"/>
                  </a:moveTo>
                  <a:lnTo>
                    <a:pt x="72" y="5"/>
                  </a:lnTo>
                  <a:lnTo>
                    <a:pt x="75" y="10"/>
                  </a:lnTo>
                  <a:lnTo>
                    <a:pt x="72" y="15"/>
                  </a:lnTo>
                  <a:lnTo>
                    <a:pt x="69" y="23"/>
                  </a:lnTo>
                  <a:lnTo>
                    <a:pt x="67" y="33"/>
                  </a:lnTo>
                  <a:lnTo>
                    <a:pt x="67" y="43"/>
                  </a:lnTo>
                  <a:lnTo>
                    <a:pt x="64" y="51"/>
                  </a:lnTo>
                  <a:lnTo>
                    <a:pt x="59" y="59"/>
                  </a:lnTo>
                  <a:lnTo>
                    <a:pt x="52" y="66"/>
                  </a:lnTo>
                  <a:lnTo>
                    <a:pt x="21" y="77"/>
                  </a:lnTo>
                  <a:lnTo>
                    <a:pt x="11" y="79"/>
                  </a:lnTo>
                  <a:lnTo>
                    <a:pt x="6" y="79"/>
                  </a:lnTo>
                  <a:lnTo>
                    <a:pt x="6" y="77"/>
                  </a:lnTo>
                  <a:lnTo>
                    <a:pt x="3" y="77"/>
                  </a:lnTo>
                  <a:lnTo>
                    <a:pt x="0" y="71"/>
                  </a:lnTo>
                  <a:lnTo>
                    <a:pt x="0" y="66"/>
                  </a:lnTo>
                  <a:lnTo>
                    <a:pt x="3" y="66"/>
                  </a:lnTo>
                  <a:lnTo>
                    <a:pt x="8" y="66"/>
                  </a:lnTo>
                  <a:lnTo>
                    <a:pt x="16" y="66"/>
                  </a:lnTo>
                  <a:lnTo>
                    <a:pt x="21" y="66"/>
                  </a:lnTo>
                  <a:lnTo>
                    <a:pt x="29" y="64"/>
                  </a:lnTo>
                  <a:lnTo>
                    <a:pt x="34" y="61"/>
                  </a:lnTo>
                  <a:lnTo>
                    <a:pt x="41" y="56"/>
                  </a:lnTo>
                  <a:lnTo>
                    <a:pt x="44" y="54"/>
                  </a:lnTo>
                  <a:lnTo>
                    <a:pt x="52" y="38"/>
                  </a:lnTo>
                  <a:lnTo>
                    <a:pt x="54" y="33"/>
                  </a:lnTo>
                  <a:lnTo>
                    <a:pt x="57" y="31"/>
                  </a:lnTo>
                  <a:lnTo>
                    <a:pt x="62" y="25"/>
                  </a:lnTo>
                  <a:lnTo>
                    <a:pt x="62" y="15"/>
                  </a:lnTo>
                  <a:lnTo>
                    <a:pt x="62" y="8"/>
                  </a:lnTo>
                  <a:lnTo>
                    <a:pt x="64" y="2"/>
                  </a:lnTo>
                  <a:lnTo>
                    <a:pt x="67" y="0"/>
                  </a:lnTo>
                  <a:lnTo>
                    <a:pt x="69" y="0"/>
                  </a:lnTo>
                  <a:lnTo>
                    <a:pt x="69"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5809" name="Freeform 134">
              <a:extLst>
                <a:ext uri="{FF2B5EF4-FFF2-40B4-BE49-F238E27FC236}">
                  <a16:creationId xmlns:a16="http://schemas.microsoft.com/office/drawing/2014/main" id="{BAA86804-8811-FA0F-94BA-003E5C99AB56}"/>
                </a:ext>
              </a:extLst>
            </p:cNvPr>
            <p:cNvSpPr>
              <a:spLocks/>
            </p:cNvSpPr>
            <p:nvPr/>
          </p:nvSpPr>
          <p:spPr bwMode="auto">
            <a:xfrm>
              <a:off x="1416" y="1059"/>
              <a:ext cx="82" cy="92"/>
            </a:xfrm>
            <a:custGeom>
              <a:avLst/>
              <a:gdLst>
                <a:gd name="T0" fmla="*/ 82 w 82"/>
                <a:gd name="T1" fmla="*/ 5 h 92"/>
                <a:gd name="T2" fmla="*/ 66 w 82"/>
                <a:gd name="T3" fmla="*/ 13 h 92"/>
                <a:gd name="T4" fmla="*/ 51 w 82"/>
                <a:gd name="T5" fmla="*/ 26 h 92"/>
                <a:gd name="T6" fmla="*/ 46 w 82"/>
                <a:gd name="T7" fmla="*/ 31 h 92"/>
                <a:gd name="T8" fmla="*/ 38 w 82"/>
                <a:gd name="T9" fmla="*/ 33 h 92"/>
                <a:gd name="T10" fmla="*/ 33 w 82"/>
                <a:gd name="T11" fmla="*/ 36 h 92"/>
                <a:gd name="T12" fmla="*/ 31 w 82"/>
                <a:gd name="T13" fmla="*/ 38 h 92"/>
                <a:gd name="T14" fmla="*/ 31 w 82"/>
                <a:gd name="T15" fmla="*/ 41 h 92"/>
                <a:gd name="T16" fmla="*/ 28 w 82"/>
                <a:gd name="T17" fmla="*/ 54 h 92"/>
                <a:gd name="T18" fmla="*/ 23 w 82"/>
                <a:gd name="T19" fmla="*/ 61 h 92"/>
                <a:gd name="T20" fmla="*/ 18 w 82"/>
                <a:gd name="T21" fmla="*/ 66 h 92"/>
                <a:gd name="T22" fmla="*/ 18 w 82"/>
                <a:gd name="T23" fmla="*/ 69 h 92"/>
                <a:gd name="T24" fmla="*/ 15 w 82"/>
                <a:gd name="T25" fmla="*/ 72 h 92"/>
                <a:gd name="T26" fmla="*/ 18 w 82"/>
                <a:gd name="T27" fmla="*/ 77 h 92"/>
                <a:gd name="T28" fmla="*/ 18 w 82"/>
                <a:gd name="T29" fmla="*/ 82 h 92"/>
                <a:gd name="T30" fmla="*/ 15 w 82"/>
                <a:gd name="T31" fmla="*/ 87 h 92"/>
                <a:gd name="T32" fmla="*/ 13 w 82"/>
                <a:gd name="T33" fmla="*/ 89 h 92"/>
                <a:gd name="T34" fmla="*/ 8 w 82"/>
                <a:gd name="T35" fmla="*/ 92 h 92"/>
                <a:gd name="T36" fmla="*/ 8 w 82"/>
                <a:gd name="T37" fmla="*/ 89 h 92"/>
                <a:gd name="T38" fmla="*/ 5 w 82"/>
                <a:gd name="T39" fmla="*/ 89 h 92"/>
                <a:gd name="T40" fmla="*/ 2 w 82"/>
                <a:gd name="T41" fmla="*/ 87 h 92"/>
                <a:gd name="T42" fmla="*/ 0 w 82"/>
                <a:gd name="T43" fmla="*/ 82 h 92"/>
                <a:gd name="T44" fmla="*/ 0 w 82"/>
                <a:gd name="T45" fmla="*/ 77 h 92"/>
                <a:gd name="T46" fmla="*/ 2 w 82"/>
                <a:gd name="T47" fmla="*/ 72 h 92"/>
                <a:gd name="T48" fmla="*/ 8 w 82"/>
                <a:gd name="T49" fmla="*/ 61 h 92"/>
                <a:gd name="T50" fmla="*/ 13 w 82"/>
                <a:gd name="T51" fmla="*/ 51 h 92"/>
                <a:gd name="T52" fmla="*/ 13 w 82"/>
                <a:gd name="T53" fmla="*/ 46 h 92"/>
                <a:gd name="T54" fmla="*/ 13 w 82"/>
                <a:gd name="T55" fmla="*/ 43 h 92"/>
                <a:gd name="T56" fmla="*/ 13 w 82"/>
                <a:gd name="T57" fmla="*/ 41 h 92"/>
                <a:gd name="T58" fmla="*/ 15 w 82"/>
                <a:gd name="T59" fmla="*/ 36 h 92"/>
                <a:gd name="T60" fmla="*/ 20 w 82"/>
                <a:gd name="T61" fmla="*/ 31 h 92"/>
                <a:gd name="T62" fmla="*/ 28 w 82"/>
                <a:gd name="T63" fmla="*/ 23 h 92"/>
                <a:gd name="T64" fmla="*/ 36 w 82"/>
                <a:gd name="T65" fmla="*/ 20 h 92"/>
                <a:gd name="T66" fmla="*/ 41 w 82"/>
                <a:gd name="T67" fmla="*/ 18 h 92"/>
                <a:gd name="T68" fmla="*/ 46 w 82"/>
                <a:gd name="T69" fmla="*/ 13 h 92"/>
                <a:gd name="T70" fmla="*/ 56 w 82"/>
                <a:gd name="T71" fmla="*/ 5 h 92"/>
                <a:gd name="T72" fmla="*/ 61 w 82"/>
                <a:gd name="T73" fmla="*/ 3 h 92"/>
                <a:gd name="T74" fmla="*/ 66 w 82"/>
                <a:gd name="T75" fmla="*/ 0 h 92"/>
                <a:gd name="T76" fmla="*/ 74 w 82"/>
                <a:gd name="T77" fmla="*/ 0 h 92"/>
                <a:gd name="T78" fmla="*/ 82 w 82"/>
                <a:gd name="T79" fmla="*/ 5 h 92"/>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82"/>
                <a:gd name="T121" fmla="*/ 0 h 92"/>
                <a:gd name="T122" fmla="*/ 82 w 82"/>
                <a:gd name="T123" fmla="*/ 92 h 92"/>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82" h="92">
                  <a:moveTo>
                    <a:pt x="82" y="5"/>
                  </a:moveTo>
                  <a:lnTo>
                    <a:pt x="66" y="13"/>
                  </a:lnTo>
                  <a:lnTo>
                    <a:pt x="51" y="26"/>
                  </a:lnTo>
                  <a:lnTo>
                    <a:pt x="46" y="31"/>
                  </a:lnTo>
                  <a:lnTo>
                    <a:pt x="38" y="33"/>
                  </a:lnTo>
                  <a:lnTo>
                    <a:pt x="33" y="36"/>
                  </a:lnTo>
                  <a:lnTo>
                    <a:pt x="31" y="38"/>
                  </a:lnTo>
                  <a:lnTo>
                    <a:pt x="31" y="41"/>
                  </a:lnTo>
                  <a:lnTo>
                    <a:pt x="28" y="54"/>
                  </a:lnTo>
                  <a:lnTo>
                    <a:pt x="23" y="61"/>
                  </a:lnTo>
                  <a:lnTo>
                    <a:pt x="18" y="66"/>
                  </a:lnTo>
                  <a:lnTo>
                    <a:pt x="18" y="69"/>
                  </a:lnTo>
                  <a:lnTo>
                    <a:pt x="15" y="72"/>
                  </a:lnTo>
                  <a:lnTo>
                    <a:pt x="18" y="77"/>
                  </a:lnTo>
                  <a:lnTo>
                    <a:pt x="18" y="82"/>
                  </a:lnTo>
                  <a:lnTo>
                    <a:pt x="15" y="87"/>
                  </a:lnTo>
                  <a:lnTo>
                    <a:pt x="13" y="89"/>
                  </a:lnTo>
                  <a:lnTo>
                    <a:pt x="8" y="92"/>
                  </a:lnTo>
                  <a:lnTo>
                    <a:pt x="8" y="89"/>
                  </a:lnTo>
                  <a:lnTo>
                    <a:pt x="5" y="89"/>
                  </a:lnTo>
                  <a:lnTo>
                    <a:pt x="2" y="87"/>
                  </a:lnTo>
                  <a:lnTo>
                    <a:pt x="0" y="82"/>
                  </a:lnTo>
                  <a:lnTo>
                    <a:pt x="0" y="77"/>
                  </a:lnTo>
                  <a:lnTo>
                    <a:pt x="2" y="72"/>
                  </a:lnTo>
                  <a:lnTo>
                    <a:pt x="8" y="61"/>
                  </a:lnTo>
                  <a:lnTo>
                    <a:pt x="13" y="51"/>
                  </a:lnTo>
                  <a:lnTo>
                    <a:pt x="13" y="46"/>
                  </a:lnTo>
                  <a:lnTo>
                    <a:pt x="13" y="43"/>
                  </a:lnTo>
                  <a:lnTo>
                    <a:pt x="13" y="41"/>
                  </a:lnTo>
                  <a:lnTo>
                    <a:pt x="15" y="36"/>
                  </a:lnTo>
                  <a:lnTo>
                    <a:pt x="20" y="31"/>
                  </a:lnTo>
                  <a:lnTo>
                    <a:pt x="28" y="23"/>
                  </a:lnTo>
                  <a:lnTo>
                    <a:pt x="36" y="20"/>
                  </a:lnTo>
                  <a:lnTo>
                    <a:pt x="41" y="18"/>
                  </a:lnTo>
                  <a:lnTo>
                    <a:pt x="46" y="13"/>
                  </a:lnTo>
                  <a:lnTo>
                    <a:pt x="56" y="5"/>
                  </a:lnTo>
                  <a:lnTo>
                    <a:pt x="61" y="3"/>
                  </a:lnTo>
                  <a:lnTo>
                    <a:pt x="66" y="0"/>
                  </a:lnTo>
                  <a:lnTo>
                    <a:pt x="74" y="0"/>
                  </a:lnTo>
                  <a:lnTo>
                    <a:pt x="82"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5810" name="Freeform 135">
              <a:extLst>
                <a:ext uri="{FF2B5EF4-FFF2-40B4-BE49-F238E27FC236}">
                  <a16:creationId xmlns:a16="http://schemas.microsoft.com/office/drawing/2014/main" id="{BF35FE56-B6D2-7717-B1E4-A4EFB4F0C7CD}"/>
                </a:ext>
              </a:extLst>
            </p:cNvPr>
            <p:cNvSpPr>
              <a:spLocks/>
            </p:cNvSpPr>
            <p:nvPr/>
          </p:nvSpPr>
          <p:spPr bwMode="auto">
            <a:xfrm>
              <a:off x="910" y="1396"/>
              <a:ext cx="56" cy="74"/>
            </a:xfrm>
            <a:custGeom>
              <a:avLst/>
              <a:gdLst>
                <a:gd name="T0" fmla="*/ 56 w 56"/>
                <a:gd name="T1" fmla="*/ 8 h 74"/>
                <a:gd name="T2" fmla="*/ 54 w 56"/>
                <a:gd name="T3" fmla="*/ 8 h 74"/>
                <a:gd name="T4" fmla="*/ 49 w 56"/>
                <a:gd name="T5" fmla="*/ 10 h 74"/>
                <a:gd name="T6" fmla="*/ 46 w 56"/>
                <a:gd name="T7" fmla="*/ 10 h 74"/>
                <a:gd name="T8" fmla="*/ 38 w 56"/>
                <a:gd name="T9" fmla="*/ 15 h 74"/>
                <a:gd name="T10" fmla="*/ 31 w 56"/>
                <a:gd name="T11" fmla="*/ 20 h 74"/>
                <a:gd name="T12" fmla="*/ 28 w 56"/>
                <a:gd name="T13" fmla="*/ 25 h 74"/>
                <a:gd name="T14" fmla="*/ 28 w 56"/>
                <a:gd name="T15" fmla="*/ 28 h 74"/>
                <a:gd name="T16" fmla="*/ 23 w 56"/>
                <a:gd name="T17" fmla="*/ 33 h 74"/>
                <a:gd name="T18" fmla="*/ 15 w 56"/>
                <a:gd name="T19" fmla="*/ 41 h 74"/>
                <a:gd name="T20" fmla="*/ 13 w 56"/>
                <a:gd name="T21" fmla="*/ 43 h 74"/>
                <a:gd name="T22" fmla="*/ 13 w 56"/>
                <a:gd name="T23" fmla="*/ 48 h 74"/>
                <a:gd name="T24" fmla="*/ 13 w 56"/>
                <a:gd name="T25" fmla="*/ 54 h 74"/>
                <a:gd name="T26" fmla="*/ 13 w 56"/>
                <a:gd name="T27" fmla="*/ 59 h 74"/>
                <a:gd name="T28" fmla="*/ 13 w 56"/>
                <a:gd name="T29" fmla="*/ 61 h 74"/>
                <a:gd name="T30" fmla="*/ 10 w 56"/>
                <a:gd name="T31" fmla="*/ 64 h 74"/>
                <a:gd name="T32" fmla="*/ 8 w 56"/>
                <a:gd name="T33" fmla="*/ 69 h 74"/>
                <a:gd name="T34" fmla="*/ 3 w 56"/>
                <a:gd name="T35" fmla="*/ 74 h 74"/>
                <a:gd name="T36" fmla="*/ 0 w 56"/>
                <a:gd name="T37" fmla="*/ 59 h 74"/>
                <a:gd name="T38" fmla="*/ 0 w 56"/>
                <a:gd name="T39" fmla="*/ 48 h 74"/>
                <a:gd name="T40" fmla="*/ 3 w 56"/>
                <a:gd name="T41" fmla="*/ 41 h 74"/>
                <a:gd name="T42" fmla="*/ 10 w 56"/>
                <a:gd name="T43" fmla="*/ 28 h 74"/>
                <a:gd name="T44" fmla="*/ 15 w 56"/>
                <a:gd name="T45" fmla="*/ 23 h 74"/>
                <a:gd name="T46" fmla="*/ 15 w 56"/>
                <a:gd name="T47" fmla="*/ 20 h 74"/>
                <a:gd name="T48" fmla="*/ 18 w 56"/>
                <a:gd name="T49" fmla="*/ 15 h 74"/>
                <a:gd name="T50" fmla="*/ 23 w 56"/>
                <a:gd name="T51" fmla="*/ 10 h 74"/>
                <a:gd name="T52" fmla="*/ 26 w 56"/>
                <a:gd name="T53" fmla="*/ 5 h 74"/>
                <a:gd name="T54" fmla="*/ 31 w 56"/>
                <a:gd name="T55" fmla="*/ 5 h 74"/>
                <a:gd name="T56" fmla="*/ 38 w 56"/>
                <a:gd name="T57" fmla="*/ 2 h 74"/>
                <a:gd name="T58" fmla="*/ 43 w 56"/>
                <a:gd name="T59" fmla="*/ 0 h 74"/>
                <a:gd name="T60" fmla="*/ 49 w 56"/>
                <a:gd name="T61" fmla="*/ 0 h 74"/>
                <a:gd name="T62" fmla="*/ 51 w 56"/>
                <a:gd name="T63" fmla="*/ 2 h 74"/>
                <a:gd name="T64" fmla="*/ 54 w 56"/>
                <a:gd name="T65" fmla="*/ 2 h 74"/>
                <a:gd name="T66" fmla="*/ 56 w 56"/>
                <a:gd name="T67" fmla="*/ 8 h 7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56"/>
                <a:gd name="T103" fmla="*/ 0 h 74"/>
                <a:gd name="T104" fmla="*/ 56 w 56"/>
                <a:gd name="T105" fmla="*/ 74 h 7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56" h="74">
                  <a:moveTo>
                    <a:pt x="56" y="8"/>
                  </a:moveTo>
                  <a:lnTo>
                    <a:pt x="54" y="8"/>
                  </a:lnTo>
                  <a:lnTo>
                    <a:pt x="49" y="10"/>
                  </a:lnTo>
                  <a:lnTo>
                    <a:pt x="46" y="10"/>
                  </a:lnTo>
                  <a:lnTo>
                    <a:pt x="38" y="15"/>
                  </a:lnTo>
                  <a:lnTo>
                    <a:pt x="31" y="20"/>
                  </a:lnTo>
                  <a:lnTo>
                    <a:pt x="28" y="25"/>
                  </a:lnTo>
                  <a:lnTo>
                    <a:pt x="28" y="28"/>
                  </a:lnTo>
                  <a:lnTo>
                    <a:pt x="23" y="33"/>
                  </a:lnTo>
                  <a:lnTo>
                    <a:pt x="15" y="41"/>
                  </a:lnTo>
                  <a:lnTo>
                    <a:pt x="13" y="43"/>
                  </a:lnTo>
                  <a:lnTo>
                    <a:pt x="13" y="48"/>
                  </a:lnTo>
                  <a:lnTo>
                    <a:pt x="13" y="54"/>
                  </a:lnTo>
                  <a:lnTo>
                    <a:pt x="13" y="59"/>
                  </a:lnTo>
                  <a:lnTo>
                    <a:pt x="13" y="61"/>
                  </a:lnTo>
                  <a:lnTo>
                    <a:pt x="10" y="64"/>
                  </a:lnTo>
                  <a:lnTo>
                    <a:pt x="8" y="69"/>
                  </a:lnTo>
                  <a:lnTo>
                    <a:pt x="3" y="74"/>
                  </a:lnTo>
                  <a:lnTo>
                    <a:pt x="0" y="59"/>
                  </a:lnTo>
                  <a:lnTo>
                    <a:pt x="0" y="48"/>
                  </a:lnTo>
                  <a:lnTo>
                    <a:pt x="3" y="41"/>
                  </a:lnTo>
                  <a:lnTo>
                    <a:pt x="10" y="28"/>
                  </a:lnTo>
                  <a:lnTo>
                    <a:pt x="15" y="23"/>
                  </a:lnTo>
                  <a:lnTo>
                    <a:pt x="15" y="20"/>
                  </a:lnTo>
                  <a:lnTo>
                    <a:pt x="18" y="15"/>
                  </a:lnTo>
                  <a:lnTo>
                    <a:pt x="23" y="10"/>
                  </a:lnTo>
                  <a:lnTo>
                    <a:pt x="26" y="5"/>
                  </a:lnTo>
                  <a:lnTo>
                    <a:pt x="31" y="5"/>
                  </a:lnTo>
                  <a:lnTo>
                    <a:pt x="38" y="2"/>
                  </a:lnTo>
                  <a:lnTo>
                    <a:pt x="43" y="0"/>
                  </a:lnTo>
                  <a:lnTo>
                    <a:pt x="49" y="0"/>
                  </a:lnTo>
                  <a:lnTo>
                    <a:pt x="51" y="2"/>
                  </a:lnTo>
                  <a:lnTo>
                    <a:pt x="54" y="2"/>
                  </a:lnTo>
                  <a:lnTo>
                    <a:pt x="56"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5811" name="Freeform 136">
              <a:extLst>
                <a:ext uri="{FF2B5EF4-FFF2-40B4-BE49-F238E27FC236}">
                  <a16:creationId xmlns:a16="http://schemas.microsoft.com/office/drawing/2014/main" id="{C5543A04-5FF6-41AE-DD16-D411B80E9347}"/>
                </a:ext>
              </a:extLst>
            </p:cNvPr>
            <p:cNvSpPr>
              <a:spLocks/>
            </p:cNvSpPr>
            <p:nvPr/>
          </p:nvSpPr>
          <p:spPr bwMode="auto">
            <a:xfrm>
              <a:off x="915" y="1470"/>
              <a:ext cx="26" cy="36"/>
            </a:xfrm>
            <a:custGeom>
              <a:avLst/>
              <a:gdLst>
                <a:gd name="T0" fmla="*/ 0 w 26"/>
                <a:gd name="T1" fmla="*/ 8 h 36"/>
                <a:gd name="T2" fmla="*/ 3 w 26"/>
                <a:gd name="T3" fmla="*/ 15 h 36"/>
                <a:gd name="T4" fmla="*/ 5 w 26"/>
                <a:gd name="T5" fmla="*/ 18 h 36"/>
                <a:gd name="T6" fmla="*/ 8 w 26"/>
                <a:gd name="T7" fmla="*/ 23 h 36"/>
                <a:gd name="T8" fmla="*/ 10 w 26"/>
                <a:gd name="T9" fmla="*/ 28 h 36"/>
                <a:gd name="T10" fmla="*/ 13 w 26"/>
                <a:gd name="T11" fmla="*/ 31 h 36"/>
                <a:gd name="T12" fmla="*/ 13 w 26"/>
                <a:gd name="T13" fmla="*/ 33 h 36"/>
                <a:gd name="T14" fmla="*/ 18 w 26"/>
                <a:gd name="T15" fmla="*/ 36 h 36"/>
                <a:gd name="T16" fmla="*/ 21 w 26"/>
                <a:gd name="T17" fmla="*/ 36 h 36"/>
                <a:gd name="T18" fmla="*/ 23 w 26"/>
                <a:gd name="T19" fmla="*/ 36 h 36"/>
                <a:gd name="T20" fmla="*/ 26 w 26"/>
                <a:gd name="T21" fmla="*/ 33 h 36"/>
                <a:gd name="T22" fmla="*/ 26 w 26"/>
                <a:gd name="T23" fmla="*/ 31 h 36"/>
                <a:gd name="T24" fmla="*/ 23 w 26"/>
                <a:gd name="T25" fmla="*/ 31 h 36"/>
                <a:gd name="T26" fmla="*/ 23 w 26"/>
                <a:gd name="T27" fmla="*/ 28 h 36"/>
                <a:gd name="T28" fmla="*/ 21 w 26"/>
                <a:gd name="T29" fmla="*/ 28 h 36"/>
                <a:gd name="T30" fmla="*/ 18 w 26"/>
                <a:gd name="T31" fmla="*/ 23 h 36"/>
                <a:gd name="T32" fmla="*/ 15 w 26"/>
                <a:gd name="T33" fmla="*/ 18 h 36"/>
                <a:gd name="T34" fmla="*/ 15 w 26"/>
                <a:gd name="T35" fmla="*/ 15 h 36"/>
                <a:gd name="T36" fmla="*/ 13 w 26"/>
                <a:gd name="T37" fmla="*/ 15 h 36"/>
                <a:gd name="T38" fmla="*/ 10 w 26"/>
                <a:gd name="T39" fmla="*/ 13 h 36"/>
                <a:gd name="T40" fmla="*/ 10 w 26"/>
                <a:gd name="T41" fmla="*/ 10 h 36"/>
                <a:gd name="T42" fmla="*/ 8 w 26"/>
                <a:gd name="T43" fmla="*/ 5 h 36"/>
                <a:gd name="T44" fmla="*/ 10 w 26"/>
                <a:gd name="T45" fmla="*/ 0 h 36"/>
                <a:gd name="T46" fmla="*/ 8 w 26"/>
                <a:gd name="T47" fmla="*/ 0 h 36"/>
                <a:gd name="T48" fmla="*/ 5 w 26"/>
                <a:gd name="T49" fmla="*/ 0 h 36"/>
                <a:gd name="T50" fmla="*/ 3 w 26"/>
                <a:gd name="T51" fmla="*/ 2 h 36"/>
                <a:gd name="T52" fmla="*/ 0 w 26"/>
                <a:gd name="T53" fmla="*/ 8 h 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26"/>
                <a:gd name="T82" fmla="*/ 0 h 36"/>
                <a:gd name="T83" fmla="*/ 26 w 26"/>
                <a:gd name="T84" fmla="*/ 36 h 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26" h="36">
                  <a:moveTo>
                    <a:pt x="0" y="8"/>
                  </a:moveTo>
                  <a:lnTo>
                    <a:pt x="3" y="15"/>
                  </a:lnTo>
                  <a:lnTo>
                    <a:pt x="5" y="18"/>
                  </a:lnTo>
                  <a:lnTo>
                    <a:pt x="8" y="23"/>
                  </a:lnTo>
                  <a:lnTo>
                    <a:pt x="10" y="28"/>
                  </a:lnTo>
                  <a:lnTo>
                    <a:pt x="13" y="31"/>
                  </a:lnTo>
                  <a:lnTo>
                    <a:pt x="13" y="33"/>
                  </a:lnTo>
                  <a:lnTo>
                    <a:pt x="18" y="36"/>
                  </a:lnTo>
                  <a:lnTo>
                    <a:pt x="21" y="36"/>
                  </a:lnTo>
                  <a:lnTo>
                    <a:pt x="23" y="36"/>
                  </a:lnTo>
                  <a:lnTo>
                    <a:pt x="26" y="33"/>
                  </a:lnTo>
                  <a:lnTo>
                    <a:pt x="26" y="31"/>
                  </a:lnTo>
                  <a:lnTo>
                    <a:pt x="23" y="31"/>
                  </a:lnTo>
                  <a:lnTo>
                    <a:pt x="23" y="28"/>
                  </a:lnTo>
                  <a:lnTo>
                    <a:pt x="21" y="28"/>
                  </a:lnTo>
                  <a:lnTo>
                    <a:pt x="18" y="23"/>
                  </a:lnTo>
                  <a:lnTo>
                    <a:pt x="15" y="18"/>
                  </a:lnTo>
                  <a:lnTo>
                    <a:pt x="15" y="15"/>
                  </a:lnTo>
                  <a:lnTo>
                    <a:pt x="13" y="15"/>
                  </a:lnTo>
                  <a:lnTo>
                    <a:pt x="10" y="13"/>
                  </a:lnTo>
                  <a:lnTo>
                    <a:pt x="10" y="10"/>
                  </a:lnTo>
                  <a:lnTo>
                    <a:pt x="8" y="5"/>
                  </a:lnTo>
                  <a:lnTo>
                    <a:pt x="10" y="0"/>
                  </a:lnTo>
                  <a:lnTo>
                    <a:pt x="8" y="0"/>
                  </a:lnTo>
                  <a:lnTo>
                    <a:pt x="5" y="0"/>
                  </a:lnTo>
                  <a:lnTo>
                    <a:pt x="3" y="2"/>
                  </a:lnTo>
                  <a:lnTo>
                    <a:pt x="0"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5812" name="Freeform 137">
              <a:extLst>
                <a:ext uri="{FF2B5EF4-FFF2-40B4-BE49-F238E27FC236}">
                  <a16:creationId xmlns:a16="http://schemas.microsoft.com/office/drawing/2014/main" id="{6EAC3D48-6266-7114-EEE2-E9C13E14E0DE}"/>
                </a:ext>
              </a:extLst>
            </p:cNvPr>
            <p:cNvSpPr>
              <a:spLocks/>
            </p:cNvSpPr>
            <p:nvPr/>
          </p:nvSpPr>
          <p:spPr bwMode="auto">
            <a:xfrm>
              <a:off x="1091" y="1437"/>
              <a:ext cx="41" cy="56"/>
            </a:xfrm>
            <a:custGeom>
              <a:avLst/>
              <a:gdLst>
                <a:gd name="T0" fmla="*/ 41 w 41"/>
                <a:gd name="T1" fmla="*/ 2 h 56"/>
                <a:gd name="T2" fmla="*/ 28 w 41"/>
                <a:gd name="T3" fmla="*/ 10 h 56"/>
                <a:gd name="T4" fmla="*/ 26 w 41"/>
                <a:gd name="T5" fmla="*/ 15 h 56"/>
                <a:gd name="T6" fmla="*/ 23 w 41"/>
                <a:gd name="T7" fmla="*/ 23 h 56"/>
                <a:gd name="T8" fmla="*/ 21 w 41"/>
                <a:gd name="T9" fmla="*/ 43 h 56"/>
                <a:gd name="T10" fmla="*/ 21 w 41"/>
                <a:gd name="T11" fmla="*/ 51 h 56"/>
                <a:gd name="T12" fmla="*/ 18 w 41"/>
                <a:gd name="T13" fmla="*/ 53 h 56"/>
                <a:gd name="T14" fmla="*/ 13 w 41"/>
                <a:gd name="T15" fmla="*/ 56 h 56"/>
                <a:gd name="T16" fmla="*/ 8 w 41"/>
                <a:gd name="T17" fmla="*/ 56 h 56"/>
                <a:gd name="T18" fmla="*/ 5 w 41"/>
                <a:gd name="T19" fmla="*/ 56 h 56"/>
                <a:gd name="T20" fmla="*/ 3 w 41"/>
                <a:gd name="T21" fmla="*/ 53 h 56"/>
                <a:gd name="T22" fmla="*/ 0 w 41"/>
                <a:gd name="T23" fmla="*/ 51 h 56"/>
                <a:gd name="T24" fmla="*/ 0 w 41"/>
                <a:gd name="T25" fmla="*/ 48 h 56"/>
                <a:gd name="T26" fmla="*/ 3 w 41"/>
                <a:gd name="T27" fmla="*/ 46 h 56"/>
                <a:gd name="T28" fmla="*/ 5 w 41"/>
                <a:gd name="T29" fmla="*/ 41 h 56"/>
                <a:gd name="T30" fmla="*/ 11 w 41"/>
                <a:gd name="T31" fmla="*/ 35 h 56"/>
                <a:gd name="T32" fmla="*/ 13 w 41"/>
                <a:gd name="T33" fmla="*/ 30 h 56"/>
                <a:gd name="T34" fmla="*/ 13 w 41"/>
                <a:gd name="T35" fmla="*/ 23 h 56"/>
                <a:gd name="T36" fmla="*/ 13 w 41"/>
                <a:gd name="T37" fmla="*/ 15 h 56"/>
                <a:gd name="T38" fmla="*/ 13 w 41"/>
                <a:gd name="T39" fmla="*/ 13 h 56"/>
                <a:gd name="T40" fmla="*/ 16 w 41"/>
                <a:gd name="T41" fmla="*/ 10 h 56"/>
                <a:gd name="T42" fmla="*/ 23 w 41"/>
                <a:gd name="T43" fmla="*/ 5 h 56"/>
                <a:gd name="T44" fmla="*/ 28 w 41"/>
                <a:gd name="T45" fmla="*/ 2 h 56"/>
                <a:gd name="T46" fmla="*/ 36 w 41"/>
                <a:gd name="T47" fmla="*/ 0 h 56"/>
                <a:gd name="T48" fmla="*/ 41 w 41"/>
                <a:gd name="T49" fmla="*/ 2 h 5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1"/>
                <a:gd name="T76" fmla="*/ 0 h 56"/>
                <a:gd name="T77" fmla="*/ 41 w 41"/>
                <a:gd name="T78" fmla="*/ 56 h 5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1" h="56">
                  <a:moveTo>
                    <a:pt x="41" y="2"/>
                  </a:moveTo>
                  <a:lnTo>
                    <a:pt x="28" y="10"/>
                  </a:lnTo>
                  <a:lnTo>
                    <a:pt x="26" y="15"/>
                  </a:lnTo>
                  <a:lnTo>
                    <a:pt x="23" y="23"/>
                  </a:lnTo>
                  <a:lnTo>
                    <a:pt x="21" y="43"/>
                  </a:lnTo>
                  <a:lnTo>
                    <a:pt x="21" y="51"/>
                  </a:lnTo>
                  <a:lnTo>
                    <a:pt x="18" y="53"/>
                  </a:lnTo>
                  <a:lnTo>
                    <a:pt x="13" y="56"/>
                  </a:lnTo>
                  <a:lnTo>
                    <a:pt x="8" y="56"/>
                  </a:lnTo>
                  <a:lnTo>
                    <a:pt x="5" y="56"/>
                  </a:lnTo>
                  <a:lnTo>
                    <a:pt x="3" y="53"/>
                  </a:lnTo>
                  <a:lnTo>
                    <a:pt x="0" y="51"/>
                  </a:lnTo>
                  <a:lnTo>
                    <a:pt x="0" y="48"/>
                  </a:lnTo>
                  <a:lnTo>
                    <a:pt x="3" y="46"/>
                  </a:lnTo>
                  <a:lnTo>
                    <a:pt x="5" y="41"/>
                  </a:lnTo>
                  <a:lnTo>
                    <a:pt x="11" y="35"/>
                  </a:lnTo>
                  <a:lnTo>
                    <a:pt x="13" y="30"/>
                  </a:lnTo>
                  <a:lnTo>
                    <a:pt x="13" y="23"/>
                  </a:lnTo>
                  <a:lnTo>
                    <a:pt x="13" y="15"/>
                  </a:lnTo>
                  <a:lnTo>
                    <a:pt x="13" y="13"/>
                  </a:lnTo>
                  <a:lnTo>
                    <a:pt x="16" y="10"/>
                  </a:lnTo>
                  <a:lnTo>
                    <a:pt x="23" y="5"/>
                  </a:lnTo>
                  <a:lnTo>
                    <a:pt x="28" y="2"/>
                  </a:lnTo>
                  <a:lnTo>
                    <a:pt x="36" y="0"/>
                  </a:lnTo>
                  <a:lnTo>
                    <a:pt x="41"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5813" name="Freeform 138">
              <a:extLst>
                <a:ext uri="{FF2B5EF4-FFF2-40B4-BE49-F238E27FC236}">
                  <a16:creationId xmlns:a16="http://schemas.microsoft.com/office/drawing/2014/main" id="{16964A7B-F19F-F902-E6AD-99859BC2BFDD}"/>
                </a:ext>
              </a:extLst>
            </p:cNvPr>
            <p:cNvSpPr>
              <a:spLocks/>
            </p:cNvSpPr>
            <p:nvPr/>
          </p:nvSpPr>
          <p:spPr bwMode="auto">
            <a:xfrm>
              <a:off x="1303" y="1355"/>
              <a:ext cx="75" cy="51"/>
            </a:xfrm>
            <a:custGeom>
              <a:avLst/>
              <a:gdLst>
                <a:gd name="T0" fmla="*/ 64 w 75"/>
                <a:gd name="T1" fmla="*/ 0 h 51"/>
                <a:gd name="T2" fmla="*/ 72 w 75"/>
                <a:gd name="T3" fmla="*/ 0 h 51"/>
                <a:gd name="T4" fmla="*/ 72 w 75"/>
                <a:gd name="T5" fmla="*/ 3 h 51"/>
                <a:gd name="T6" fmla="*/ 75 w 75"/>
                <a:gd name="T7" fmla="*/ 5 h 51"/>
                <a:gd name="T8" fmla="*/ 72 w 75"/>
                <a:gd name="T9" fmla="*/ 8 h 51"/>
                <a:gd name="T10" fmla="*/ 69 w 75"/>
                <a:gd name="T11" fmla="*/ 13 h 51"/>
                <a:gd name="T12" fmla="*/ 62 w 75"/>
                <a:gd name="T13" fmla="*/ 21 h 51"/>
                <a:gd name="T14" fmla="*/ 57 w 75"/>
                <a:gd name="T15" fmla="*/ 23 h 51"/>
                <a:gd name="T16" fmla="*/ 54 w 75"/>
                <a:gd name="T17" fmla="*/ 26 h 51"/>
                <a:gd name="T18" fmla="*/ 46 w 75"/>
                <a:gd name="T19" fmla="*/ 28 h 51"/>
                <a:gd name="T20" fmla="*/ 36 w 75"/>
                <a:gd name="T21" fmla="*/ 33 h 51"/>
                <a:gd name="T22" fmla="*/ 26 w 75"/>
                <a:gd name="T23" fmla="*/ 38 h 51"/>
                <a:gd name="T24" fmla="*/ 23 w 75"/>
                <a:gd name="T25" fmla="*/ 43 h 51"/>
                <a:gd name="T26" fmla="*/ 23 w 75"/>
                <a:gd name="T27" fmla="*/ 46 h 51"/>
                <a:gd name="T28" fmla="*/ 23 w 75"/>
                <a:gd name="T29" fmla="*/ 49 h 51"/>
                <a:gd name="T30" fmla="*/ 21 w 75"/>
                <a:gd name="T31" fmla="*/ 49 h 51"/>
                <a:gd name="T32" fmla="*/ 16 w 75"/>
                <a:gd name="T33" fmla="*/ 51 h 51"/>
                <a:gd name="T34" fmla="*/ 6 w 75"/>
                <a:gd name="T35" fmla="*/ 49 h 51"/>
                <a:gd name="T36" fmla="*/ 0 w 75"/>
                <a:gd name="T37" fmla="*/ 49 h 51"/>
                <a:gd name="T38" fmla="*/ 3 w 75"/>
                <a:gd name="T39" fmla="*/ 41 h 51"/>
                <a:gd name="T40" fmla="*/ 6 w 75"/>
                <a:gd name="T41" fmla="*/ 36 h 51"/>
                <a:gd name="T42" fmla="*/ 11 w 75"/>
                <a:gd name="T43" fmla="*/ 31 h 51"/>
                <a:gd name="T44" fmla="*/ 18 w 75"/>
                <a:gd name="T45" fmla="*/ 28 h 51"/>
                <a:gd name="T46" fmla="*/ 23 w 75"/>
                <a:gd name="T47" fmla="*/ 26 h 51"/>
                <a:gd name="T48" fmla="*/ 26 w 75"/>
                <a:gd name="T49" fmla="*/ 23 h 51"/>
                <a:gd name="T50" fmla="*/ 31 w 75"/>
                <a:gd name="T51" fmla="*/ 15 h 51"/>
                <a:gd name="T52" fmla="*/ 36 w 75"/>
                <a:gd name="T53" fmla="*/ 10 h 51"/>
                <a:gd name="T54" fmla="*/ 41 w 75"/>
                <a:gd name="T55" fmla="*/ 10 h 51"/>
                <a:gd name="T56" fmla="*/ 44 w 75"/>
                <a:gd name="T57" fmla="*/ 10 h 51"/>
                <a:gd name="T58" fmla="*/ 49 w 75"/>
                <a:gd name="T59" fmla="*/ 10 h 51"/>
                <a:gd name="T60" fmla="*/ 52 w 75"/>
                <a:gd name="T61" fmla="*/ 8 h 51"/>
                <a:gd name="T62" fmla="*/ 57 w 75"/>
                <a:gd name="T63" fmla="*/ 5 h 51"/>
                <a:gd name="T64" fmla="*/ 62 w 75"/>
                <a:gd name="T65" fmla="*/ 0 h 51"/>
                <a:gd name="T66" fmla="*/ 64 w 75"/>
                <a:gd name="T67" fmla="*/ 0 h 51"/>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75"/>
                <a:gd name="T103" fmla="*/ 0 h 51"/>
                <a:gd name="T104" fmla="*/ 75 w 75"/>
                <a:gd name="T105" fmla="*/ 51 h 51"/>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75" h="51">
                  <a:moveTo>
                    <a:pt x="64" y="0"/>
                  </a:moveTo>
                  <a:lnTo>
                    <a:pt x="72" y="0"/>
                  </a:lnTo>
                  <a:lnTo>
                    <a:pt x="72" y="3"/>
                  </a:lnTo>
                  <a:lnTo>
                    <a:pt x="75" y="5"/>
                  </a:lnTo>
                  <a:lnTo>
                    <a:pt x="72" y="8"/>
                  </a:lnTo>
                  <a:lnTo>
                    <a:pt x="69" y="13"/>
                  </a:lnTo>
                  <a:lnTo>
                    <a:pt x="62" y="21"/>
                  </a:lnTo>
                  <a:lnTo>
                    <a:pt x="57" y="23"/>
                  </a:lnTo>
                  <a:lnTo>
                    <a:pt x="54" y="26"/>
                  </a:lnTo>
                  <a:lnTo>
                    <a:pt x="46" y="28"/>
                  </a:lnTo>
                  <a:lnTo>
                    <a:pt x="36" y="33"/>
                  </a:lnTo>
                  <a:lnTo>
                    <a:pt x="26" y="38"/>
                  </a:lnTo>
                  <a:lnTo>
                    <a:pt x="23" y="43"/>
                  </a:lnTo>
                  <a:lnTo>
                    <a:pt x="23" y="46"/>
                  </a:lnTo>
                  <a:lnTo>
                    <a:pt x="23" y="49"/>
                  </a:lnTo>
                  <a:lnTo>
                    <a:pt x="21" y="49"/>
                  </a:lnTo>
                  <a:lnTo>
                    <a:pt x="16" y="51"/>
                  </a:lnTo>
                  <a:lnTo>
                    <a:pt x="6" y="49"/>
                  </a:lnTo>
                  <a:lnTo>
                    <a:pt x="0" y="49"/>
                  </a:lnTo>
                  <a:lnTo>
                    <a:pt x="3" y="41"/>
                  </a:lnTo>
                  <a:lnTo>
                    <a:pt x="6" y="36"/>
                  </a:lnTo>
                  <a:lnTo>
                    <a:pt x="11" y="31"/>
                  </a:lnTo>
                  <a:lnTo>
                    <a:pt x="18" y="28"/>
                  </a:lnTo>
                  <a:lnTo>
                    <a:pt x="23" y="26"/>
                  </a:lnTo>
                  <a:lnTo>
                    <a:pt x="26" y="23"/>
                  </a:lnTo>
                  <a:lnTo>
                    <a:pt x="31" y="15"/>
                  </a:lnTo>
                  <a:lnTo>
                    <a:pt x="36" y="10"/>
                  </a:lnTo>
                  <a:lnTo>
                    <a:pt x="41" y="10"/>
                  </a:lnTo>
                  <a:lnTo>
                    <a:pt x="44" y="10"/>
                  </a:lnTo>
                  <a:lnTo>
                    <a:pt x="49" y="10"/>
                  </a:lnTo>
                  <a:lnTo>
                    <a:pt x="52" y="8"/>
                  </a:lnTo>
                  <a:lnTo>
                    <a:pt x="57" y="5"/>
                  </a:lnTo>
                  <a:lnTo>
                    <a:pt x="62" y="0"/>
                  </a:lnTo>
                  <a:lnTo>
                    <a:pt x="6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5814" name="Freeform 139">
              <a:extLst>
                <a:ext uri="{FF2B5EF4-FFF2-40B4-BE49-F238E27FC236}">
                  <a16:creationId xmlns:a16="http://schemas.microsoft.com/office/drawing/2014/main" id="{9F546626-BB57-F562-E9E0-61D756BD2C7C}"/>
                </a:ext>
              </a:extLst>
            </p:cNvPr>
            <p:cNvSpPr>
              <a:spLocks/>
            </p:cNvSpPr>
            <p:nvPr/>
          </p:nvSpPr>
          <p:spPr bwMode="auto">
            <a:xfrm>
              <a:off x="1171" y="1011"/>
              <a:ext cx="569" cy="362"/>
            </a:xfrm>
            <a:custGeom>
              <a:avLst/>
              <a:gdLst>
                <a:gd name="T0" fmla="*/ 212 w 569"/>
                <a:gd name="T1" fmla="*/ 94 h 362"/>
                <a:gd name="T2" fmla="*/ 235 w 569"/>
                <a:gd name="T3" fmla="*/ 53 h 362"/>
                <a:gd name="T4" fmla="*/ 270 w 569"/>
                <a:gd name="T5" fmla="*/ 33 h 362"/>
                <a:gd name="T6" fmla="*/ 309 w 569"/>
                <a:gd name="T7" fmla="*/ 5 h 362"/>
                <a:gd name="T8" fmla="*/ 368 w 569"/>
                <a:gd name="T9" fmla="*/ 0 h 362"/>
                <a:gd name="T10" fmla="*/ 413 w 569"/>
                <a:gd name="T11" fmla="*/ 17 h 362"/>
                <a:gd name="T12" fmla="*/ 462 w 569"/>
                <a:gd name="T13" fmla="*/ 51 h 362"/>
                <a:gd name="T14" fmla="*/ 480 w 569"/>
                <a:gd name="T15" fmla="*/ 89 h 362"/>
                <a:gd name="T16" fmla="*/ 490 w 569"/>
                <a:gd name="T17" fmla="*/ 160 h 362"/>
                <a:gd name="T18" fmla="*/ 482 w 569"/>
                <a:gd name="T19" fmla="*/ 209 h 362"/>
                <a:gd name="T20" fmla="*/ 482 w 569"/>
                <a:gd name="T21" fmla="*/ 224 h 362"/>
                <a:gd name="T22" fmla="*/ 526 w 569"/>
                <a:gd name="T23" fmla="*/ 216 h 362"/>
                <a:gd name="T24" fmla="*/ 534 w 569"/>
                <a:gd name="T25" fmla="*/ 229 h 362"/>
                <a:gd name="T26" fmla="*/ 557 w 569"/>
                <a:gd name="T27" fmla="*/ 247 h 362"/>
                <a:gd name="T28" fmla="*/ 562 w 569"/>
                <a:gd name="T29" fmla="*/ 280 h 362"/>
                <a:gd name="T30" fmla="*/ 567 w 569"/>
                <a:gd name="T31" fmla="*/ 311 h 362"/>
                <a:gd name="T32" fmla="*/ 567 w 569"/>
                <a:gd name="T33" fmla="*/ 331 h 362"/>
                <a:gd name="T34" fmla="*/ 526 w 569"/>
                <a:gd name="T35" fmla="*/ 362 h 362"/>
                <a:gd name="T36" fmla="*/ 544 w 569"/>
                <a:gd name="T37" fmla="*/ 334 h 362"/>
                <a:gd name="T38" fmla="*/ 549 w 569"/>
                <a:gd name="T39" fmla="*/ 296 h 362"/>
                <a:gd name="T40" fmla="*/ 536 w 569"/>
                <a:gd name="T41" fmla="*/ 252 h 362"/>
                <a:gd name="T42" fmla="*/ 516 w 569"/>
                <a:gd name="T43" fmla="*/ 232 h 362"/>
                <a:gd name="T44" fmla="*/ 459 w 569"/>
                <a:gd name="T45" fmla="*/ 239 h 362"/>
                <a:gd name="T46" fmla="*/ 447 w 569"/>
                <a:gd name="T47" fmla="*/ 222 h 362"/>
                <a:gd name="T48" fmla="*/ 475 w 569"/>
                <a:gd name="T49" fmla="*/ 188 h 362"/>
                <a:gd name="T50" fmla="*/ 477 w 569"/>
                <a:gd name="T51" fmla="*/ 132 h 362"/>
                <a:gd name="T52" fmla="*/ 467 w 569"/>
                <a:gd name="T53" fmla="*/ 102 h 362"/>
                <a:gd name="T54" fmla="*/ 452 w 569"/>
                <a:gd name="T55" fmla="*/ 63 h 362"/>
                <a:gd name="T56" fmla="*/ 429 w 569"/>
                <a:gd name="T57" fmla="*/ 40 h 362"/>
                <a:gd name="T58" fmla="*/ 411 w 569"/>
                <a:gd name="T59" fmla="*/ 38 h 362"/>
                <a:gd name="T60" fmla="*/ 388 w 569"/>
                <a:gd name="T61" fmla="*/ 25 h 362"/>
                <a:gd name="T62" fmla="*/ 357 w 569"/>
                <a:gd name="T63" fmla="*/ 25 h 362"/>
                <a:gd name="T64" fmla="*/ 296 w 569"/>
                <a:gd name="T65" fmla="*/ 30 h 362"/>
                <a:gd name="T66" fmla="*/ 278 w 569"/>
                <a:gd name="T67" fmla="*/ 51 h 362"/>
                <a:gd name="T68" fmla="*/ 237 w 569"/>
                <a:gd name="T69" fmla="*/ 79 h 362"/>
                <a:gd name="T70" fmla="*/ 222 w 569"/>
                <a:gd name="T71" fmla="*/ 117 h 362"/>
                <a:gd name="T72" fmla="*/ 240 w 569"/>
                <a:gd name="T73" fmla="*/ 183 h 362"/>
                <a:gd name="T74" fmla="*/ 227 w 569"/>
                <a:gd name="T75" fmla="*/ 199 h 362"/>
                <a:gd name="T76" fmla="*/ 207 w 569"/>
                <a:gd name="T77" fmla="*/ 140 h 362"/>
                <a:gd name="T78" fmla="*/ 186 w 569"/>
                <a:gd name="T79" fmla="*/ 125 h 362"/>
                <a:gd name="T80" fmla="*/ 166 w 569"/>
                <a:gd name="T81" fmla="*/ 107 h 362"/>
                <a:gd name="T82" fmla="*/ 125 w 569"/>
                <a:gd name="T83" fmla="*/ 91 h 362"/>
                <a:gd name="T84" fmla="*/ 79 w 569"/>
                <a:gd name="T85" fmla="*/ 104 h 362"/>
                <a:gd name="T86" fmla="*/ 53 w 569"/>
                <a:gd name="T87" fmla="*/ 122 h 362"/>
                <a:gd name="T88" fmla="*/ 28 w 569"/>
                <a:gd name="T89" fmla="*/ 145 h 362"/>
                <a:gd name="T90" fmla="*/ 15 w 569"/>
                <a:gd name="T91" fmla="*/ 194 h 362"/>
                <a:gd name="T92" fmla="*/ 43 w 569"/>
                <a:gd name="T93" fmla="*/ 250 h 362"/>
                <a:gd name="T94" fmla="*/ 35 w 569"/>
                <a:gd name="T95" fmla="*/ 260 h 362"/>
                <a:gd name="T96" fmla="*/ 2 w 569"/>
                <a:gd name="T97" fmla="*/ 214 h 362"/>
                <a:gd name="T98" fmla="*/ 7 w 569"/>
                <a:gd name="T99" fmla="*/ 171 h 362"/>
                <a:gd name="T100" fmla="*/ 15 w 569"/>
                <a:gd name="T101" fmla="*/ 125 h 362"/>
                <a:gd name="T102" fmla="*/ 40 w 569"/>
                <a:gd name="T103" fmla="*/ 112 h 362"/>
                <a:gd name="T104" fmla="*/ 69 w 569"/>
                <a:gd name="T105" fmla="*/ 81 h 362"/>
                <a:gd name="T106" fmla="*/ 122 w 569"/>
                <a:gd name="T107" fmla="*/ 71 h 362"/>
                <a:gd name="T108" fmla="*/ 150 w 569"/>
                <a:gd name="T109" fmla="*/ 81 h 362"/>
                <a:gd name="T110" fmla="*/ 204 w 569"/>
                <a:gd name="T111" fmla="*/ 120 h 362"/>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569"/>
                <a:gd name="T169" fmla="*/ 0 h 362"/>
                <a:gd name="T170" fmla="*/ 569 w 569"/>
                <a:gd name="T171" fmla="*/ 362 h 362"/>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569" h="362">
                  <a:moveTo>
                    <a:pt x="204" y="120"/>
                  </a:moveTo>
                  <a:lnTo>
                    <a:pt x="204" y="109"/>
                  </a:lnTo>
                  <a:lnTo>
                    <a:pt x="207" y="102"/>
                  </a:lnTo>
                  <a:lnTo>
                    <a:pt x="209" y="97"/>
                  </a:lnTo>
                  <a:lnTo>
                    <a:pt x="212" y="94"/>
                  </a:lnTo>
                  <a:lnTo>
                    <a:pt x="219" y="86"/>
                  </a:lnTo>
                  <a:lnTo>
                    <a:pt x="222" y="81"/>
                  </a:lnTo>
                  <a:lnTo>
                    <a:pt x="222" y="76"/>
                  </a:lnTo>
                  <a:lnTo>
                    <a:pt x="227" y="63"/>
                  </a:lnTo>
                  <a:lnTo>
                    <a:pt x="235" y="53"/>
                  </a:lnTo>
                  <a:lnTo>
                    <a:pt x="240" y="45"/>
                  </a:lnTo>
                  <a:lnTo>
                    <a:pt x="245" y="40"/>
                  </a:lnTo>
                  <a:lnTo>
                    <a:pt x="255" y="35"/>
                  </a:lnTo>
                  <a:lnTo>
                    <a:pt x="263" y="35"/>
                  </a:lnTo>
                  <a:lnTo>
                    <a:pt x="270" y="33"/>
                  </a:lnTo>
                  <a:lnTo>
                    <a:pt x="281" y="23"/>
                  </a:lnTo>
                  <a:lnTo>
                    <a:pt x="288" y="15"/>
                  </a:lnTo>
                  <a:lnTo>
                    <a:pt x="293" y="10"/>
                  </a:lnTo>
                  <a:lnTo>
                    <a:pt x="301" y="7"/>
                  </a:lnTo>
                  <a:lnTo>
                    <a:pt x="309" y="5"/>
                  </a:lnTo>
                  <a:lnTo>
                    <a:pt x="324" y="5"/>
                  </a:lnTo>
                  <a:lnTo>
                    <a:pt x="337" y="7"/>
                  </a:lnTo>
                  <a:lnTo>
                    <a:pt x="350" y="5"/>
                  </a:lnTo>
                  <a:lnTo>
                    <a:pt x="360" y="2"/>
                  </a:lnTo>
                  <a:lnTo>
                    <a:pt x="368" y="0"/>
                  </a:lnTo>
                  <a:lnTo>
                    <a:pt x="373" y="0"/>
                  </a:lnTo>
                  <a:lnTo>
                    <a:pt x="375" y="2"/>
                  </a:lnTo>
                  <a:lnTo>
                    <a:pt x="393" y="12"/>
                  </a:lnTo>
                  <a:lnTo>
                    <a:pt x="403" y="15"/>
                  </a:lnTo>
                  <a:lnTo>
                    <a:pt x="413" y="17"/>
                  </a:lnTo>
                  <a:lnTo>
                    <a:pt x="421" y="17"/>
                  </a:lnTo>
                  <a:lnTo>
                    <a:pt x="429" y="20"/>
                  </a:lnTo>
                  <a:lnTo>
                    <a:pt x="444" y="33"/>
                  </a:lnTo>
                  <a:lnTo>
                    <a:pt x="457" y="45"/>
                  </a:lnTo>
                  <a:lnTo>
                    <a:pt x="462" y="51"/>
                  </a:lnTo>
                  <a:lnTo>
                    <a:pt x="465" y="58"/>
                  </a:lnTo>
                  <a:lnTo>
                    <a:pt x="470" y="66"/>
                  </a:lnTo>
                  <a:lnTo>
                    <a:pt x="472" y="71"/>
                  </a:lnTo>
                  <a:lnTo>
                    <a:pt x="477" y="76"/>
                  </a:lnTo>
                  <a:lnTo>
                    <a:pt x="480" y="89"/>
                  </a:lnTo>
                  <a:lnTo>
                    <a:pt x="485" y="102"/>
                  </a:lnTo>
                  <a:lnTo>
                    <a:pt x="490" y="112"/>
                  </a:lnTo>
                  <a:lnTo>
                    <a:pt x="495" y="122"/>
                  </a:lnTo>
                  <a:lnTo>
                    <a:pt x="493" y="140"/>
                  </a:lnTo>
                  <a:lnTo>
                    <a:pt x="490" y="160"/>
                  </a:lnTo>
                  <a:lnTo>
                    <a:pt x="493" y="183"/>
                  </a:lnTo>
                  <a:lnTo>
                    <a:pt x="493" y="191"/>
                  </a:lnTo>
                  <a:lnTo>
                    <a:pt x="490" y="199"/>
                  </a:lnTo>
                  <a:lnTo>
                    <a:pt x="488" y="204"/>
                  </a:lnTo>
                  <a:lnTo>
                    <a:pt x="482" y="209"/>
                  </a:lnTo>
                  <a:lnTo>
                    <a:pt x="475" y="214"/>
                  </a:lnTo>
                  <a:lnTo>
                    <a:pt x="470" y="219"/>
                  </a:lnTo>
                  <a:lnTo>
                    <a:pt x="467" y="224"/>
                  </a:lnTo>
                  <a:lnTo>
                    <a:pt x="475" y="224"/>
                  </a:lnTo>
                  <a:lnTo>
                    <a:pt x="482" y="224"/>
                  </a:lnTo>
                  <a:lnTo>
                    <a:pt x="495" y="219"/>
                  </a:lnTo>
                  <a:lnTo>
                    <a:pt x="508" y="214"/>
                  </a:lnTo>
                  <a:lnTo>
                    <a:pt x="516" y="214"/>
                  </a:lnTo>
                  <a:lnTo>
                    <a:pt x="521" y="214"/>
                  </a:lnTo>
                  <a:lnTo>
                    <a:pt x="526" y="216"/>
                  </a:lnTo>
                  <a:lnTo>
                    <a:pt x="528" y="216"/>
                  </a:lnTo>
                  <a:lnTo>
                    <a:pt x="531" y="219"/>
                  </a:lnTo>
                  <a:lnTo>
                    <a:pt x="531" y="222"/>
                  </a:lnTo>
                  <a:lnTo>
                    <a:pt x="531" y="224"/>
                  </a:lnTo>
                  <a:lnTo>
                    <a:pt x="534" y="229"/>
                  </a:lnTo>
                  <a:lnTo>
                    <a:pt x="536" y="232"/>
                  </a:lnTo>
                  <a:lnTo>
                    <a:pt x="544" y="237"/>
                  </a:lnTo>
                  <a:lnTo>
                    <a:pt x="551" y="239"/>
                  </a:lnTo>
                  <a:lnTo>
                    <a:pt x="554" y="245"/>
                  </a:lnTo>
                  <a:lnTo>
                    <a:pt x="557" y="247"/>
                  </a:lnTo>
                  <a:lnTo>
                    <a:pt x="559" y="252"/>
                  </a:lnTo>
                  <a:lnTo>
                    <a:pt x="559" y="260"/>
                  </a:lnTo>
                  <a:lnTo>
                    <a:pt x="559" y="270"/>
                  </a:lnTo>
                  <a:lnTo>
                    <a:pt x="559" y="278"/>
                  </a:lnTo>
                  <a:lnTo>
                    <a:pt x="562" y="280"/>
                  </a:lnTo>
                  <a:lnTo>
                    <a:pt x="564" y="283"/>
                  </a:lnTo>
                  <a:lnTo>
                    <a:pt x="567" y="291"/>
                  </a:lnTo>
                  <a:lnTo>
                    <a:pt x="567" y="298"/>
                  </a:lnTo>
                  <a:lnTo>
                    <a:pt x="567" y="303"/>
                  </a:lnTo>
                  <a:lnTo>
                    <a:pt x="567" y="311"/>
                  </a:lnTo>
                  <a:lnTo>
                    <a:pt x="567" y="313"/>
                  </a:lnTo>
                  <a:lnTo>
                    <a:pt x="567" y="316"/>
                  </a:lnTo>
                  <a:lnTo>
                    <a:pt x="569" y="319"/>
                  </a:lnTo>
                  <a:lnTo>
                    <a:pt x="569" y="321"/>
                  </a:lnTo>
                  <a:lnTo>
                    <a:pt x="567" y="331"/>
                  </a:lnTo>
                  <a:lnTo>
                    <a:pt x="554" y="349"/>
                  </a:lnTo>
                  <a:lnTo>
                    <a:pt x="546" y="357"/>
                  </a:lnTo>
                  <a:lnTo>
                    <a:pt x="536" y="362"/>
                  </a:lnTo>
                  <a:lnTo>
                    <a:pt x="531" y="362"/>
                  </a:lnTo>
                  <a:lnTo>
                    <a:pt x="526" y="362"/>
                  </a:lnTo>
                  <a:lnTo>
                    <a:pt x="521" y="359"/>
                  </a:lnTo>
                  <a:lnTo>
                    <a:pt x="516" y="354"/>
                  </a:lnTo>
                  <a:lnTo>
                    <a:pt x="526" y="352"/>
                  </a:lnTo>
                  <a:lnTo>
                    <a:pt x="536" y="344"/>
                  </a:lnTo>
                  <a:lnTo>
                    <a:pt x="544" y="334"/>
                  </a:lnTo>
                  <a:lnTo>
                    <a:pt x="549" y="326"/>
                  </a:lnTo>
                  <a:lnTo>
                    <a:pt x="554" y="316"/>
                  </a:lnTo>
                  <a:lnTo>
                    <a:pt x="554" y="308"/>
                  </a:lnTo>
                  <a:lnTo>
                    <a:pt x="554" y="301"/>
                  </a:lnTo>
                  <a:lnTo>
                    <a:pt x="549" y="296"/>
                  </a:lnTo>
                  <a:lnTo>
                    <a:pt x="549" y="288"/>
                  </a:lnTo>
                  <a:lnTo>
                    <a:pt x="549" y="280"/>
                  </a:lnTo>
                  <a:lnTo>
                    <a:pt x="549" y="273"/>
                  </a:lnTo>
                  <a:lnTo>
                    <a:pt x="544" y="262"/>
                  </a:lnTo>
                  <a:lnTo>
                    <a:pt x="536" y="252"/>
                  </a:lnTo>
                  <a:lnTo>
                    <a:pt x="531" y="250"/>
                  </a:lnTo>
                  <a:lnTo>
                    <a:pt x="526" y="245"/>
                  </a:lnTo>
                  <a:lnTo>
                    <a:pt x="521" y="239"/>
                  </a:lnTo>
                  <a:lnTo>
                    <a:pt x="518" y="234"/>
                  </a:lnTo>
                  <a:lnTo>
                    <a:pt x="516" y="232"/>
                  </a:lnTo>
                  <a:lnTo>
                    <a:pt x="511" y="229"/>
                  </a:lnTo>
                  <a:lnTo>
                    <a:pt x="505" y="229"/>
                  </a:lnTo>
                  <a:lnTo>
                    <a:pt x="477" y="234"/>
                  </a:lnTo>
                  <a:lnTo>
                    <a:pt x="467" y="237"/>
                  </a:lnTo>
                  <a:lnTo>
                    <a:pt x="459" y="239"/>
                  </a:lnTo>
                  <a:lnTo>
                    <a:pt x="452" y="237"/>
                  </a:lnTo>
                  <a:lnTo>
                    <a:pt x="436" y="234"/>
                  </a:lnTo>
                  <a:lnTo>
                    <a:pt x="436" y="229"/>
                  </a:lnTo>
                  <a:lnTo>
                    <a:pt x="439" y="227"/>
                  </a:lnTo>
                  <a:lnTo>
                    <a:pt x="447" y="222"/>
                  </a:lnTo>
                  <a:lnTo>
                    <a:pt x="454" y="216"/>
                  </a:lnTo>
                  <a:lnTo>
                    <a:pt x="457" y="214"/>
                  </a:lnTo>
                  <a:lnTo>
                    <a:pt x="459" y="209"/>
                  </a:lnTo>
                  <a:lnTo>
                    <a:pt x="467" y="196"/>
                  </a:lnTo>
                  <a:lnTo>
                    <a:pt x="475" y="188"/>
                  </a:lnTo>
                  <a:lnTo>
                    <a:pt x="477" y="181"/>
                  </a:lnTo>
                  <a:lnTo>
                    <a:pt x="480" y="176"/>
                  </a:lnTo>
                  <a:lnTo>
                    <a:pt x="480" y="155"/>
                  </a:lnTo>
                  <a:lnTo>
                    <a:pt x="477" y="137"/>
                  </a:lnTo>
                  <a:lnTo>
                    <a:pt x="477" y="132"/>
                  </a:lnTo>
                  <a:lnTo>
                    <a:pt x="475" y="130"/>
                  </a:lnTo>
                  <a:lnTo>
                    <a:pt x="472" y="130"/>
                  </a:lnTo>
                  <a:lnTo>
                    <a:pt x="472" y="127"/>
                  </a:lnTo>
                  <a:lnTo>
                    <a:pt x="470" y="117"/>
                  </a:lnTo>
                  <a:lnTo>
                    <a:pt x="467" y="102"/>
                  </a:lnTo>
                  <a:lnTo>
                    <a:pt x="465" y="94"/>
                  </a:lnTo>
                  <a:lnTo>
                    <a:pt x="462" y="84"/>
                  </a:lnTo>
                  <a:lnTo>
                    <a:pt x="457" y="74"/>
                  </a:lnTo>
                  <a:lnTo>
                    <a:pt x="454" y="66"/>
                  </a:lnTo>
                  <a:lnTo>
                    <a:pt x="452" y="63"/>
                  </a:lnTo>
                  <a:lnTo>
                    <a:pt x="447" y="58"/>
                  </a:lnTo>
                  <a:lnTo>
                    <a:pt x="439" y="53"/>
                  </a:lnTo>
                  <a:lnTo>
                    <a:pt x="436" y="51"/>
                  </a:lnTo>
                  <a:lnTo>
                    <a:pt x="431" y="45"/>
                  </a:lnTo>
                  <a:lnTo>
                    <a:pt x="429" y="40"/>
                  </a:lnTo>
                  <a:lnTo>
                    <a:pt x="424" y="38"/>
                  </a:lnTo>
                  <a:lnTo>
                    <a:pt x="421" y="38"/>
                  </a:lnTo>
                  <a:lnTo>
                    <a:pt x="419" y="38"/>
                  </a:lnTo>
                  <a:lnTo>
                    <a:pt x="416" y="38"/>
                  </a:lnTo>
                  <a:lnTo>
                    <a:pt x="411" y="38"/>
                  </a:lnTo>
                  <a:lnTo>
                    <a:pt x="408" y="35"/>
                  </a:lnTo>
                  <a:lnTo>
                    <a:pt x="401" y="30"/>
                  </a:lnTo>
                  <a:lnTo>
                    <a:pt x="396" y="25"/>
                  </a:lnTo>
                  <a:lnTo>
                    <a:pt x="393" y="25"/>
                  </a:lnTo>
                  <a:lnTo>
                    <a:pt x="388" y="25"/>
                  </a:lnTo>
                  <a:lnTo>
                    <a:pt x="383" y="28"/>
                  </a:lnTo>
                  <a:lnTo>
                    <a:pt x="378" y="28"/>
                  </a:lnTo>
                  <a:lnTo>
                    <a:pt x="373" y="30"/>
                  </a:lnTo>
                  <a:lnTo>
                    <a:pt x="365" y="28"/>
                  </a:lnTo>
                  <a:lnTo>
                    <a:pt x="357" y="25"/>
                  </a:lnTo>
                  <a:lnTo>
                    <a:pt x="350" y="20"/>
                  </a:lnTo>
                  <a:lnTo>
                    <a:pt x="339" y="20"/>
                  </a:lnTo>
                  <a:lnTo>
                    <a:pt x="316" y="23"/>
                  </a:lnTo>
                  <a:lnTo>
                    <a:pt x="304" y="25"/>
                  </a:lnTo>
                  <a:lnTo>
                    <a:pt x="296" y="30"/>
                  </a:lnTo>
                  <a:lnTo>
                    <a:pt x="288" y="33"/>
                  </a:lnTo>
                  <a:lnTo>
                    <a:pt x="286" y="38"/>
                  </a:lnTo>
                  <a:lnTo>
                    <a:pt x="283" y="40"/>
                  </a:lnTo>
                  <a:lnTo>
                    <a:pt x="281" y="45"/>
                  </a:lnTo>
                  <a:lnTo>
                    <a:pt x="278" y="51"/>
                  </a:lnTo>
                  <a:lnTo>
                    <a:pt x="265" y="58"/>
                  </a:lnTo>
                  <a:lnTo>
                    <a:pt x="253" y="63"/>
                  </a:lnTo>
                  <a:lnTo>
                    <a:pt x="247" y="66"/>
                  </a:lnTo>
                  <a:lnTo>
                    <a:pt x="242" y="71"/>
                  </a:lnTo>
                  <a:lnTo>
                    <a:pt x="237" y="79"/>
                  </a:lnTo>
                  <a:lnTo>
                    <a:pt x="235" y="89"/>
                  </a:lnTo>
                  <a:lnTo>
                    <a:pt x="232" y="97"/>
                  </a:lnTo>
                  <a:lnTo>
                    <a:pt x="227" y="107"/>
                  </a:lnTo>
                  <a:lnTo>
                    <a:pt x="224" y="112"/>
                  </a:lnTo>
                  <a:lnTo>
                    <a:pt x="222" y="117"/>
                  </a:lnTo>
                  <a:lnTo>
                    <a:pt x="219" y="132"/>
                  </a:lnTo>
                  <a:lnTo>
                    <a:pt x="219" y="148"/>
                  </a:lnTo>
                  <a:lnTo>
                    <a:pt x="222" y="160"/>
                  </a:lnTo>
                  <a:lnTo>
                    <a:pt x="230" y="171"/>
                  </a:lnTo>
                  <a:lnTo>
                    <a:pt x="240" y="183"/>
                  </a:lnTo>
                  <a:lnTo>
                    <a:pt x="245" y="194"/>
                  </a:lnTo>
                  <a:lnTo>
                    <a:pt x="247" y="199"/>
                  </a:lnTo>
                  <a:lnTo>
                    <a:pt x="245" y="204"/>
                  </a:lnTo>
                  <a:lnTo>
                    <a:pt x="232" y="201"/>
                  </a:lnTo>
                  <a:lnTo>
                    <a:pt x="227" y="199"/>
                  </a:lnTo>
                  <a:lnTo>
                    <a:pt x="222" y="196"/>
                  </a:lnTo>
                  <a:lnTo>
                    <a:pt x="214" y="183"/>
                  </a:lnTo>
                  <a:lnTo>
                    <a:pt x="212" y="171"/>
                  </a:lnTo>
                  <a:lnTo>
                    <a:pt x="207" y="150"/>
                  </a:lnTo>
                  <a:lnTo>
                    <a:pt x="207" y="140"/>
                  </a:lnTo>
                  <a:lnTo>
                    <a:pt x="204" y="135"/>
                  </a:lnTo>
                  <a:lnTo>
                    <a:pt x="201" y="132"/>
                  </a:lnTo>
                  <a:lnTo>
                    <a:pt x="199" y="130"/>
                  </a:lnTo>
                  <a:lnTo>
                    <a:pt x="189" y="127"/>
                  </a:lnTo>
                  <a:lnTo>
                    <a:pt x="186" y="125"/>
                  </a:lnTo>
                  <a:lnTo>
                    <a:pt x="184" y="122"/>
                  </a:lnTo>
                  <a:lnTo>
                    <a:pt x="178" y="117"/>
                  </a:lnTo>
                  <a:lnTo>
                    <a:pt x="173" y="109"/>
                  </a:lnTo>
                  <a:lnTo>
                    <a:pt x="171" y="107"/>
                  </a:lnTo>
                  <a:lnTo>
                    <a:pt x="166" y="107"/>
                  </a:lnTo>
                  <a:lnTo>
                    <a:pt x="155" y="102"/>
                  </a:lnTo>
                  <a:lnTo>
                    <a:pt x="145" y="97"/>
                  </a:lnTo>
                  <a:lnTo>
                    <a:pt x="135" y="91"/>
                  </a:lnTo>
                  <a:lnTo>
                    <a:pt x="130" y="91"/>
                  </a:lnTo>
                  <a:lnTo>
                    <a:pt x="125" y="91"/>
                  </a:lnTo>
                  <a:lnTo>
                    <a:pt x="117" y="94"/>
                  </a:lnTo>
                  <a:lnTo>
                    <a:pt x="112" y="99"/>
                  </a:lnTo>
                  <a:lnTo>
                    <a:pt x="104" y="102"/>
                  </a:lnTo>
                  <a:lnTo>
                    <a:pt x="92" y="104"/>
                  </a:lnTo>
                  <a:lnTo>
                    <a:pt x="79" y="104"/>
                  </a:lnTo>
                  <a:lnTo>
                    <a:pt x="71" y="107"/>
                  </a:lnTo>
                  <a:lnTo>
                    <a:pt x="63" y="109"/>
                  </a:lnTo>
                  <a:lnTo>
                    <a:pt x="58" y="117"/>
                  </a:lnTo>
                  <a:lnTo>
                    <a:pt x="56" y="120"/>
                  </a:lnTo>
                  <a:lnTo>
                    <a:pt x="53" y="122"/>
                  </a:lnTo>
                  <a:lnTo>
                    <a:pt x="43" y="125"/>
                  </a:lnTo>
                  <a:lnTo>
                    <a:pt x="33" y="130"/>
                  </a:lnTo>
                  <a:lnTo>
                    <a:pt x="30" y="132"/>
                  </a:lnTo>
                  <a:lnTo>
                    <a:pt x="28" y="137"/>
                  </a:lnTo>
                  <a:lnTo>
                    <a:pt x="28" y="145"/>
                  </a:lnTo>
                  <a:lnTo>
                    <a:pt x="28" y="150"/>
                  </a:lnTo>
                  <a:lnTo>
                    <a:pt x="28" y="158"/>
                  </a:lnTo>
                  <a:lnTo>
                    <a:pt x="23" y="168"/>
                  </a:lnTo>
                  <a:lnTo>
                    <a:pt x="17" y="181"/>
                  </a:lnTo>
                  <a:lnTo>
                    <a:pt x="15" y="194"/>
                  </a:lnTo>
                  <a:lnTo>
                    <a:pt x="15" y="209"/>
                  </a:lnTo>
                  <a:lnTo>
                    <a:pt x="15" y="219"/>
                  </a:lnTo>
                  <a:lnTo>
                    <a:pt x="25" y="232"/>
                  </a:lnTo>
                  <a:lnTo>
                    <a:pt x="35" y="242"/>
                  </a:lnTo>
                  <a:lnTo>
                    <a:pt x="43" y="250"/>
                  </a:lnTo>
                  <a:lnTo>
                    <a:pt x="48" y="255"/>
                  </a:lnTo>
                  <a:lnTo>
                    <a:pt x="48" y="257"/>
                  </a:lnTo>
                  <a:lnTo>
                    <a:pt x="46" y="257"/>
                  </a:lnTo>
                  <a:lnTo>
                    <a:pt x="43" y="260"/>
                  </a:lnTo>
                  <a:lnTo>
                    <a:pt x="35" y="260"/>
                  </a:lnTo>
                  <a:lnTo>
                    <a:pt x="25" y="255"/>
                  </a:lnTo>
                  <a:lnTo>
                    <a:pt x="23" y="252"/>
                  </a:lnTo>
                  <a:lnTo>
                    <a:pt x="17" y="247"/>
                  </a:lnTo>
                  <a:lnTo>
                    <a:pt x="10" y="229"/>
                  </a:lnTo>
                  <a:lnTo>
                    <a:pt x="2" y="214"/>
                  </a:lnTo>
                  <a:lnTo>
                    <a:pt x="0" y="199"/>
                  </a:lnTo>
                  <a:lnTo>
                    <a:pt x="0" y="191"/>
                  </a:lnTo>
                  <a:lnTo>
                    <a:pt x="2" y="186"/>
                  </a:lnTo>
                  <a:lnTo>
                    <a:pt x="5" y="178"/>
                  </a:lnTo>
                  <a:lnTo>
                    <a:pt x="7" y="171"/>
                  </a:lnTo>
                  <a:lnTo>
                    <a:pt x="7" y="158"/>
                  </a:lnTo>
                  <a:lnTo>
                    <a:pt x="7" y="142"/>
                  </a:lnTo>
                  <a:lnTo>
                    <a:pt x="7" y="135"/>
                  </a:lnTo>
                  <a:lnTo>
                    <a:pt x="10" y="130"/>
                  </a:lnTo>
                  <a:lnTo>
                    <a:pt x="15" y="125"/>
                  </a:lnTo>
                  <a:lnTo>
                    <a:pt x="17" y="122"/>
                  </a:lnTo>
                  <a:lnTo>
                    <a:pt x="25" y="120"/>
                  </a:lnTo>
                  <a:lnTo>
                    <a:pt x="33" y="117"/>
                  </a:lnTo>
                  <a:lnTo>
                    <a:pt x="38" y="114"/>
                  </a:lnTo>
                  <a:lnTo>
                    <a:pt x="40" y="112"/>
                  </a:lnTo>
                  <a:lnTo>
                    <a:pt x="48" y="99"/>
                  </a:lnTo>
                  <a:lnTo>
                    <a:pt x="53" y="89"/>
                  </a:lnTo>
                  <a:lnTo>
                    <a:pt x="58" y="86"/>
                  </a:lnTo>
                  <a:lnTo>
                    <a:pt x="63" y="84"/>
                  </a:lnTo>
                  <a:lnTo>
                    <a:pt x="69" y="81"/>
                  </a:lnTo>
                  <a:lnTo>
                    <a:pt x="76" y="81"/>
                  </a:lnTo>
                  <a:lnTo>
                    <a:pt x="89" y="81"/>
                  </a:lnTo>
                  <a:lnTo>
                    <a:pt x="94" y="79"/>
                  </a:lnTo>
                  <a:lnTo>
                    <a:pt x="115" y="74"/>
                  </a:lnTo>
                  <a:lnTo>
                    <a:pt x="122" y="71"/>
                  </a:lnTo>
                  <a:lnTo>
                    <a:pt x="127" y="71"/>
                  </a:lnTo>
                  <a:lnTo>
                    <a:pt x="132" y="74"/>
                  </a:lnTo>
                  <a:lnTo>
                    <a:pt x="135" y="76"/>
                  </a:lnTo>
                  <a:lnTo>
                    <a:pt x="145" y="79"/>
                  </a:lnTo>
                  <a:lnTo>
                    <a:pt x="150" y="81"/>
                  </a:lnTo>
                  <a:lnTo>
                    <a:pt x="158" y="81"/>
                  </a:lnTo>
                  <a:lnTo>
                    <a:pt x="168" y="81"/>
                  </a:lnTo>
                  <a:lnTo>
                    <a:pt x="176" y="86"/>
                  </a:lnTo>
                  <a:lnTo>
                    <a:pt x="191" y="99"/>
                  </a:lnTo>
                  <a:lnTo>
                    <a:pt x="204" y="1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5815" name="Freeform 140">
              <a:extLst>
                <a:ext uri="{FF2B5EF4-FFF2-40B4-BE49-F238E27FC236}">
                  <a16:creationId xmlns:a16="http://schemas.microsoft.com/office/drawing/2014/main" id="{BDDA228A-5F85-09B2-D9F7-7E8CB227E63A}"/>
                </a:ext>
              </a:extLst>
            </p:cNvPr>
            <p:cNvSpPr>
              <a:spLocks/>
            </p:cNvSpPr>
            <p:nvPr/>
          </p:nvSpPr>
          <p:spPr bwMode="auto">
            <a:xfrm>
              <a:off x="1017" y="1215"/>
              <a:ext cx="164" cy="148"/>
            </a:xfrm>
            <a:custGeom>
              <a:avLst/>
              <a:gdLst>
                <a:gd name="T0" fmla="*/ 164 w 164"/>
                <a:gd name="T1" fmla="*/ 41 h 148"/>
                <a:gd name="T2" fmla="*/ 161 w 164"/>
                <a:gd name="T3" fmla="*/ 43 h 148"/>
                <a:gd name="T4" fmla="*/ 156 w 164"/>
                <a:gd name="T5" fmla="*/ 43 h 148"/>
                <a:gd name="T6" fmla="*/ 148 w 164"/>
                <a:gd name="T7" fmla="*/ 41 h 148"/>
                <a:gd name="T8" fmla="*/ 141 w 164"/>
                <a:gd name="T9" fmla="*/ 35 h 148"/>
                <a:gd name="T10" fmla="*/ 131 w 164"/>
                <a:gd name="T11" fmla="*/ 20 h 148"/>
                <a:gd name="T12" fmla="*/ 118 w 164"/>
                <a:gd name="T13" fmla="*/ 18 h 148"/>
                <a:gd name="T14" fmla="*/ 105 w 164"/>
                <a:gd name="T15" fmla="*/ 20 h 148"/>
                <a:gd name="T16" fmla="*/ 95 w 164"/>
                <a:gd name="T17" fmla="*/ 20 h 148"/>
                <a:gd name="T18" fmla="*/ 87 w 164"/>
                <a:gd name="T19" fmla="*/ 20 h 148"/>
                <a:gd name="T20" fmla="*/ 77 w 164"/>
                <a:gd name="T21" fmla="*/ 25 h 148"/>
                <a:gd name="T22" fmla="*/ 67 w 164"/>
                <a:gd name="T23" fmla="*/ 30 h 148"/>
                <a:gd name="T24" fmla="*/ 59 w 164"/>
                <a:gd name="T25" fmla="*/ 30 h 148"/>
                <a:gd name="T26" fmla="*/ 51 w 164"/>
                <a:gd name="T27" fmla="*/ 38 h 148"/>
                <a:gd name="T28" fmla="*/ 44 w 164"/>
                <a:gd name="T29" fmla="*/ 48 h 148"/>
                <a:gd name="T30" fmla="*/ 36 w 164"/>
                <a:gd name="T31" fmla="*/ 53 h 148"/>
                <a:gd name="T32" fmla="*/ 28 w 164"/>
                <a:gd name="T33" fmla="*/ 64 h 148"/>
                <a:gd name="T34" fmla="*/ 21 w 164"/>
                <a:gd name="T35" fmla="*/ 76 h 148"/>
                <a:gd name="T36" fmla="*/ 16 w 164"/>
                <a:gd name="T37" fmla="*/ 79 h 148"/>
                <a:gd name="T38" fmla="*/ 16 w 164"/>
                <a:gd name="T39" fmla="*/ 87 h 148"/>
                <a:gd name="T40" fmla="*/ 18 w 164"/>
                <a:gd name="T41" fmla="*/ 97 h 148"/>
                <a:gd name="T42" fmla="*/ 26 w 164"/>
                <a:gd name="T43" fmla="*/ 107 h 148"/>
                <a:gd name="T44" fmla="*/ 28 w 164"/>
                <a:gd name="T45" fmla="*/ 122 h 148"/>
                <a:gd name="T46" fmla="*/ 36 w 164"/>
                <a:gd name="T47" fmla="*/ 130 h 148"/>
                <a:gd name="T48" fmla="*/ 62 w 164"/>
                <a:gd name="T49" fmla="*/ 143 h 148"/>
                <a:gd name="T50" fmla="*/ 62 w 164"/>
                <a:gd name="T51" fmla="*/ 148 h 148"/>
                <a:gd name="T52" fmla="*/ 57 w 164"/>
                <a:gd name="T53" fmla="*/ 148 h 148"/>
                <a:gd name="T54" fmla="*/ 34 w 164"/>
                <a:gd name="T55" fmla="*/ 143 h 148"/>
                <a:gd name="T56" fmla="*/ 28 w 164"/>
                <a:gd name="T57" fmla="*/ 140 h 148"/>
                <a:gd name="T58" fmla="*/ 21 w 164"/>
                <a:gd name="T59" fmla="*/ 127 h 148"/>
                <a:gd name="T60" fmla="*/ 8 w 164"/>
                <a:gd name="T61" fmla="*/ 120 h 148"/>
                <a:gd name="T62" fmla="*/ 5 w 164"/>
                <a:gd name="T63" fmla="*/ 109 h 148"/>
                <a:gd name="T64" fmla="*/ 3 w 164"/>
                <a:gd name="T65" fmla="*/ 92 h 148"/>
                <a:gd name="T66" fmla="*/ 0 w 164"/>
                <a:gd name="T67" fmla="*/ 81 h 148"/>
                <a:gd name="T68" fmla="*/ 0 w 164"/>
                <a:gd name="T69" fmla="*/ 71 h 148"/>
                <a:gd name="T70" fmla="*/ 16 w 164"/>
                <a:gd name="T71" fmla="*/ 51 h 148"/>
                <a:gd name="T72" fmla="*/ 18 w 164"/>
                <a:gd name="T73" fmla="*/ 43 h 148"/>
                <a:gd name="T74" fmla="*/ 23 w 164"/>
                <a:gd name="T75" fmla="*/ 33 h 148"/>
                <a:gd name="T76" fmla="*/ 49 w 164"/>
                <a:gd name="T77" fmla="*/ 18 h 148"/>
                <a:gd name="T78" fmla="*/ 59 w 164"/>
                <a:gd name="T79" fmla="*/ 18 h 148"/>
                <a:gd name="T80" fmla="*/ 69 w 164"/>
                <a:gd name="T81" fmla="*/ 15 h 148"/>
                <a:gd name="T82" fmla="*/ 92 w 164"/>
                <a:gd name="T83" fmla="*/ 2 h 148"/>
                <a:gd name="T84" fmla="*/ 102 w 164"/>
                <a:gd name="T85" fmla="*/ 2 h 148"/>
                <a:gd name="T86" fmla="*/ 118 w 164"/>
                <a:gd name="T87" fmla="*/ 0 h 148"/>
                <a:gd name="T88" fmla="*/ 131 w 164"/>
                <a:gd name="T89" fmla="*/ 0 h 148"/>
                <a:gd name="T90" fmla="*/ 136 w 164"/>
                <a:gd name="T91" fmla="*/ 5 h 148"/>
                <a:gd name="T92" fmla="*/ 146 w 164"/>
                <a:gd name="T93" fmla="*/ 18 h 148"/>
                <a:gd name="T94" fmla="*/ 161 w 164"/>
                <a:gd name="T95" fmla="*/ 41 h 148"/>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64"/>
                <a:gd name="T145" fmla="*/ 0 h 148"/>
                <a:gd name="T146" fmla="*/ 164 w 164"/>
                <a:gd name="T147" fmla="*/ 148 h 148"/>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64" h="148">
                  <a:moveTo>
                    <a:pt x="161" y="41"/>
                  </a:moveTo>
                  <a:lnTo>
                    <a:pt x="164" y="41"/>
                  </a:lnTo>
                  <a:lnTo>
                    <a:pt x="164" y="43"/>
                  </a:lnTo>
                  <a:lnTo>
                    <a:pt x="161" y="43"/>
                  </a:lnTo>
                  <a:lnTo>
                    <a:pt x="159" y="43"/>
                  </a:lnTo>
                  <a:lnTo>
                    <a:pt x="156" y="43"/>
                  </a:lnTo>
                  <a:lnTo>
                    <a:pt x="151" y="43"/>
                  </a:lnTo>
                  <a:lnTo>
                    <a:pt x="148" y="41"/>
                  </a:lnTo>
                  <a:lnTo>
                    <a:pt x="143" y="38"/>
                  </a:lnTo>
                  <a:lnTo>
                    <a:pt x="141" y="35"/>
                  </a:lnTo>
                  <a:lnTo>
                    <a:pt x="138" y="25"/>
                  </a:lnTo>
                  <a:lnTo>
                    <a:pt x="131" y="20"/>
                  </a:lnTo>
                  <a:lnTo>
                    <a:pt x="125" y="18"/>
                  </a:lnTo>
                  <a:lnTo>
                    <a:pt x="118" y="18"/>
                  </a:lnTo>
                  <a:lnTo>
                    <a:pt x="113" y="18"/>
                  </a:lnTo>
                  <a:lnTo>
                    <a:pt x="105" y="20"/>
                  </a:lnTo>
                  <a:lnTo>
                    <a:pt x="97" y="23"/>
                  </a:lnTo>
                  <a:lnTo>
                    <a:pt x="95" y="20"/>
                  </a:lnTo>
                  <a:lnTo>
                    <a:pt x="90" y="20"/>
                  </a:lnTo>
                  <a:lnTo>
                    <a:pt x="87" y="20"/>
                  </a:lnTo>
                  <a:lnTo>
                    <a:pt x="85" y="20"/>
                  </a:lnTo>
                  <a:lnTo>
                    <a:pt x="77" y="25"/>
                  </a:lnTo>
                  <a:lnTo>
                    <a:pt x="72" y="28"/>
                  </a:lnTo>
                  <a:lnTo>
                    <a:pt x="67" y="30"/>
                  </a:lnTo>
                  <a:lnTo>
                    <a:pt x="62" y="30"/>
                  </a:lnTo>
                  <a:lnTo>
                    <a:pt x="59" y="30"/>
                  </a:lnTo>
                  <a:lnTo>
                    <a:pt x="57" y="30"/>
                  </a:lnTo>
                  <a:lnTo>
                    <a:pt x="51" y="38"/>
                  </a:lnTo>
                  <a:lnTo>
                    <a:pt x="46" y="43"/>
                  </a:lnTo>
                  <a:lnTo>
                    <a:pt x="44" y="48"/>
                  </a:lnTo>
                  <a:lnTo>
                    <a:pt x="39" y="51"/>
                  </a:lnTo>
                  <a:lnTo>
                    <a:pt x="36" y="53"/>
                  </a:lnTo>
                  <a:lnTo>
                    <a:pt x="31" y="56"/>
                  </a:lnTo>
                  <a:lnTo>
                    <a:pt x="28" y="64"/>
                  </a:lnTo>
                  <a:lnTo>
                    <a:pt x="23" y="74"/>
                  </a:lnTo>
                  <a:lnTo>
                    <a:pt x="21" y="76"/>
                  </a:lnTo>
                  <a:lnTo>
                    <a:pt x="18" y="79"/>
                  </a:lnTo>
                  <a:lnTo>
                    <a:pt x="16" y="79"/>
                  </a:lnTo>
                  <a:lnTo>
                    <a:pt x="16" y="81"/>
                  </a:lnTo>
                  <a:lnTo>
                    <a:pt x="16" y="87"/>
                  </a:lnTo>
                  <a:lnTo>
                    <a:pt x="16" y="89"/>
                  </a:lnTo>
                  <a:lnTo>
                    <a:pt x="18" y="97"/>
                  </a:lnTo>
                  <a:lnTo>
                    <a:pt x="23" y="102"/>
                  </a:lnTo>
                  <a:lnTo>
                    <a:pt x="26" y="107"/>
                  </a:lnTo>
                  <a:lnTo>
                    <a:pt x="26" y="115"/>
                  </a:lnTo>
                  <a:lnTo>
                    <a:pt x="28" y="122"/>
                  </a:lnTo>
                  <a:lnTo>
                    <a:pt x="31" y="125"/>
                  </a:lnTo>
                  <a:lnTo>
                    <a:pt x="36" y="130"/>
                  </a:lnTo>
                  <a:lnTo>
                    <a:pt x="57" y="138"/>
                  </a:lnTo>
                  <a:lnTo>
                    <a:pt x="62" y="143"/>
                  </a:lnTo>
                  <a:lnTo>
                    <a:pt x="64" y="145"/>
                  </a:lnTo>
                  <a:lnTo>
                    <a:pt x="62" y="148"/>
                  </a:lnTo>
                  <a:lnTo>
                    <a:pt x="59" y="148"/>
                  </a:lnTo>
                  <a:lnTo>
                    <a:pt x="57" y="148"/>
                  </a:lnTo>
                  <a:lnTo>
                    <a:pt x="49" y="148"/>
                  </a:lnTo>
                  <a:lnTo>
                    <a:pt x="34" y="143"/>
                  </a:lnTo>
                  <a:lnTo>
                    <a:pt x="31" y="140"/>
                  </a:lnTo>
                  <a:lnTo>
                    <a:pt x="28" y="140"/>
                  </a:lnTo>
                  <a:lnTo>
                    <a:pt x="23" y="135"/>
                  </a:lnTo>
                  <a:lnTo>
                    <a:pt x="21" y="127"/>
                  </a:lnTo>
                  <a:lnTo>
                    <a:pt x="13" y="122"/>
                  </a:lnTo>
                  <a:lnTo>
                    <a:pt x="8" y="120"/>
                  </a:lnTo>
                  <a:lnTo>
                    <a:pt x="5" y="115"/>
                  </a:lnTo>
                  <a:lnTo>
                    <a:pt x="5" y="109"/>
                  </a:lnTo>
                  <a:lnTo>
                    <a:pt x="3" y="104"/>
                  </a:lnTo>
                  <a:lnTo>
                    <a:pt x="3" y="92"/>
                  </a:lnTo>
                  <a:lnTo>
                    <a:pt x="3" y="87"/>
                  </a:lnTo>
                  <a:lnTo>
                    <a:pt x="0" y="81"/>
                  </a:lnTo>
                  <a:lnTo>
                    <a:pt x="0" y="76"/>
                  </a:lnTo>
                  <a:lnTo>
                    <a:pt x="0" y="71"/>
                  </a:lnTo>
                  <a:lnTo>
                    <a:pt x="8" y="61"/>
                  </a:lnTo>
                  <a:lnTo>
                    <a:pt x="16" y="51"/>
                  </a:lnTo>
                  <a:lnTo>
                    <a:pt x="18" y="46"/>
                  </a:lnTo>
                  <a:lnTo>
                    <a:pt x="18" y="43"/>
                  </a:lnTo>
                  <a:lnTo>
                    <a:pt x="21" y="38"/>
                  </a:lnTo>
                  <a:lnTo>
                    <a:pt x="23" y="33"/>
                  </a:lnTo>
                  <a:lnTo>
                    <a:pt x="36" y="23"/>
                  </a:lnTo>
                  <a:lnTo>
                    <a:pt x="49" y="18"/>
                  </a:lnTo>
                  <a:lnTo>
                    <a:pt x="54" y="15"/>
                  </a:lnTo>
                  <a:lnTo>
                    <a:pt x="59" y="18"/>
                  </a:lnTo>
                  <a:lnTo>
                    <a:pt x="64" y="18"/>
                  </a:lnTo>
                  <a:lnTo>
                    <a:pt x="69" y="15"/>
                  </a:lnTo>
                  <a:lnTo>
                    <a:pt x="82" y="10"/>
                  </a:lnTo>
                  <a:lnTo>
                    <a:pt x="92" y="2"/>
                  </a:lnTo>
                  <a:lnTo>
                    <a:pt x="97" y="2"/>
                  </a:lnTo>
                  <a:lnTo>
                    <a:pt x="102" y="2"/>
                  </a:lnTo>
                  <a:lnTo>
                    <a:pt x="110" y="2"/>
                  </a:lnTo>
                  <a:lnTo>
                    <a:pt x="118" y="0"/>
                  </a:lnTo>
                  <a:lnTo>
                    <a:pt x="125" y="0"/>
                  </a:lnTo>
                  <a:lnTo>
                    <a:pt x="131" y="0"/>
                  </a:lnTo>
                  <a:lnTo>
                    <a:pt x="133" y="2"/>
                  </a:lnTo>
                  <a:lnTo>
                    <a:pt x="136" y="5"/>
                  </a:lnTo>
                  <a:lnTo>
                    <a:pt x="138" y="7"/>
                  </a:lnTo>
                  <a:lnTo>
                    <a:pt x="146" y="18"/>
                  </a:lnTo>
                  <a:lnTo>
                    <a:pt x="151" y="30"/>
                  </a:lnTo>
                  <a:lnTo>
                    <a:pt x="161" y="4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5816" name="Freeform 141">
              <a:extLst>
                <a:ext uri="{FF2B5EF4-FFF2-40B4-BE49-F238E27FC236}">
                  <a16:creationId xmlns:a16="http://schemas.microsoft.com/office/drawing/2014/main" id="{5BE98510-0ADD-5ABC-9222-1B56C8B7A0CF}"/>
                </a:ext>
              </a:extLst>
            </p:cNvPr>
            <p:cNvSpPr>
              <a:spLocks/>
            </p:cNvSpPr>
            <p:nvPr/>
          </p:nvSpPr>
          <p:spPr bwMode="auto">
            <a:xfrm>
              <a:off x="1273" y="1406"/>
              <a:ext cx="271" cy="176"/>
            </a:xfrm>
            <a:custGeom>
              <a:avLst/>
              <a:gdLst>
                <a:gd name="T0" fmla="*/ 232 w 271"/>
                <a:gd name="T1" fmla="*/ 38 h 176"/>
                <a:gd name="T2" fmla="*/ 235 w 271"/>
                <a:gd name="T3" fmla="*/ 44 h 176"/>
                <a:gd name="T4" fmla="*/ 255 w 271"/>
                <a:gd name="T5" fmla="*/ 66 h 176"/>
                <a:gd name="T6" fmla="*/ 258 w 271"/>
                <a:gd name="T7" fmla="*/ 84 h 176"/>
                <a:gd name="T8" fmla="*/ 243 w 271"/>
                <a:gd name="T9" fmla="*/ 112 h 176"/>
                <a:gd name="T10" fmla="*/ 235 w 271"/>
                <a:gd name="T11" fmla="*/ 125 h 176"/>
                <a:gd name="T12" fmla="*/ 235 w 271"/>
                <a:gd name="T13" fmla="*/ 133 h 176"/>
                <a:gd name="T14" fmla="*/ 222 w 271"/>
                <a:gd name="T15" fmla="*/ 138 h 176"/>
                <a:gd name="T16" fmla="*/ 209 w 271"/>
                <a:gd name="T17" fmla="*/ 146 h 176"/>
                <a:gd name="T18" fmla="*/ 204 w 271"/>
                <a:gd name="T19" fmla="*/ 151 h 176"/>
                <a:gd name="T20" fmla="*/ 194 w 271"/>
                <a:gd name="T21" fmla="*/ 151 h 176"/>
                <a:gd name="T22" fmla="*/ 179 w 271"/>
                <a:gd name="T23" fmla="*/ 153 h 176"/>
                <a:gd name="T24" fmla="*/ 174 w 271"/>
                <a:gd name="T25" fmla="*/ 153 h 176"/>
                <a:gd name="T26" fmla="*/ 153 w 271"/>
                <a:gd name="T27" fmla="*/ 151 h 176"/>
                <a:gd name="T28" fmla="*/ 128 w 271"/>
                <a:gd name="T29" fmla="*/ 153 h 176"/>
                <a:gd name="T30" fmla="*/ 117 w 271"/>
                <a:gd name="T31" fmla="*/ 156 h 176"/>
                <a:gd name="T32" fmla="*/ 94 w 271"/>
                <a:gd name="T33" fmla="*/ 153 h 176"/>
                <a:gd name="T34" fmla="*/ 61 w 271"/>
                <a:gd name="T35" fmla="*/ 143 h 176"/>
                <a:gd name="T36" fmla="*/ 48 w 271"/>
                <a:gd name="T37" fmla="*/ 141 h 176"/>
                <a:gd name="T38" fmla="*/ 36 w 271"/>
                <a:gd name="T39" fmla="*/ 128 h 176"/>
                <a:gd name="T40" fmla="*/ 23 w 271"/>
                <a:gd name="T41" fmla="*/ 118 h 176"/>
                <a:gd name="T42" fmla="*/ 18 w 271"/>
                <a:gd name="T43" fmla="*/ 107 h 176"/>
                <a:gd name="T44" fmla="*/ 20 w 271"/>
                <a:gd name="T45" fmla="*/ 89 h 176"/>
                <a:gd name="T46" fmla="*/ 18 w 271"/>
                <a:gd name="T47" fmla="*/ 74 h 176"/>
                <a:gd name="T48" fmla="*/ 15 w 271"/>
                <a:gd name="T49" fmla="*/ 56 h 176"/>
                <a:gd name="T50" fmla="*/ 33 w 271"/>
                <a:gd name="T51" fmla="*/ 26 h 176"/>
                <a:gd name="T52" fmla="*/ 36 w 271"/>
                <a:gd name="T53" fmla="*/ 8 h 176"/>
                <a:gd name="T54" fmla="*/ 33 w 271"/>
                <a:gd name="T55" fmla="*/ 3 h 176"/>
                <a:gd name="T56" fmla="*/ 28 w 271"/>
                <a:gd name="T57" fmla="*/ 0 h 176"/>
                <a:gd name="T58" fmla="*/ 23 w 271"/>
                <a:gd name="T59" fmla="*/ 3 h 176"/>
                <a:gd name="T60" fmla="*/ 20 w 271"/>
                <a:gd name="T61" fmla="*/ 8 h 176"/>
                <a:gd name="T62" fmla="*/ 20 w 271"/>
                <a:gd name="T63" fmla="*/ 21 h 176"/>
                <a:gd name="T64" fmla="*/ 13 w 271"/>
                <a:gd name="T65" fmla="*/ 38 h 176"/>
                <a:gd name="T66" fmla="*/ 2 w 271"/>
                <a:gd name="T67" fmla="*/ 56 h 176"/>
                <a:gd name="T68" fmla="*/ 2 w 271"/>
                <a:gd name="T69" fmla="*/ 72 h 176"/>
                <a:gd name="T70" fmla="*/ 7 w 271"/>
                <a:gd name="T71" fmla="*/ 92 h 176"/>
                <a:gd name="T72" fmla="*/ 7 w 271"/>
                <a:gd name="T73" fmla="*/ 118 h 176"/>
                <a:gd name="T74" fmla="*/ 7 w 271"/>
                <a:gd name="T75" fmla="*/ 133 h 176"/>
                <a:gd name="T76" fmla="*/ 13 w 271"/>
                <a:gd name="T77" fmla="*/ 138 h 176"/>
                <a:gd name="T78" fmla="*/ 23 w 271"/>
                <a:gd name="T79" fmla="*/ 143 h 176"/>
                <a:gd name="T80" fmla="*/ 33 w 271"/>
                <a:gd name="T81" fmla="*/ 151 h 176"/>
                <a:gd name="T82" fmla="*/ 38 w 271"/>
                <a:gd name="T83" fmla="*/ 158 h 176"/>
                <a:gd name="T84" fmla="*/ 46 w 271"/>
                <a:gd name="T85" fmla="*/ 163 h 176"/>
                <a:gd name="T86" fmla="*/ 61 w 271"/>
                <a:gd name="T87" fmla="*/ 161 h 176"/>
                <a:gd name="T88" fmla="*/ 76 w 271"/>
                <a:gd name="T89" fmla="*/ 163 h 176"/>
                <a:gd name="T90" fmla="*/ 94 w 271"/>
                <a:gd name="T91" fmla="*/ 171 h 176"/>
                <a:gd name="T92" fmla="*/ 122 w 271"/>
                <a:gd name="T93" fmla="*/ 169 h 176"/>
                <a:gd name="T94" fmla="*/ 138 w 271"/>
                <a:gd name="T95" fmla="*/ 169 h 176"/>
                <a:gd name="T96" fmla="*/ 161 w 271"/>
                <a:gd name="T97" fmla="*/ 176 h 176"/>
                <a:gd name="T98" fmla="*/ 194 w 271"/>
                <a:gd name="T99" fmla="*/ 169 h 176"/>
                <a:gd name="T100" fmla="*/ 220 w 271"/>
                <a:gd name="T101" fmla="*/ 161 h 176"/>
                <a:gd name="T102" fmla="*/ 232 w 271"/>
                <a:gd name="T103" fmla="*/ 158 h 176"/>
                <a:gd name="T104" fmla="*/ 240 w 271"/>
                <a:gd name="T105" fmla="*/ 146 h 176"/>
                <a:gd name="T106" fmla="*/ 268 w 271"/>
                <a:gd name="T107" fmla="*/ 107 h 176"/>
                <a:gd name="T108" fmla="*/ 268 w 271"/>
                <a:gd name="T109" fmla="*/ 100 h 176"/>
                <a:gd name="T110" fmla="*/ 268 w 271"/>
                <a:gd name="T111" fmla="*/ 92 h 176"/>
                <a:gd name="T112" fmla="*/ 271 w 271"/>
                <a:gd name="T113" fmla="*/ 74 h 176"/>
                <a:gd name="T114" fmla="*/ 268 w 271"/>
                <a:gd name="T115" fmla="*/ 66 h 176"/>
                <a:gd name="T116" fmla="*/ 255 w 271"/>
                <a:gd name="T117" fmla="*/ 49 h 176"/>
                <a:gd name="T118" fmla="*/ 248 w 271"/>
                <a:gd name="T119" fmla="*/ 38 h 176"/>
                <a:gd name="T120" fmla="*/ 235 w 271"/>
                <a:gd name="T121" fmla="*/ 38 h 17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71"/>
                <a:gd name="T184" fmla="*/ 0 h 176"/>
                <a:gd name="T185" fmla="*/ 271 w 271"/>
                <a:gd name="T186" fmla="*/ 176 h 17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71" h="176">
                  <a:moveTo>
                    <a:pt x="235" y="38"/>
                  </a:moveTo>
                  <a:lnTo>
                    <a:pt x="232" y="38"/>
                  </a:lnTo>
                  <a:lnTo>
                    <a:pt x="232" y="41"/>
                  </a:lnTo>
                  <a:lnTo>
                    <a:pt x="235" y="44"/>
                  </a:lnTo>
                  <a:lnTo>
                    <a:pt x="243" y="54"/>
                  </a:lnTo>
                  <a:lnTo>
                    <a:pt x="255" y="66"/>
                  </a:lnTo>
                  <a:lnTo>
                    <a:pt x="258" y="74"/>
                  </a:lnTo>
                  <a:lnTo>
                    <a:pt x="258" y="84"/>
                  </a:lnTo>
                  <a:lnTo>
                    <a:pt x="253" y="100"/>
                  </a:lnTo>
                  <a:lnTo>
                    <a:pt x="243" y="112"/>
                  </a:lnTo>
                  <a:lnTo>
                    <a:pt x="237" y="123"/>
                  </a:lnTo>
                  <a:lnTo>
                    <a:pt x="235" y="125"/>
                  </a:lnTo>
                  <a:lnTo>
                    <a:pt x="235" y="130"/>
                  </a:lnTo>
                  <a:lnTo>
                    <a:pt x="235" y="133"/>
                  </a:lnTo>
                  <a:lnTo>
                    <a:pt x="232" y="135"/>
                  </a:lnTo>
                  <a:lnTo>
                    <a:pt x="222" y="138"/>
                  </a:lnTo>
                  <a:lnTo>
                    <a:pt x="212" y="143"/>
                  </a:lnTo>
                  <a:lnTo>
                    <a:pt x="209" y="146"/>
                  </a:lnTo>
                  <a:lnTo>
                    <a:pt x="207" y="148"/>
                  </a:lnTo>
                  <a:lnTo>
                    <a:pt x="204" y="151"/>
                  </a:lnTo>
                  <a:lnTo>
                    <a:pt x="202" y="151"/>
                  </a:lnTo>
                  <a:lnTo>
                    <a:pt x="194" y="151"/>
                  </a:lnTo>
                  <a:lnTo>
                    <a:pt x="184" y="151"/>
                  </a:lnTo>
                  <a:lnTo>
                    <a:pt x="179" y="153"/>
                  </a:lnTo>
                  <a:lnTo>
                    <a:pt x="174" y="156"/>
                  </a:lnTo>
                  <a:lnTo>
                    <a:pt x="174" y="153"/>
                  </a:lnTo>
                  <a:lnTo>
                    <a:pt x="168" y="153"/>
                  </a:lnTo>
                  <a:lnTo>
                    <a:pt x="153" y="151"/>
                  </a:lnTo>
                  <a:lnTo>
                    <a:pt x="135" y="151"/>
                  </a:lnTo>
                  <a:lnTo>
                    <a:pt x="128" y="153"/>
                  </a:lnTo>
                  <a:lnTo>
                    <a:pt x="122" y="156"/>
                  </a:lnTo>
                  <a:lnTo>
                    <a:pt x="117" y="156"/>
                  </a:lnTo>
                  <a:lnTo>
                    <a:pt x="112" y="156"/>
                  </a:lnTo>
                  <a:lnTo>
                    <a:pt x="94" y="153"/>
                  </a:lnTo>
                  <a:lnTo>
                    <a:pt x="76" y="146"/>
                  </a:lnTo>
                  <a:lnTo>
                    <a:pt x="61" y="143"/>
                  </a:lnTo>
                  <a:lnTo>
                    <a:pt x="56" y="141"/>
                  </a:lnTo>
                  <a:lnTo>
                    <a:pt x="48" y="141"/>
                  </a:lnTo>
                  <a:lnTo>
                    <a:pt x="41" y="133"/>
                  </a:lnTo>
                  <a:lnTo>
                    <a:pt x="36" y="128"/>
                  </a:lnTo>
                  <a:lnTo>
                    <a:pt x="28" y="123"/>
                  </a:lnTo>
                  <a:lnTo>
                    <a:pt x="23" y="118"/>
                  </a:lnTo>
                  <a:lnTo>
                    <a:pt x="18" y="115"/>
                  </a:lnTo>
                  <a:lnTo>
                    <a:pt x="18" y="107"/>
                  </a:lnTo>
                  <a:lnTo>
                    <a:pt x="18" y="97"/>
                  </a:lnTo>
                  <a:lnTo>
                    <a:pt x="20" y="89"/>
                  </a:lnTo>
                  <a:lnTo>
                    <a:pt x="20" y="84"/>
                  </a:lnTo>
                  <a:lnTo>
                    <a:pt x="18" y="74"/>
                  </a:lnTo>
                  <a:lnTo>
                    <a:pt x="15" y="61"/>
                  </a:lnTo>
                  <a:lnTo>
                    <a:pt x="15" y="56"/>
                  </a:lnTo>
                  <a:lnTo>
                    <a:pt x="18" y="51"/>
                  </a:lnTo>
                  <a:lnTo>
                    <a:pt x="33" y="26"/>
                  </a:lnTo>
                  <a:lnTo>
                    <a:pt x="36" y="13"/>
                  </a:lnTo>
                  <a:lnTo>
                    <a:pt x="36" y="8"/>
                  </a:lnTo>
                  <a:lnTo>
                    <a:pt x="33" y="5"/>
                  </a:lnTo>
                  <a:lnTo>
                    <a:pt x="33" y="3"/>
                  </a:lnTo>
                  <a:lnTo>
                    <a:pt x="30" y="0"/>
                  </a:lnTo>
                  <a:lnTo>
                    <a:pt x="28" y="0"/>
                  </a:lnTo>
                  <a:lnTo>
                    <a:pt x="25" y="3"/>
                  </a:lnTo>
                  <a:lnTo>
                    <a:pt x="23" y="3"/>
                  </a:lnTo>
                  <a:lnTo>
                    <a:pt x="20" y="5"/>
                  </a:lnTo>
                  <a:lnTo>
                    <a:pt x="20" y="8"/>
                  </a:lnTo>
                  <a:lnTo>
                    <a:pt x="20" y="13"/>
                  </a:lnTo>
                  <a:lnTo>
                    <a:pt x="20" y="21"/>
                  </a:lnTo>
                  <a:lnTo>
                    <a:pt x="18" y="26"/>
                  </a:lnTo>
                  <a:lnTo>
                    <a:pt x="13" y="38"/>
                  </a:lnTo>
                  <a:lnTo>
                    <a:pt x="5" y="51"/>
                  </a:lnTo>
                  <a:lnTo>
                    <a:pt x="2" y="56"/>
                  </a:lnTo>
                  <a:lnTo>
                    <a:pt x="0" y="61"/>
                  </a:lnTo>
                  <a:lnTo>
                    <a:pt x="2" y="72"/>
                  </a:lnTo>
                  <a:lnTo>
                    <a:pt x="5" y="82"/>
                  </a:lnTo>
                  <a:lnTo>
                    <a:pt x="7" y="92"/>
                  </a:lnTo>
                  <a:lnTo>
                    <a:pt x="7" y="100"/>
                  </a:lnTo>
                  <a:lnTo>
                    <a:pt x="7" y="118"/>
                  </a:lnTo>
                  <a:lnTo>
                    <a:pt x="7" y="128"/>
                  </a:lnTo>
                  <a:lnTo>
                    <a:pt x="7" y="133"/>
                  </a:lnTo>
                  <a:lnTo>
                    <a:pt x="7" y="135"/>
                  </a:lnTo>
                  <a:lnTo>
                    <a:pt x="13" y="138"/>
                  </a:lnTo>
                  <a:lnTo>
                    <a:pt x="18" y="141"/>
                  </a:lnTo>
                  <a:lnTo>
                    <a:pt x="23" y="143"/>
                  </a:lnTo>
                  <a:lnTo>
                    <a:pt x="28" y="146"/>
                  </a:lnTo>
                  <a:lnTo>
                    <a:pt x="33" y="151"/>
                  </a:lnTo>
                  <a:lnTo>
                    <a:pt x="36" y="156"/>
                  </a:lnTo>
                  <a:lnTo>
                    <a:pt x="38" y="158"/>
                  </a:lnTo>
                  <a:lnTo>
                    <a:pt x="41" y="161"/>
                  </a:lnTo>
                  <a:lnTo>
                    <a:pt x="46" y="163"/>
                  </a:lnTo>
                  <a:lnTo>
                    <a:pt x="51" y="163"/>
                  </a:lnTo>
                  <a:lnTo>
                    <a:pt x="61" y="161"/>
                  </a:lnTo>
                  <a:lnTo>
                    <a:pt x="69" y="161"/>
                  </a:lnTo>
                  <a:lnTo>
                    <a:pt x="76" y="163"/>
                  </a:lnTo>
                  <a:lnTo>
                    <a:pt x="84" y="169"/>
                  </a:lnTo>
                  <a:lnTo>
                    <a:pt x="94" y="171"/>
                  </a:lnTo>
                  <a:lnTo>
                    <a:pt x="105" y="171"/>
                  </a:lnTo>
                  <a:lnTo>
                    <a:pt x="122" y="169"/>
                  </a:lnTo>
                  <a:lnTo>
                    <a:pt x="130" y="166"/>
                  </a:lnTo>
                  <a:lnTo>
                    <a:pt x="138" y="169"/>
                  </a:lnTo>
                  <a:lnTo>
                    <a:pt x="153" y="176"/>
                  </a:lnTo>
                  <a:lnTo>
                    <a:pt x="161" y="176"/>
                  </a:lnTo>
                  <a:lnTo>
                    <a:pt x="168" y="176"/>
                  </a:lnTo>
                  <a:lnTo>
                    <a:pt x="194" y="169"/>
                  </a:lnTo>
                  <a:lnTo>
                    <a:pt x="209" y="163"/>
                  </a:lnTo>
                  <a:lnTo>
                    <a:pt x="220" y="161"/>
                  </a:lnTo>
                  <a:lnTo>
                    <a:pt x="227" y="161"/>
                  </a:lnTo>
                  <a:lnTo>
                    <a:pt x="232" y="158"/>
                  </a:lnTo>
                  <a:lnTo>
                    <a:pt x="235" y="153"/>
                  </a:lnTo>
                  <a:lnTo>
                    <a:pt x="240" y="146"/>
                  </a:lnTo>
                  <a:lnTo>
                    <a:pt x="260" y="118"/>
                  </a:lnTo>
                  <a:lnTo>
                    <a:pt x="268" y="107"/>
                  </a:lnTo>
                  <a:lnTo>
                    <a:pt x="268" y="102"/>
                  </a:lnTo>
                  <a:lnTo>
                    <a:pt x="268" y="100"/>
                  </a:lnTo>
                  <a:lnTo>
                    <a:pt x="268" y="97"/>
                  </a:lnTo>
                  <a:lnTo>
                    <a:pt x="268" y="92"/>
                  </a:lnTo>
                  <a:lnTo>
                    <a:pt x="268" y="82"/>
                  </a:lnTo>
                  <a:lnTo>
                    <a:pt x="271" y="74"/>
                  </a:lnTo>
                  <a:lnTo>
                    <a:pt x="271" y="69"/>
                  </a:lnTo>
                  <a:lnTo>
                    <a:pt x="268" y="66"/>
                  </a:lnTo>
                  <a:lnTo>
                    <a:pt x="263" y="59"/>
                  </a:lnTo>
                  <a:lnTo>
                    <a:pt x="255" y="49"/>
                  </a:lnTo>
                  <a:lnTo>
                    <a:pt x="253" y="44"/>
                  </a:lnTo>
                  <a:lnTo>
                    <a:pt x="248" y="38"/>
                  </a:lnTo>
                  <a:lnTo>
                    <a:pt x="243" y="38"/>
                  </a:lnTo>
                  <a:lnTo>
                    <a:pt x="235"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5817" name="Freeform 142">
              <a:extLst>
                <a:ext uri="{FF2B5EF4-FFF2-40B4-BE49-F238E27FC236}">
                  <a16:creationId xmlns:a16="http://schemas.microsoft.com/office/drawing/2014/main" id="{5810A8AB-17F1-1019-C77D-00E58D2A179F}"/>
                </a:ext>
              </a:extLst>
            </p:cNvPr>
            <p:cNvSpPr>
              <a:spLocks/>
            </p:cNvSpPr>
            <p:nvPr/>
          </p:nvSpPr>
          <p:spPr bwMode="auto">
            <a:xfrm>
              <a:off x="1526" y="1370"/>
              <a:ext cx="242" cy="220"/>
            </a:xfrm>
            <a:custGeom>
              <a:avLst/>
              <a:gdLst>
                <a:gd name="T0" fmla="*/ 135 w 242"/>
                <a:gd name="T1" fmla="*/ 8 h 220"/>
                <a:gd name="T2" fmla="*/ 143 w 242"/>
                <a:gd name="T3" fmla="*/ 0 h 220"/>
                <a:gd name="T4" fmla="*/ 158 w 242"/>
                <a:gd name="T5" fmla="*/ 3 h 220"/>
                <a:gd name="T6" fmla="*/ 176 w 242"/>
                <a:gd name="T7" fmla="*/ 11 h 220"/>
                <a:gd name="T8" fmla="*/ 189 w 242"/>
                <a:gd name="T9" fmla="*/ 13 h 220"/>
                <a:gd name="T10" fmla="*/ 196 w 242"/>
                <a:gd name="T11" fmla="*/ 18 h 220"/>
                <a:gd name="T12" fmla="*/ 207 w 242"/>
                <a:gd name="T13" fmla="*/ 21 h 220"/>
                <a:gd name="T14" fmla="*/ 214 w 242"/>
                <a:gd name="T15" fmla="*/ 23 h 220"/>
                <a:gd name="T16" fmla="*/ 225 w 242"/>
                <a:gd name="T17" fmla="*/ 36 h 220"/>
                <a:gd name="T18" fmla="*/ 230 w 242"/>
                <a:gd name="T19" fmla="*/ 51 h 220"/>
                <a:gd name="T20" fmla="*/ 237 w 242"/>
                <a:gd name="T21" fmla="*/ 62 h 220"/>
                <a:gd name="T22" fmla="*/ 240 w 242"/>
                <a:gd name="T23" fmla="*/ 82 h 220"/>
                <a:gd name="T24" fmla="*/ 240 w 242"/>
                <a:gd name="T25" fmla="*/ 118 h 220"/>
                <a:gd name="T26" fmla="*/ 240 w 242"/>
                <a:gd name="T27" fmla="*/ 128 h 220"/>
                <a:gd name="T28" fmla="*/ 232 w 242"/>
                <a:gd name="T29" fmla="*/ 146 h 220"/>
                <a:gd name="T30" fmla="*/ 230 w 242"/>
                <a:gd name="T31" fmla="*/ 156 h 220"/>
                <a:gd name="T32" fmla="*/ 225 w 242"/>
                <a:gd name="T33" fmla="*/ 169 h 220"/>
                <a:gd name="T34" fmla="*/ 196 w 242"/>
                <a:gd name="T35" fmla="*/ 192 h 220"/>
                <a:gd name="T36" fmla="*/ 186 w 242"/>
                <a:gd name="T37" fmla="*/ 205 h 220"/>
                <a:gd name="T38" fmla="*/ 184 w 242"/>
                <a:gd name="T39" fmla="*/ 207 h 220"/>
                <a:gd name="T40" fmla="*/ 163 w 242"/>
                <a:gd name="T41" fmla="*/ 212 h 220"/>
                <a:gd name="T42" fmla="*/ 145 w 242"/>
                <a:gd name="T43" fmla="*/ 210 h 220"/>
                <a:gd name="T44" fmla="*/ 140 w 242"/>
                <a:gd name="T45" fmla="*/ 215 h 220"/>
                <a:gd name="T46" fmla="*/ 120 w 242"/>
                <a:gd name="T47" fmla="*/ 220 h 220"/>
                <a:gd name="T48" fmla="*/ 92 w 242"/>
                <a:gd name="T49" fmla="*/ 217 h 220"/>
                <a:gd name="T50" fmla="*/ 79 w 242"/>
                <a:gd name="T51" fmla="*/ 212 h 220"/>
                <a:gd name="T52" fmla="*/ 64 w 242"/>
                <a:gd name="T53" fmla="*/ 212 h 220"/>
                <a:gd name="T54" fmla="*/ 46 w 242"/>
                <a:gd name="T55" fmla="*/ 210 h 220"/>
                <a:gd name="T56" fmla="*/ 20 w 242"/>
                <a:gd name="T57" fmla="*/ 189 h 220"/>
                <a:gd name="T58" fmla="*/ 5 w 242"/>
                <a:gd name="T59" fmla="*/ 182 h 220"/>
                <a:gd name="T60" fmla="*/ 5 w 242"/>
                <a:gd name="T61" fmla="*/ 177 h 220"/>
                <a:gd name="T62" fmla="*/ 18 w 242"/>
                <a:gd name="T63" fmla="*/ 171 h 220"/>
                <a:gd name="T64" fmla="*/ 20 w 242"/>
                <a:gd name="T65" fmla="*/ 174 h 220"/>
                <a:gd name="T66" fmla="*/ 43 w 242"/>
                <a:gd name="T67" fmla="*/ 189 h 220"/>
                <a:gd name="T68" fmla="*/ 53 w 242"/>
                <a:gd name="T69" fmla="*/ 192 h 220"/>
                <a:gd name="T70" fmla="*/ 74 w 242"/>
                <a:gd name="T71" fmla="*/ 192 h 220"/>
                <a:gd name="T72" fmla="*/ 84 w 242"/>
                <a:gd name="T73" fmla="*/ 197 h 220"/>
                <a:gd name="T74" fmla="*/ 102 w 242"/>
                <a:gd name="T75" fmla="*/ 205 h 220"/>
                <a:gd name="T76" fmla="*/ 122 w 242"/>
                <a:gd name="T77" fmla="*/ 202 h 220"/>
                <a:gd name="T78" fmla="*/ 156 w 242"/>
                <a:gd name="T79" fmla="*/ 197 h 220"/>
                <a:gd name="T80" fmla="*/ 176 w 242"/>
                <a:gd name="T81" fmla="*/ 194 h 220"/>
                <a:gd name="T82" fmla="*/ 189 w 242"/>
                <a:gd name="T83" fmla="*/ 182 h 220"/>
                <a:gd name="T84" fmla="*/ 209 w 242"/>
                <a:gd name="T85" fmla="*/ 166 h 220"/>
                <a:gd name="T86" fmla="*/ 212 w 242"/>
                <a:gd name="T87" fmla="*/ 156 h 220"/>
                <a:gd name="T88" fmla="*/ 225 w 242"/>
                <a:gd name="T89" fmla="*/ 123 h 220"/>
                <a:gd name="T90" fmla="*/ 230 w 242"/>
                <a:gd name="T91" fmla="*/ 100 h 220"/>
                <a:gd name="T92" fmla="*/ 227 w 242"/>
                <a:gd name="T93" fmla="*/ 77 h 220"/>
                <a:gd name="T94" fmla="*/ 219 w 242"/>
                <a:gd name="T95" fmla="*/ 67 h 220"/>
                <a:gd name="T96" fmla="*/ 214 w 242"/>
                <a:gd name="T97" fmla="*/ 54 h 220"/>
                <a:gd name="T98" fmla="*/ 209 w 242"/>
                <a:gd name="T99" fmla="*/ 44 h 220"/>
                <a:gd name="T100" fmla="*/ 196 w 242"/>
                <a:gd name="T101" fmla="*/ 34 h 220"/>
                <a:gd name="T102" fmla="*/ 189 w 242"/>
                <a:gd name="T103" fmla="*/ 34 h 220"/>
                <a:gd name="T104" fmla="*/ 173 w 242"/>
                <a:gd name="T105" fmla="*/ 21 h 220"/>
                <a:gd name="T106" fmla="*/ 163 w 242"/>
                <a:gd name="T107" fmla="*/ 16 h 220"/>
                <a:gd name="T108" fmla="*/ 153 w 242"/>
                <a:gd name="T109" fmla="*/ 11 h 220"/>
                <a:gd name="T110" fmla="*/ 140 w 242"/>
                <a:gd name="T111" fmla="*/ 11 h 220"/>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242"/>
                <a:gd name="T169" fmla="*/ 0 h 220"/>
                <a:gd name="T170" fmla="*/ 242 w 242"/>
                <a:gd name="T171" fmla="*/ 220 h 220"/>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242" h="220">
                  <a:moveTo>
                    <a:pt x="133" y="13"/>
                  </a:moveTo>
                  <a:lnTo>
                    <a:pt x="135" y="8"/>
                  </a:lnTo>
                  <a:lnTo>
                    <a:pt x="138" y="3"/>
                  </a:lnTo>
                  <a:lnTo>
                    <a:pt x="143" y="0"/>
                  </a:lnTo>
                  <a:lnTo>
                    <a:pt x="148" y="0"/>
                  </a:lnTo>
                  <a:lnTo>
                    <a:pt x="158" y="3"/>
                  </a:lnTo>
                  <a:lnTo>
                    <a:pt x="168" y="8"/>
                  </a:lnTo>
                  <a:lnTo>
                    <a:pt x="176" y="11"/>
                  </a:lnTo>
                  <a:lnTo>
                    <a:pt x="184" y="11"/>
                  </a:lnTo>
                  <a:lnTo>
                    <a:pt x="189" y="13"/>
                  </a:lnTo>
                  <a:lnTo>
                    <a:pt x="191" y="18"/>
                  </a:lnTo>
                  <a:lnTo>
                    <a:pt x="196" y="18"/>
                  </a:lnTo>
                  <a:lnTo>
                    <a:pt x="199" y="21"/>
                  </a:lnTo>
                  <a:lnTo>
                    <a:pt x="207" y="21"/>
                  </a:lnTo>
                  <a:lnTo>
                    <a:pt x="212" y="21"/>
                  </a:lnTo>
                  <a:lnTo>
                    <a:pt x="214" y="23"/>
                  </a:lnTo>
                  <a:lnTo>
                    <a:pt x="217" y="26"/>
                  </a:lnTo>
                  <a:lnTo>
                    <a:pt x="225" y="36"/>
                  </a:lnTo>
                  <a:lnTo>
                    <a:pt x="227" y="44"/>
                  </a:lnTo>
                  <a:lnTo>
                    <a:pt x="230" y="51"/>
                  </a:lnTo>
                  <a:lnTo>
                    <a:pt x="232" y="57"/>
                  </a:lnTo>
                  <a:lnTo>
                    <a:pt x="237" y="62"/>
                  </a:lnTo>
                  <a:lnTo>
                    <a:pt x="240" y="69"/>
                  </a:lnTo>
                  <a:lnTo>
                    <a:pt x="240" y="82"/>
                  </a:lnTo>
                  <a:lnTo>
                    <a:pt x="240" y="105"/>
                  </a:lnTo>
                  <a:lnTo>
                    <a:pt x="240" y="118"/>
                  </a:lnTo>
                  <a:lnTo>
                    <a:pt x="242" y="123"/>
                  </a:lnTo>
                  <a:lnTo>
                    <a:pt x="240" y="128"/>
                  </a:lnTo>
                  <a:lnTo>
                    <a:pt x="237" y="136"/>
                  </a:lnTo>
                  <a:lnTo>
                    <a:pt x="232" y="146"/>
                  </a:lnTo>
                  <a:lnTo>
                    <a:pt x="230" y="151"/>
                  </a:lnTo>
                  <a:lnTo>
                    <a:pt x="230" y="156"/>
                  </a:lnTo>
                  <a:lnTo>
                    <a:pt x="230" y="164"/>
                  </a:lnTo>
                  <a:lnTo>
                    <a:pt x="225" y="169"/>
                  </a:lnTo>
                  <a:lnTo>
                    <a:pt x="209" y="182"/>
                  </a:lnTo>
                  <a:lnTo>
                    <a:pt x="196" y="192"/>
                  </a:lnTo>
                  <a:lnTo>
                    <a:pt x="189" y="199"/>
                  </a:lnTo>
                  <a:lnTo>
                    <a:pt x="186" y="205"/>
                  </a:lnTo>
                  <a:lnTo>
                    <a:pt x="186" y="207"/>
                  </a:lnTo>
                  <a:lnTo>
                    <a:pt x="184" y="207"/>
                  </a:lnTo>
                  <a:lnTo>
                    <a:pt x="179" y="210"/>
                  </a:lnTo>
                  <a:lnTo>
                    <a:pt x="163" y="212"/>
                  </a:lnTo>
                  <a:lnTo>
                    <a:pt x="150" y="210"/>
                  </a:lnTo>
                  <a:lnTo>
                    <a:pt x="145" y="210"/>
                  </a:lnTo>
                  <a:lnTo>
                    <a:pt x="143" y="212"/>
                  </a:lnTo>
                  <a:lnTo>
                    <a:pt x="140" y="215"/>
                  </a:lnTo>
                  <a:lnTo>
                    <a:pt x="135" y="215"/>
                  </a:lnTo>
                  <a:lnTo>
                    <a:pt x="120" y="220"/>
                  </a:lnTo>
                  <a:lnTo>
                    <a:pt x="99" y="220"/>
                  </a:lnTo>
                  <a:lnTo>
                    <a:pt x="92" y="217"/>
                  </a:lnTo>
                  <a:lnTo>
                    <a:pt x="84" y="215"/>
                  </a:lnTo>
                  <a:lnTo>
                    <a:pt x="79" y="212"/>
                  </a:lnTo>
                  <a:lnTo>
                    <a:pt x="74" y="210"/>
                  </a:lnTo>
                  <a:lnTo>
                    <a:pt x="64" y="212"/>
                  </a:lnTo>
                  <a:lnTo>
                    <a:pt x="53" y="210"/>
                  </a:lnTo>
                  <a:lnTo>
                    <a:pt x="46" y="210"/>
                  </a:lnTo>
                  <a:lnTo>
                    <a:pt x="41" y="207"/>
                  </a:lnTo>
                  <a:lnTo>
                    <a:pt x="20" y="189"/>
                  </a:lnTo>
                  <a:lnTo>
                    <a:pt x="10" y="184"/>
                  </a:lnTo>
                  <a:lnTo>
                    <a:pt x="5" y="182"/>
                  </a:lnTo>
                  <a:lnTo>
                    <a:pt x="0" y="182"/>
                  </a:lnTo>
                  <a:lnTo>
                    <a:pt x="5" y="177"/>
                  </a:lnTo>
                  <a:lnTo>
                    <a:pt x="7" y="174"/>
                  </a:lnTo>
                  <a:lnTo>
                    <a:pt x="18" y="171"/>
                  </a:lnTo>
                  <a:lnTo>
                    <a:pt x="20" y="171"/>
                  </a:lnTo>
                  <a:lnTo>
                    <a:pt x="20" y="174"/>
                  </a:lnTo>
                  <a:lnTo>
                    <a:pt x="28" y="179"/>
                  </a:lnTo>
                  <a:lnTo>
                    <a:pt x="43" y="189"/>
                  </a:lnTo>
                  <a:lnTo>
                    <a:pt x="48" y="192"/>
                  </a:lnTo>
                  <a:lnTo>
                    <a:pt x="53" y="192"/>
                  </a:lnTo>
                  <a:lnTo>
                    <a:pt x="64" y="192"/>
                  </a:lnTo>
                  <a:lnTo>
                    <a:pt x="74" y="192"/>
                  </a:lnTo>
                  <a:lnTo>
                    <a:pt x="79" y="194"/>
                  </a:lnTo>
                  <a:lnTo>
                    <a:pt x="84" y="197"/>
                  </a:lnTo>
                  <a:lnTo>
                    <a:pt x="94" y="202"/>
                  </a:lnTo>
                  <a:lnTo>
                    <a:pt x="102" y="205"/>
                  </a:lnTo>
                  <a:lnTo>
                    <a:pt x="112" y="205"/>
                  </a:lnTo>
                  <a:lnTo>
                    <a:pt x="122" y="202"/>
                  </a:lnTo>
                  <a:lnTo>
                    <a:pt x="138" y="199"/>
                  </a:lnTo>
                  <a:lnTo>
                    <a:pt x="156" y="197"/>
                  </a:lnTo>
                  <a:lnTo>
                    <a:pt x="171" y="194"/>
                  </a:lnTo>
                  <a:lnTo>
                    <a:pt x="176" y="194"/>
                  </a:lnTo>
                  <a:lnTo>
                    <a:pt x="179" y="192"/>
                  </a:lnTo>
                  <a:lnTo>
                    <a:pt x="189" y="182"/>
                  </a:lnTo>
                  <a:lnTo>
                    <a:pt x="199" y="174"/>
                  </a:lnTo>
                  <a:lnTo>
                    <a:pt x="209" y="166"/>
                  </a:lnTo>
                  <a:lnTo>
                    <a:pt x="212" y="161"/>
                  </a:lnTo>
                  <a:lnTo>
                    <a:pt x="212" y="156"/>
                  </a:lnTo>
                  <a:lnTo>
                    <a:pt x="217" y="138"/>
                  </a:lnTo>
                  <a:lnTo>
                    <a:pt x="225" y="123"/>
                  </a:lnTo>
                  <a:lnTo>
                    <a:pt x="230" y="108"/>
                  </a:lnTo>
                  <a:lnTo>
                    <a:pt x="230" y="100"/>
                  </a:lnTo>
                  <a:lnTo>
                    <a:pt x="230" y="92"/>
                  </a:lnTo>
                  <a:lnTo>
                    <a:pt x="227" y="77"/>
                  </a:lnTo>
                  <a:lnTo>
                    <a:pt x="225" y="72"/>
                  </a:lnTo>
                  <a:lnTo>
                    <a:pt x="219" y="67"/>
                  </a:lnTo>
                  <a:lnTo>
                    <a:pt x="214" y="62"/>
                  </a:lnTo>
                  <a:lnTo>
                    <a:pt x="214" y="54"/>
                  </a:lnTo>
                  <a:lnTo>
                    <a:pt x="212" y="49"/>
                  </a:lnTo>
                  <a:lnTo>
                    <a:pt x="209" y="44"/>
                  </a:lnTo>
                  <a:lnTo>
                    <a:pt x="204" y="39"/>
                  </a:lnTo>
                  <a:lnTo>
                    <a:pt x="196" y="34"/>
                  </a:lnTo>
                  <a:lnTo>
                    <a:pt x="191" y="34"/>
                  </a:lnTo>
                  <a:lnTo>
                    <a:pt x="189" y="34"/>
                  </a:lnTo>
                  <a:lnTo>
                    <a:pt x="184" y="31"/>
                  </a:lnTo>
                  <a:lnTo>
                    <a:pt x="173" y="21"/>
                  </a:lnTo>
                  <a:lnTo>
                    <a:pt x="168" y="18"/>
                  </a:lnTo>
                  <a:lnTo>
                    <a:pt x="163" y="16"/>
                  </a:lnTo>
                  <a:lnTo>
                    <a:pt x="156" y="13"/>
                  </a:lnTo>
                  <a:lnTo>
                    <a:pt x="153" y="11"/>
                  </a:lnTo>
                  <a:lnTo>
                    <a:pt x="148" y="8"/>
                  </a:lnTo>
                  <a:lnTo>
                    <a:pt x="140" y="11"/>
                  </a:lnTo>
                  <a:lnTo>
                    <a:pt x="133" y="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5818" name="Freeform 143">
              <a:extLst>
                <a:ext uri="{FF2B5EF4-FFF2-40B4-BE49-F238E27FC236}">
                  <a16:creationId xmlns:a16="http://schemas.microsoft.com/office/drawing/2014/main" id="{AC7CAB03-4BD4-CC67-CB25-071071D4F5C1}"/>
                </a:ext>
              </a:extLst>
            </p:cNvPr>
            <p:cNvSpPr>
              <a:spLocks/>
            </p:cNvSpPr>
            <p:nvPr/>
          </p:nvSpPr>
          <p:spPr bwMode="auto">
            <a:xfrm>
              <a:off x="867" y="1347"/>
              <a:ext cx="406" cy="238"/>
            </a:xfrm>
            <a:custGeom>
              <a:avLst/>
              <a:gdLst>
                <a:gd name="T0" fmla="*/ 189 w 406"/>
                <a:gd name="T1" fmla="*/ 23 h 238"/>
                <a:gd name="T2" fmla="*/ 196 w 406"/>
                <a:gd name="T3" fmla="*/ 29 h 238"/>
                <a:gd name="T4" fmla="*/ 171 w 406"/>
                <a:gd name="T5" fmla="*/ 31 h 238"/>
                <a:gd name="T6" fmla="*/ 143 w 406"/>
                <a:gd name="T7" fmla="*/ 16 h 238"/>
                <a:gd name="T8" fmla="*/ 109 w 406"/>
                <a:gd name="T9" fmla="*/ 26 h 238"/>
                <a:gd name="T10" fmla="*/ 81 w 406"/>
                <a:gd name="T11" fmla="*/ 34 h 238"/>
                <a:gd name="T12" fmla="*/ 66 w 406"/>
                <a:gd name="T13" fmla="*/ 41 h 238"/>
                <a:gd name="T14" fmla="*/ 43 w 406"/>
                <a:gd name="T15" fmla="*/ 54 h 238"/>
                <a:gd name="T16" fmla="*/ 23 w 406"/>
                <a:gd name="T17" fmla="*/ 72 h 238"/>
                <a:gd name="T18" fmla="*/ 20 w 406"/>
                <a:gd name="T19" fmla="*/ 105 h 238"/>
                <a:gd name="T20" fmla="*/ 25 w 406"/>
                <a:gd name="T21" fmla="*/ 138 h 238"/>
                <a:gd name="T22" fmla="*/ 38 w 406"/>
                <a:gd name="T23" fmla="*/ 161 h 238"/>
                <a:gd name="T24" fmla="*/ 58 w 406"/>
                <a:gd name="T25" fmla="*/ 182 h 238"/>
                <a:gd name="T26" fmla="*/ 69 w 406"/>
                <a:gd name="T27" fmla="*/ 194 h 238"/>
                <a:gd name="T28" fmla="*/ 97 w 406"/>
                <a:gd name="T29" fmla="*/ 202 h 238"/>
                <a:gd name="T30" fmla="*/ 127 w 406"/>
                <a:gd name="T31" fmla="*/ 210 h 238"/>
                <a:gd name="T32" fmla="*/ 148 w 406"/>
                <a:gd name="T33" fmla="*/ 200 h 238"/>
                <a:gd name="T34" fmla="*/ 181 w 406"/>
                <a:gd name="T35" fmla="*/ 200 h 238"/>
                <a:gd name="T36" fmla="*/ 196 w 406"/>
                <a:gd name="T37" fmla="*/ 177 h 238"/>
                <a:gd name="T38" fmla="*/ 235 w 406"/>
                <a:gd name="T39" fmla="*/ 164 h 238"/>
                <a:gd name="T40" fmla="*/ 237 w 406"/>
                <a:gd name="T41" fmla="*/ 189 h 238"/>
                <a:gd name="T42" fmla="*/ 258 w 406"/>
                <a:gd name="T43" fmla="*/ 207 h 238"/>
                <a:gd name="T44" fmla="*/ 288 w 406"/>
                <a:gd name="T45" fmla="*/ 212 h 238"/>
                <a:gd name="T46" fmla="*/ 311 w 406"/>
                <a:gd name="T47" fmla="*/ 220 h 238"/>
                <a:gd name="T48" fmla="*/ 362 w 406"/>
                <a:gd name="T49" fmla="*/ 210 h 238"/>
                <a:gd name="T50" fmla="*/ 373 w 406"/>
                <a:gd name="T51" fmla="*/ 212 h 238"/>
                <a:gd name="T52" fmla="*/ 401 w 406"/>
                <a:gd name="T53" fmla="*/ 202 h 238"/>
                <a:gd name="T54" fmla="*/ 373 w 406"/>
                <a:gd name="T55" fmla="*/ 230 h 238"/>
                <a:gd name="T56" fmla="*/ 362 w 406"/>
                <a:gd name="T57" fmla="*/ 228 h 238"/>
                <a:gd name="T58" fmla="*/ 319 w 406"/>
                <a:gd name="T59" fmla="*/ 238 h 238"/>
                <a:gd name="T60" fmla="*/ 286 w 406"/>
                <a:gd name="T61" fmla="*/ 230 h 238"/>
                <a:gd name="T62" fmla="*/ 263 w 406"/>
                <a:gd name="T63" fmla="*/ 230 h 238"/>
                <a:gd name="T64" fmla="*/ 232 w 406"/>
                <a:gd name="T65" fmla="*/ 202 h 238"/>
                <a:gd name="T66" fmla="*/ 222 w 406"/>
                <a:gd name="T67" fmla="*/ 182 h 238"/>
                <a:gd name="T68" fmla="*/ 201 w 406"/>
                <a:gd name="T69" fmla="*/ 194 h 238"/>
                <a:gd name="T70" fmla="*/ 178 w 406"/>
                <a:gd name="T71" fmla="*/ 215 h 238"/>
                <a:gd name="T72" fmla="*/ 148 w 406"/>
                <a:gd name="T73" fmla="*/ 215 h 238"/>
                <a:gd name="T74" fmla="*/ 115 w 406"/>
                <a:gd name="T75" fmla="*/ 225 h 238"/>
                <a:gd name="T76" fmla="*/ 86 w 406"/>
                <a:gd name="T77" fmla="*/ 212 h 238"/>
                <a:gd name="T78" fmla="*/ 53 w 406"/>
                <a:gd name="T79" fmla="*/ 202 h 238"/>
                <a:gd name="T80" fmla="*/ 38 w 406"/>
                <a:gd name="T81" fmla="*/ 184 h 238"/>
                <a:gd name="T82" fmla="*/ 17 w 406"/>
                <a:gd name="T83" fmla="*/ 164 h 238"/>
                <a:gd name="T84" fmla="*/ 10 w 406"/>
                <a:gd name="T85" fmla="*/ 146 h 238"/>
                <a:gd name="T86" fmla="*/ 0 w 406"/>
                <a:gd name="T87" fmla="*/ 118 h 238"/>
                <a:gd name="T88" fmla="*/ 5 w 406"/>
                <a:gd name="T89" fmla="*/ 103 h 238"/>
                <a:gd name="T90" fmla="*/ 5 w 406"/>
                <a:gd name="T91" fmla="*/ 74 h 238"/>
                <a:gd name="T92" fmla="*/ 23 w 406"/>
                <a:gd name="T93" fmla="*/ 54 h 238"/>
                <a:gd name="T94" fmla="*/ 48 w 406"/>
                <a:gd name="T95" fmla="*/ 29 h 238"/>
                <a:gd name="T96" fmla="*/ 71 w 406"/>
                <a:gd name="T97" fmla="*/ 21 h 238"/>
                <a:gd name="T98" fmla="*/ 89 w 406"/>
                <a:gd name="T99" fmla="*/ 16 h 238"/>
                <a:gd name="T100" fmla="*/ 115 w 406"/>
                <a:gd name="T101" fmla="*/ 6 h 238"/>
                <a:gd name="T102" fmla="*/ 130 w 406"/>
                <a:gd name="T103" fmla="*/ 6 h 238"/>
                <a:gd name="T104" fmla="*/ 153 w 406"/>
                <a:gd name="T105" fmla="*/ 6 h 238"/>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406"/>
                <a:gd name="T160" fmla="*/ 0 h 238"/>
                <a:gd name="T161" fmla="*/ 406 w 406"/>
                <a:gd name="T162" fmla="*/ 238 h 238"/>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406" h="238">
                  <a:moveTo>
                    <a:pt x="161" y="11"/>
                  </a:moveTo>
                  <a:lnTo>
                    <a:pt x="171" y="13"/>
                  </a:lnTo>
                  <a:lnTo>
                    <a:pt x="178" y="18"/>
                  </a:lnTo>
                  <a:lnTo>
                    <a:pt x="189" y="23"/>
                  </a:lnTo>
                  <a:lnTo>
                    <a:pt x="191" y="26"/>
                  </a:lnTo>
                  <a:lnTo>
                    <a:pt x="194" y="26"/>
                  </a:lnTo>
                  <a:lnTo>
                    <a:pt x="196" y="26"/>
                  </a:lnTo>
                  <a:lnTo>
                    <a:pt x="196" y="29"/>
                  </a:lnTo>
                  <a:lnTo>
                    <a:pt x="194" y="29"/>
                  </a:lnTo>
                  <a:lnTo>
                    <a:pt x="189" y="31"/>
                  </a:lnTo>
                  <a:lnTo>
                    <a:pt x="178" y="34"/>
                  </a:lnTo>
                  <a:lnTo>
                    <a:pt x="171" y="31"/>
                  </a:lnTo>
                  <a:lnTo>
                    <a:pt x="163" y="26"/>
                  </a:lnTo>
                  <a:lnTo>
                    <a:pt x="150" y="18"/>
                  </a:lnTo>
                  <a:lnTo>
                    <a:pt x="148" y="16"/>
                  </a:lnTo>
                  <a:lnTo>
                    <a:pt x="143" y="16"/>
                  </a:lnTo>
                  <a:lnTo>
                    <a:pt x="132" y="18"/>
                  </a:lnTo>
                  <a:lnTo>
                    <a:pt x="125" y="23"/>
                  </a:lnTo>
                  <a:lnTo>
                    <a:pt x="117" y="26"/>
                  </a:lnTo>
                  <a:lnTo>
                    <a:pt x="109" y="26"/>
                  </a:lnTo>
                  <a:lnTo>
                    <a:pt x="97" y="26"/>
                  </a:lnTo>
                  <a:lnTo>
                    <a:pt x="86" y="31"/>
                  </a:lnTo>
                  <a:lnTo>
                    <a:pt x="84" y="34"/>
                  </a:lnTo>
                  <a:lnTo>
                    <a:pt x="81" y="34"/>
                  </a:lnTo>
                  <a:lnTo>
                    <a:pt x="81" y="36"/>
                  </a:lnTo>
                  <a:lnTo>
                    <a:pt x="81" y="39"/>
                  </a:lnTo>
                  <a:lnTo>
                    <a:pt x="76" y="39"/>
                  </a:lnTo>
                  <a:lnTo>
                    <a:pt x="66" y="41"/>
                  </a:lnTo>
                  <a:lnTo>
                    <a:pt x="51" y="46"/>
                  </a:lnTo>
                  <a:lnTo>
                    <a:pt x="46" y="49"/>
                  </a:lnTo>
                  <a:lnTo>
                    <a:pt x="43" y="51"/>
                  </a:lnTo>
                  <a:lnTo>
                    <a:pt x="43" y="54"/>
                  </a:lnTo>
                  <a:lnTo>
                    <a:pt x="38" y="57"/>
                  </a:lnTo>
                  <a:lnTo>
                    <a:pt x="33" y="62"/>
                  </a:lnTo>
                  <a:lnTo>
                    <a:pt x="25" y="69"/>
                  </a:lnTo>
                  <a:lnTo>
                    <a:pt x="23" y="72"/>
                  </a:lnTo>
                  <a:lnTo>
                    <a:pt x="23" y="77"/>
                  </a:lnTo>
                  <a:lnTo>
                    <a:pt x="23" y="82"/>
                  </a:lnTo>
                  <a:lnTo>
                    <a:pt x="23" y="90"/>
                  </a:lnTo>
                  <a:lnTo>
                    <a:pt x="20" y="105"/>
                  </a:lnTo>
                  <a:lnTo>
                    <a:pt x="15" y="118"/>
                  </a:lnTo>
                  <a:lnTo>
                    <a:pt x="17" y="125"/>
                  </a:lnTo>
                  <a:lnTo>
                    <a:pt x="17" y="131"/>
                  </a:lnTo>
                  <a:lnTo>
                    <a:pt x="25" y="138"/>
                  </a:lnTo>
                  <a:lnTo>
                    <a:pt x="30" y="146"/>
                  </a:lnTo>
                  <a:lnTo>
                    <a:pt x="38" y="154"/>
                  </a:lnTo>
                  <a:lnTo>
                    <a:pt x="38" y="156"/>
                  </a:lnTo>
                  <a:lnTo>
                    <a:pt x="38" y="161"/>
                  </a:lnTo>
                  <a:lnTo>
                    <a:pt x="40" y="164"/>
                  </a:lnTo>
                  <a:lnTo>
                    <a:pt x="43" y="166"/>
                  </a:lnTo>
                  <a:lnTo>
                    <a:pt x="51" y="174"/>
                  </a:lnTo>
                  <a:lnTo>
                    <a:pt x="58" y="182"/>
                  </a:lnTo>
                  <a:lnTo>
                    <a:pt x="61" y="184"/>
                  </a:lnTo>
                  <a:lnTo>
                    <a:pt x="63" y="189"/>
                  </a:lnTo>
                  <a:lnTo>
                    <a:pt x="66" y="192"/>
                  </a:lnTo>
                  <a:lnTo>
                    <a:pt x="69" y="194"/>
                  </a:lnTo>
                  <a:lnTo>
                    <a:pt x="79" y="197"/>
                  </a:lnTo>
                  <a:lnTo>
                    <a:pt x="89" y="197"/>
                  </a:lnTo>
                  <a:lnTo>
                    <a:pt x="94" y="200"/>
                  </a:lnTo>
                  <a:lnTo>
                    <a:pt x="97" y="202"/>
                  </a:lnTo>
                  <a:lnTo>
                    <a:pt x="99" y="205"/>
                  </a:lnTo>
                  <a:lnTo>
                    <a:pt x="104" y="205"/>
                  </a:lnTo>
                  <a:lnTo>
                    <a:pt x="115" y="210"/>
                  </a:lnTo>
                  <a:lnTo>
                    <a:pt x="127" y="210"/>
                  </a:lnTo>
                  <a:lnTo>
                    <a:pt x="132" y="207"/>
                  </a:lnTo>
                  <a:lnTo>
                    <a:pt x="138" y="205"/>
                  </a:lnTo>
                  <a:lnTo>
                    <a:pt x="143" y="202"/>
                  </a:lnTo>
                  <a:lnTo>
                    <a:pt x="148" y="200"/>
                  </a:lnTo>
                  <a:lnTo>
                    <a:pt x="161" y="200"/>
                  </a:lnTo>
                  <a:lnTo>
                    <a:pt x="173" y="202"/>
                  </a:lnTo>
                  <a:lnTo>
                    <a:pt x="178" y="202"/>
                  </a:lnTo>
                  <a:lnTo>
                    <a:pt x="181" y="200"/>
                  </a:lnTo>
                  <a:lnTo>
                    <a:pt x="186" y="192"/>
                  </a:lnTo>
                  <a:lnTo>
                    <a:pt x="189" y="187"/>
                  </a:lnTo>
                  <a:lnTo>
                    <a:pt x="191" y="182"/>
                  </a:lnTo>
                  <a:lnTo>
                    <a:pt x="196" y="177"/>
                  </a:lnTo>
                  <a:lnTo>
                    <a:pt x="227" y="154"/>
                  </a:lnTo>
                  <a:lnTo>
                    <a:pt x="232" y="156"/>
                  </a:lnTo>
                  <a:lnTo>
                    <a:pt x="235" y="159"/>
                  </a:lnTo>
                  <a:lnTo>
                    <a:pt x="235" y="164"/>
                  </a:lnTo>
                  <a:lnTo>
                    <a:pt x="235" y="169"/>
                  </a:lnTo>
                  <a:lnTo>
                    <a:pt x="235" y="179"/>
                  </a:lnTo>
                  <a:lnTo>
                    <a:pt x="235" y="184"/>
                  </a:lnTo>
                  <a:lnTo>
                    <a:pt x="237" y="189"/>
                  </a:lnTo>
                  <a:lnTo>
                    <a:pt x="242" y="194"/>
                  </a:lnTo>
                  <a:lnTo>
                    <a:pt x="247" y="197"/>
                  </a:lnTo>
                  <a:lnTo>
                    <a:pt x="252" y="200"/>
                  </a:lnTo>
                  <a:lnTo>
                    <a:pt x="258" y="207"/>
                  </a:lnTo>
                  <a:lnTo>
                    <a:pt x="263" y="210"/>
                  </a:lnTo>
                  <a:lnTo>
                    <a:pt x="268" y="212"/>
                  </a:lnTo>
                  <a:lnTo>
                    <a:pt x="278" y="215"/>
                  </a:lnTo>
                  <a:lnTo>
                    <a:pt x="288" y="212"/>
                  </a:lnTo>
                  <a:lnTo>
                    <a:pt x="293" y="212"/>
                  </a:lnTo>
                  <a:lnTo>
                    <a:pt x="296" y="215"/>
                  </a:lnTo>
                  <a:lnTo>
                    <a:pt x="304" y="217"/>
                  </a:lnTo>
                  <a:lnTo>
                    <a:pt x="311" y="220"/>
                  </a:lnTo>
                  <a:lnTo>
                    <a:pt x="332" y="220"/>
                  </a:lnTo>
                  <a:lnTo>
                    <a:pt x="344" y="217"/>
                  </a:lnTo>
                  <a:lnTo>
                    <a:pt x="355" y="215"/>
                  </a:lnTo>
                  <a:lnTo>
                    <a:pt x="362" y="210"/>
                  </a:lnTo>
                  <a:lnTo>
                    <a:pt x="365" y="210"/>
                  </a:lnTo>
                  <a:lnTo>
                    <a:pt x="367" y="212"/>
                  </a:lnTo>
                  <a:lnTo>
                    <a:pt x="370" y="212"/>
                  </a:lnTo>
                  <a:lnTo>
                    <a:pt x="373" y="212"/>
                  </a:lnTo>
                  <a:lnTo>
                    <a:pt x="383" y="205"/>
                  </a:lnTo>
                  <a:lnTo>
                    <a:pt x="393" y="197"/>
                  </a:lnTo>
                  <a:lnTo>
                    <a:pt x="406" y="192"/>
                  </a:lnTo>
                  <a:lnTo>
                    <a:pt x="401" y="202"/>
                  </a:lnTo>
                  <a:lnTo>
                    <a:pt x="396" y="212"/>
                  </a:lnTo>
                  <a:lnTo>
                    <a:pt x="390" y="217"/>
                  </a:lnTo>
                  <a:lnTo>
                    <a:pt x="383" y="222"/>
                  </a:lnTo>
                  <a:lnTo>
                    <a:pt x="373" y="230"/>
                  </a:lnTo>
                  <a:lnTo>
                    <a:pt x="367" y="230"/>
                  </a:lnTo>
                  <a:lnTo>
                    <a:pt x="365" y="230"/>
                  </a:lnTo>
                  <a:lnTo>
                    <a:pt x="365" y="228"/>
                  </a:lnTo>
                  <a:lnTo>
                    <a:pt x="362" y="228"/>
                  </a:lnTo>
                  <a:lnTo>
                    <a:pt x="355" y="228"/>
                  </a:lnTo>
                  <a:lnTo>
                    <a:pt x="339" y="230"/>
                  </a:lnTo>
                  <a:lnTo>
                    <a:pt x="324" y="235"/>
                  </a:lnTo>
                  <a:lnTo>
                    <a:pt x="319" y="238"/>
                  </a:lnTo>
                  <a:lnTo>
                    <a:pt x="314" y="238"/>
                  </a:lnTo>
                  <a:lnTo>
                    <a:pt x="298" y="230"/>
                  </a:lnTo>
                  <a:lnTo>
                    <a:pt x="291" y="230"/>
                  </a:lnTo>
                  <a:lnTo>
                    <a:pt x="286" y="230"/>
                  </a:lnTo>
                  <a:lnTo>
                    <a:pt x="281" y="233"/>
                  </a:lnTo>
                  <a:lnTo>
                    <a:pt x="275" y="233"/>
                  </a:lnTo>
                  <a:lnTo>
                    <a:pt x="268" y="233"/>
                  </a:lnTo>
                  <a:lnTo>
                    <a:pt x="263" y="230"/>
                  </a:lnTo>
                  <a:lnTo>
                    <a:pt x="255" y="228"/>
                  </a:lnTo>
                  <a:lnTo>
                    <a:pt x="245" y="217"/>
                  </a:lnTo>
                  <a:lnTo>
                    <a:pt x="237" y="210"/>
                  </a:lnTo>
                  <a:lnTo>
                    <a:pt x="232" y="202"/>
                  </a:lnTo>
                  <a:lnTo>
                    <a:pt x="227" y="197"/>
                  </a:lnTo>
                  <a:lnTo>
                    <a:pt x="224" y="194"/>
                  </a:lnTo>
                  <a:lnTo>
                    <a:pt x="224" y="189"/>
                  </a:lnTo>
                  <a:lnTo>
                    <a:pt x="222" y="182"/>
                  </a:lnTo>
                  <a:lnTo>
                    <a:pt x="222" y="174"/>
                  </a:lnTo>
                  <a:lnTo>
                    <a:pt x="212" y="179"/>
                  </a:lnTo>
                  <a:lnTo>
                    <a:pt x="207" y="187"/>
                  </a:lnTo>
                  <a:lnTo>
                    <a:pt x="201" y="194"/>
                  </a:lnTo>
                  <a:lnTo>
                    <a:pt x="196" y="207"/>
                  </a:lnTo>
                  <a:lnTo>
                    <a:pt x="191" y="210"/>
                  </a:lnTo>
                  <a:lnTo>
                    <a:pt x="189" y="212"/>
                  </a:lnTo>
                  <a:lnTo>
                    <a:pt x="178" y="215"/>
                  </a:lnTo>
                  <a:lnTo>
                    <a:pt x="171" y="217"/>
                  </a:lnTo>
                  <a:lnTo>
                    <a:pt x="163" y="217"/>
                  </a:lnTo>
                  <a:lnTo>
                    <a:pt x="155" y="215"/>
                  </a:lnTo>
                  <a:lnTo>
                    <a:pt x="148" y="215"/>
                  </a:lnTo>
                  <a:lnTo>
                    <a:pt x="143" y="217"/>
                  </a:lnTo>
                  <a:lnTo>
                    <a:pt x="138" y="220"/>
                  </a:lnTo>
                  <a:lnTo>
                    <a:pt x="127" y="225"/>
                  </a:lnTo>
                  <a:lnTo>
                    <a:pt x="115" y="225"/>
                  </a:lnTo>
                  <a:lnTo>
                    <a:pt x="102" y="222"/>
                  </a:lnTo>
                  <a:lnTo>
                    <a:pt x="97" y="220"/>
                  </a:lnTo>
                  <a:lnTo>
                    <a:pt x="92" y="217"/>
                  </a:lnTo>
                  <a:lnTo>
                    <a:pt x="86" y="212"/>
                  </a:lnTo>
                  <a:lnTo>
                    <a:pt x="79" y="207"/>
                  </a:lnTo>
                  <a:lnTo>
                    <a:pt x="69" y="205"/>
                  </a:lnTo>
                  <a:lnTo>
                    <a:pt x="58" y="205"/>
                  </a:lnTo>
                  <a:lnTo>
                    <a:pt x="53" y="202"/>
                  </a:lnTo>
                  <a:lnTo>
                    <a:pt x="51" y="202"/>
                  </a:lnTo>
                  <a:lnTo>
                    <a:pt x="48" y="200"/>
                  </a:lnTo>
                  <a:lnTo>
                    <a:pt x="46" y="194"/>
                  </a:lnTo>
                  <a:lnTo>
                    <a:pt x="38" y="184"/>
                  </a:lnTo>
                  <a:lnTo>
                    <a:pt x="35" y="179"/>
                  </a:lnTo>
                  <a:lnTo>
                    <a:pt x="33" y="177"/>
                  </a:lnTo>
                  <a:lnTo>
                    <a:pt x="25" y="169"/>
                  </a:lnTo>
                  <a:lnTo>
                    <a:pt x="17" y="164"/>
                  </a:lnTo>
                  <a:lnTo>
                    <a:pt x="15" y="161"/>
                  </a:lnTo>
                  <a:lnTo>
                    <a:pt x="12" y="159"/>
                  </a:lnTo>
                  <a:lnTo>
                    <a:pt x="10" y="154"/>
                  </a:lnTo>
                  <a:lnTo>
                    <a:pt x="10" y="146"/>
                  </a:lnTo>
                  <a:lnTo>
                    <a:pt x="10" y="141"/>
                  </a:lnTo>
                  <a:lnTo>
                    <a:pt x="5" y="131"/>
                  </a:lnTo>
                  <a:lnTo>
                    <a:pt x="2" y="123"/>
                  </a:lnTo>
                  <a:lnTo>
                    <a:pt x="0" y="118"/>
                  </a:lnTo>
                  <a:lnTo>
                    <a:pt x="2" y="115"/>
                  </a:lnTo>
                  <a:lnTo>
                    <a:pt x="2" y="110"/>
                  </a:lnTo>
                  <a:lnTo>
                    <a:pt x="5" y="105"/>
                  </a:lnTo>
                  <a:lnTo>
                    <a:pt x="5" y="103"/>
                  </a:lnTo>
                  <a:lnTo>
                    <a:pt x="5" y="100"/>
                  </a:lnTo>
                  <a:lnTo>
                    <a:pt x="5" y="95"/>
                  </a:lnTo>
                  <a:lnTo>
                    <a:pt x="5" y="90"/>
                  </a:lnTo>
                  <a:lnTo>
                    <a:pt x="5" y="74"/>
                  </a:lnTo>
                  <a:lnTo>
                    <a:pt x="12" y="62"/>
                  </a:lnTo>
                  <a:lnTo>
                    <a:pt x="15" y="59"/>
                  </a:lnTo>
                  <a:lnTo>
                    <a:pt x="17" y="57"/>
                  </a:lnTo>
                  <a:lnTo>
                    <a:pt x="23" y="54"/>
                  </a:lnTo>
                  <a:lnTo>
                    <a:pt x="28" y="49"/>
                  </a:lnTo>
                  <a:lnTo>
                    <a:pt x="35" y="39"/>
                  </a:lnTo>
                  <a:lnTo>
                    <a:pt x="43" y="31"/>
                  </a:lnTo>
                  <a:lnTo>
                    <a:pt x="48" y="29"/>
                  </a:lnTo>
                  <a:lnTo>
                    <a:pt x="53" y="29"/>
                  </a:lnTo>
                  <a:lnTo>
                    <a:pt x="58" y="29"/>
                  </a:lnTo>
                  <a:lnTo>
                    <a:pt x="63" y="26"/>
                  </a:lnTo>
                  <a:lnTo>
                    <a:pt x="71" y="21"/>
                  </a:lnTo>
                  <a:lnTo>
                    <a:pt x="79" y="16"/>
                  </a:lnTo>
                  <a:lnTo>
                    <a:pt x="81" y="16"/>
                  </a:lnTo>
                  <a:lnTo>
                    <a:pt x="84" y="16"/>
                  </a:lnTo>
                  <a:lnTo>
                    <a:pt x="89" y="16"/>
                  </a:lnTo>
                  <a:lnTo>
                    <a:pt x="92" y="16"/>
                  </a:lnTo>
                  <a:lnTo>
                    <a:pt x="102" y="11"/>
                  </a:lnTo>
                  <a:lnTo>
                    <a:pt x="109" y="6"/>
                  </a:lnTo>
                  <a:lnTo>
                    <a:pt x="115" y="6"/>
                  </a:lnTo>
                  <a:lnTo>
                    <a:pt x="117" y="8"/>
                  </a:lnTo>
                  <a:lnTo>
                    <a:pt x="120" y="8"/>
                  </a:lnTo>
                  <a:lnTo>
                    <a:pt x="125" y="8"/>
                  </a:lnTo>
                  <a:lnTo>
                    <a:pt x="130" y="6"/>
                  </a:lnTo>
                  <a:lnTo>
                    <a:pt x="138" y="0"/>
                  </a:lnTo>
                  <a:lnTo>
                    <a:pt x="140" y="0"/>
                  </a:lnTo>
                  <a:lnTo>
                    <a:pt x="143" y="0"/>
                  </a:lnTo>
                  <a:lnTo>
                    <a:pt x="153" y="6"/>
                  </a:lnTo>
                  <a:lnTo>
                    <a:pt x="158" y="8"/>
                  </a:lnTo>
                  <a:lnTo>
                    <a:pt x="161"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sp>
        <p:nvSpPr>
          <p:cNvPr id="75785" name="Freeform 144">
            <a:extLst>
              <a:ext uri="{FF2B5EF4-FFF2-40B4-BE49-F238E27FC236}">
                <a16:creationId xmlns:a16="http://schemas.microsoft.com/office/drawing/2014/main" id="{8F0406C5-4BB6-6E2B-B6F3-F25B24A61827}"/>
              </a:ext>
            </a:extLst>
          </p:cNvPr>
          <p:cNvSpPr>
            <a:spLocks/>
          </p:cNvSpPr>
          <p:nvPr/>
        </p:nvSpPr>
        <p:spPr bwMode="auto">
          <a:xfrm>
            <a:off x="2622550" y="2203450"/>
            <a:ext cx="3930650" cy="3130550"/>
          </a:xfrm>
          <a:custGeom>
            <a:avLst/>
            <a:gdLst>
              <a:gd name="T0" fmla="*/ 0 w 2400"/>
              <a:gd name="T1" fmla="*/ 2147483646 h 1848"/>
              <a:gd name="T2" fmla="*/ 2147483646 w 2400"/>
              <a:gd name="T3" fmla="*/ 2147483646 h 1848"/>
              <a:gd name="T4" fmla="*/ 2147483646 w 2400"/>
              <a:gd name="T5" fmla="*/ 2147483646 h 1848"/>
              <a:gd name="T6" fmla="*/ 2147483646 w 2400"/>
              <a:gd name="T7" fmla="*/ 2147483646 h 1848"/>
              <a:gd name="T8" fmla="*/ 0 60000 65536"/>
              <a:gd name="T9" fmla="*/ 0 60000 65536"/>
              <a:gd name="T10" fmla="*/ 0 60000 65536"/>
              <a:gd name="T11" fmla="*/ 0 60000 65536"/>
              <a:gd name="T12" fmla="*/ 0 w 2400"/>
              <a:gd name="T13" fmla="*/ 0 h 1848"/>
              <a:gd name="T14" fmla="*/ 2400 w 2400"/>
              <a:gd name="T15" fmla="*/ 1848 h 1848"/>
            </a:gdLst>
            <a:ahLst/>
            <a:cxnLst>
              <a:cxn ang="T8">
                <a:pos x="T0" y="T1"/>
              </a:cxn>
              <a:cxn ang="T9">
                <a:pos x="T2" y="T3"/>
              </a:cxn>
              <a:cxn ang="T10">
                <a:pos x="T4" y="T5"/>
              </a:cxn>
              <a:cxn ang="T11">
                <a:pos x="T6" y="T7"/>
              </a:cxn>
            </a:cxnLst>
            <a:rect l="T12" t="T13" r="T14" b="T15"/>
            <a:pathLst>
              <a:path w="2400" h="1848">
                <a:moveTo>
                  <a:pt x="0" y="1848"/>
                </a:moveTo>
                <a:cubicBezTo>
                  <a:pt x="192" y="1187"/>
                  <a:pt x="384" y="527"/>
                  <a:pt x="672" y="264"/>
                </a:cubicBezTo>
                <a:cubicBezTo>
                  <a:pt x="959" y="0"/>
                  <a:pt x="1440" y="0"/>
                  <a:pt x="1728" y="264"/>
                </a:cubicBezTo>
                <a:cubicBezTo>
                  <a:pt x="2015" y="527"/>
                  <a:pt x="2207" y="1187"/>
                  <a:pt x="2400" y="1848"/>
                </a:cubicBezTo>
              </a:path>
            </a:pathLst>
          </a:custGeom>
          <a:noFill/>
          <a:ln w="9525">
            <a:solidFill>
              <a:schemeClr val="tx1"/>
            </a:solidFill>
            <a:round/>
            <a:headEnd/>
            <a:tailEnd type="stealth" w="lg" len="lg"/>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5786" name="Text Box 145">
            <a:extLst>
              <a:ext uri="{FF2B5EF4-FFF2-40B4-BE49-F238E27FC236}">
                <a16:creationId xmlns:a16="http://schemas.microsoft.com/office/drawing/2014/main" id="{82AD07AB-E4D8-8E3F-2698-D716858CCA29}"/>
              </a:ext>
            </a:extLst>
          </p:cNvPr>
          <p:cNvSpPr txBox="1">
            <a:spLocks noChangeArrowheads="1"/>
          </p:cNvSpPr>
          <p:nvPr/>
        </p:nvSpPr>
        <p:spPr bwMode="auto">
          <a:xfrm>
            <a:off x="533400" y="1676400"/>
            <a:ext cx="16065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r>
              <a:rPr lang="en-GB" altLang="x-none" sz="1800" i="1">
                <a:latin typeface="Helvetica" charset="0"/>
              </a:rPr>
              <a:t>Requirements</a:t>
            </a:r>
          </a:p>
        </p:txBody>
      </p:sp>
      <p:sp>
        <p:nvSpPr>
          <p:cNvPr id="75787" name="Text Box 146">
            <a:extLst>
              <a:ext uri="{FF2B5EF4-FFF2-40B4-BE49-F238E27FC236}">
                <a16:creationId xmlns:a16="http://schemas.microsoft.com/office/drawing/2014/main" id="{6A2D633B-25E5-6CAA-3734-46ABE17AC463}"/>
              </a:ext>
            </a:extLst>
          </p:cNvPr>
          <p:cNvSpPr txBox="1">
            <a:spLocks noChangeArrowheads="1"/>
          </p:cNvSpPr>
          <p:nvPr/>
        </p:nvSpPr>
        <p:spPr bwMode="auto">
          <a:xfrm>
            <a:off x="533400" y="3367088"/>
            <a:ext cx="10096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r>
              <a:rPr lang="en-GB" altLang="x-none" sz="1800" i="1">
                <a:latin typeface="Helvetica" charset="0"/>
              </a:rPr>
              <a:t>Designs</a:t>
            </a:r>
          </a:p>
        </p:txBody>
      </p:sp>
      <p:sp>
        <p:nvSpPr>
          <p:cNvPr id="75788" name="Text Box 147">
            <a:extLst>
              <a:ext uri="{FF2B5EF4-FFF2-40B4-BE49-F238E27FC236}">
                <a16:creationId xmlns:a16="http://schemas.microsoft.com/office/drawing/2014/main" id="{1A01EC61-419D-A1AB-9062-D3023ED7642C}"/>
              </a:ext>
            </a:extLst>
          </p:cNvPr>
          <p:cNvSpPr txBox="1">
            <a:spLocks noChangeArrowheads="1"/>
          </p:cNvSpPr>
          <p:nvPr/>
        </p:nvSpPr>
        <p:spPr bwMode="auto">
          <a:xfrm>
            <a:off x="533400" y="5181600"/>
            <a:ext cx="730250" cy="366713"/>
          </a:xfrm>
          <a:prstGeom prst="rect">
            <a:avLst/>
          </a:prstGeom>
          <a:solidFill>
            <a:schemeClr val="bg1"/>
          </a:solidFill>
          <a:ln w="0" cap="rnd">
            <a:solidFill>
              <a:schemeClr val="bg1"/>
            </a:solidFill>
            <a:prstDash val="sysDot"/>
            <a:miter lim="800000"/>
            <a:headEnd/>
            <a:tailEnd/>
          </a:ln>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r>
              <a:rPr lang="en-GB" altLang="x-none" sz="1800" i="1">
                <a:latin typeface="Helvetica" charset="0"/>
              </a:rPr>
              <a:t>Code</a:t>
            </a:r>
          </a:p>
        </p:txBody>
      </p:sp>
      <p:sp>
        <p:nvSpPr>
          <p:cNvPr id="75789" name="Text Box 148">
            <a:extLst>
              <a:ext uri="{FF2B5EF4-FFF2-40B4-BE49-F238E27FC236}">
                <a16:creationId xmlns:a16="http://schemas.microsoft.com/office/drawing/2014/main" id="{5AAB1475-233C-A54F-5B38-83C33F873207}"/>
              </a:ext>
            </a:extLst>
          </p:cNvPr>
          <p:cNvSpPr txBox="1">
            <a:spLocks noChangeArrowheads="1"/>
          </p:cNvSpPr>
          <p:nvPr/>
        </p:nvSpPr>
        <p:spPr bwMode="auto">
          <a:xfrm>
            <a:off x="6781800" y="1447800"/>
            <a:ext cx="1847850" cy="64135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800" b="1">
                <a:latin typeface="Helvetica" charset="0"/>
              </a:rPr>
              <a:t>(0) requirement</a:t>
            </a:r>
          </a:p>
          <a:p>
            <a:pPr algn="ctr"/>
            <a:r>
              <a:rPr lang="en-GB" altLang="x-none" sz="1800" b="1">
                <a:latin typeface="Helvetica" charset="0"/>
              </a:rPr>
              <a:t>analysis</a:t>
            </a:r>
          </a:p>
        </p:txBody>
      </p:sp>
      <p:sp>
        <p:nvSpPr>
          <p:cNvPr id="75790" name="Text Box 149">
            <a:extLst>
              <a:ext uri="{FF2B5EF4-FFF2-40B4-BE49-F238E27FC236}">
                <a16:creationId xmlns:a16="http://schemas.microsoft.com/office/drawing/2014/main" id="{A40957C0-BD37-3708-2418-7F4528D603C0}"/>
              </a:ext>
            </a:extLst>
          </p:cNvPr>
          <p:cNvSpPr txBox="1">
            <a:spLocks noChangeArrowheads="1"/>
          </p:cNvSpPr>
          <p:nvPr/>
        </p:nvSpPr>
        <p:spPr bwMode="auto">
          <a:xfrm>
            <a:off x="533400" y="4038600"/>
            <a:ext cx="1200150" cy="64135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800" b="1">
                <a:latin typeface="Helvetica" charset="0"/>
              </a:rPr>
              <a:t>(1) model</a:t>
            </a:r>
          </a:p>
          <a:p>
            <a:pPr algn="ctr"/>
            <a:r>
              <a:rPr lang="en-GB" altLang="x-none" sz="1800" b="1">
                <a:latin typeface="Helvetica" charset="0"/>
              </a:rPr>
              <a:t>capture</a:t>
            </a:r>
          </a:p>
        </p:txBody>
      </p:sp>
      <p:sp>
        <p:nvSpPr>
          <p:cNvPr id="75791" name="Text Box 150">
            <a:extLst>
              <a:ext uri="{FF2B5EF4-FFF2-40B4-BE49-F238E27FC236}">
                <a16:creationId xmlns:a16="http://schemas.microsoft.com/office/drawing/2014/main" id="{8BF98DF7-D5DA-A2DA-33CE-50A8F900DFD6}"/>
              </a:ext>
            </a:extLst>
          </p:cNvPr>
          <p:cNvSpPr txBox="1">
            <a:spLocks noChangeArrowheads="1"/>
          </p:cNvSpPr>
          <p:nvPr/>
        </p:nvSpPr>
        <p:spPr bwMode="auto">
          <a:xfrm>
            <a:off x="609600" y="2362200"/>
            <a:ext cx="1428750" cy="64135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800" b="1">
                <a:latin typeface="Helvetica" charset="0"/>
              </a:rPr>
              <a:t>(2) problem</a:t>
            </a:r>
          </a:p>
          <a:p>
            <a:pPr algn="ctr"/>
            <a:r>
              <a:rPr lang="en-GB" altLang="x-none" sz="1800" b="1">
                <a:latin typeface="Helvetica" charset="0"/>
              </a:rPr>
              <a:t>detection</a:t>
            </a:r>
          </a:p>
        </p:txBody>
      </p:sp>
      <p:sp>
        <p:nvSpPr>
          <p:cNvPr id="75792" name="Text Box 151">
            <a:extLst>
              <a:ext uri="{FF2B5EF4-FFF2-40B4-BE49-F238E27FC236}">
                <a16:creationId xmlns:a16="http://schemas.microsoft.com/office/drawing/2014/main" id="{ED498DB5-DD93-7D58-8EF8-48063942DFBB}"/>
              </a:ext>
            </a:extLst>
          </p:cNvPr>
          <p:cNvSpPr txBox="1">
            <a:spLocks noChangeArrowheads="1"/>
          </p:cNvSpPr>
          <p:nvPr/>
        </p:nvSpPr>
        <p:spPr bwMode="auto">
          <a:xfrm>
            <a:off x="7289800" y="2514600"/>
            <a:ext cx="1428750" cy="64135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800" b="1">
                <a:latin typeface="Helvetica" charset="0"/>
              </a:rPr>
              <a:t>(3) problem</a:t>
            </a:r>
          </a:p>
          <a:p>
            <a:pPr algn="ctr"/>
            <a:r>
              <a:rPr lang="en-GB" altLang="x-none" sz="1800" b="1">
                <a:latin typeface="Helvetica" charset="0"/>
              </a:rPr>
              <a:t>resolution</a:t>
            </a:r>
          </a:p>
        </p:txBody>
      </p:sp>
      <p:sp>
        <p:nvSpPr>
          <p:cNvPr id="75793" name="Line 152">
            <a:extLst>
              <a:ext uri="{FF2B5EF4-FFF2-40B4-BE49-F238E27FC236}">
                <a16:creationId xmlns:a16="http://schemas.microsoft.com/office/drawing/2014/main" id="{EC8B2392-DF6E-659F-72AA-5BF18B647116}"/>
              </a:ext>
            </a:extLst>
          </p:cNvPr>
          <p:cNvSpPr>
            <a:spLocks noChangeShapeType="1"/>
          </p:cNvSpPr>
          <p:nvPr/>
        </p:nvSpPr>
        <p:spPr bwMode="auto">
          <a:xfrm flipV="1">
            <a:off x="1676400" y="4038600"/>
            <a:ext cx="304800" cy="762000"/>
          </a:xfrm>
          <a:prstGeom prst="line">
            <a:avLst/>
          </a:prstGeom>
          <a:noFill/>
          <a:ln w="38100">
            <a:solidFill>
              <a:schemeClr val="tx1"/>
            </a:solidFill>
            <a:round/>
            <a:headEnd/>
            <a:tailEnd type="stealth" w="lg" len="lg"/>
          </a:ln>
          <a:extLst>
            <a:ext uri="{909E8E84-426E-40DD-AFC4-6F175D3DCCD1}">
              <a14:hiddenFill xmlns:a14="http://schemas.microsoft.com/office/drawing/2010/main">
                <a:noFill/>
              </a14:hiddenFill>
            </a:ext>
          </a:extLst>
        </p:spPr>
        <p:txBody>
          <a:bodyPr wrap="none" anchor="ctr"/>
          <a:lstStyle/>
          <a:p>
            <a:endParaRPr lang="en-US"/>
          </a:p>
        </p:txBody>
      </p:sp>
      <p:sp>
        <p:nvSpPr>
          <p:cNvPr id="75794" name="Line 153">
            <a:extLst>
              <a:ext uri="{FF2B5EF4-FFF2-40B4-BE49-F238E27FC236}">
                <a16:creationId xmlns:a16="http://schemas.microsoft.com/office/drawing/2014/main" id="{CDC42404-C1FA-7AA5-D1EF-0A72CD154D15}"/>
              </a:ext>
            </a:extLst>
          </p:cNvPr>
          <p:cNvSpPr>
            <a:spLocks noChangeShapeType="1"/>
          </p:cNvSpPr>
          <p:nvPr/>
        </p:nvSpPr>
        <p:spPr bwMode="auto">
          <a:xfrm flipV="1">
            <a:off x="2698750" y="5562600"/>
            <a:ext cx="3886200" cy="0"/>
          </a:xfrm>
          <a:prstGeom prst="line">
            <a:avLst/>
          </a:prstGeom>
          <a:noFill/>
          <a:ln w="38100">
            <a:solidFill>
              <a:schemeClr val="tx1"/>
            </a:solidFill>
            <a:round/>
            <a:headEnd/>
            <a:tailEnd type="stealth" w="lg" len="lg"/>
          </a:ln>
          <a:extLst>
            <a:ext uri="{909E8E84-426E-40DD-AFC4-6F175D3DCCD1}">
              <a14:hiddenFill xmlns:a14="http://schemas.microsoft.com/office/drawing/2010/main">
                <a:noFill/>
              </a14:hiddenFill>
            </a:ext>
          </a:extLst>
        </p:spPr>
        <p:txBody>
          <a:bodyPr wrap="none" anchor="ctr"/>
          <a:lstStyle/>
          <a:p>
            <a:endParaRPr lang="en-US"/>
          </a:p>
        </p:txBody>
      </p:sp>
      <p:sp>
        <p:nvSpPr>
          <p:cNvPr id="75795" name="Text Box 154">
            <a:extLst>
              <a:ext uri="{FF2B5EF4-FFF2-40B4-BE49-F238E27FC236}">
                <a16:creationId xmlns:a16="http://schemas.microsoft.com/office/drawing/2014/main" id="{29E670EF-5F59-18B7-2D3D-72C1B5FE6A4E}"/>
              </a:ext>
            </a:extLst>
          </p:cNvPr>
          <p:cNvSpPr txBox="1">
            <a:spLocks noChangeArrowheads="1"/>
          </p:cNvSpPr>
          <p:nvPr/>
        </p:nvSpPr>
        <p:spPr bwMode="auto">
          <a:xfrm>
            <a:off x="3114675" y="5729288"/>
            <a:ext cx="3130550" cy="366712"/>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800" b="1" dirty="0">
                <a:latin typeface="Helvetica" charset="0"/>
              </a:rPr>
              <a:t>(4) program transformation</a:t>
            </a:r>
          </a:p>
        </p:txBody>
      </p:sp>
      <p:grpSp>
        <p:nvGrpSpPr>
          <p:cNvPr id="75796" name="Group 155">
            <a:extLst>
              <a:ext uri="{FF2B5EF4-FFF2-40B4-BE49-F238E27FC236}">
                <a16:creationId xmlns:a16="http://schemas.microsoft.com/office/drawing/2014/main" id="{1D71E62B-DBAF-4E87-A1B6-FFE7898DA834}"/>
              </a:ext>
            </a:extLst>
          </p:cNvPr>
          <p:cNvGrpSpPr>
            <a:grpSpLocks/>
          </p:cNvGrpSpPr>
          <p:nvPr/>
        </p:nvGrpSpPr>
        <p:grpSpPr bwMode="auto">
          <a:xfrm>
            <a:off x="2538413" y="1479550"/>
            <a:ext cx="1387475" cy="863600"/>
            <a:chOff x="1743" y="932"/>
            <a:chExt cx="874" cy="544"/>
          </a:xfrm>
        </p:grpSpPr>
        <p:sp>
          <p:nvSpPr>
            <p:cNvPr id="75798" name="Freeform 156">
              <a:extLst>
                <a:ext uri="{FF2B5EF4-FFF2-40B4-BE49-F238E27FC236}">
                  <a16:creationId xmlns:a16="http://schemas.microsoft.com/office/drawing/2014/main" id="{80A05ADB-4A79-FF20-1147-C92040418FD3}"/>
                </a:ext>
              </a:extLst>
            </p:cNvPr>
            <p:cNvSpPr>
              <a:spLocks/>
            </p:cNvSpPr>
            <p:nvPr/>
          </p:nvSpPr>
          <p:spPr bwMode="auto">
            <a:xfrm>
              <a:off x="1743" y="932"/>
              <a:ext cx="769" cy="536"/>
            </a:xfrm>
            <a:custGeom>
              <a:avLst/>
              <a:gdLst>
                <a:gd name="T0" fmla="*/ 746 w 769"/>
                <a:gd name="T1" fmla="*/ 194 h 536"/>
                <a:gd name="T2" fmla="*/ 769 w 769"/>
                <a:gd name="T3" fmla="*/ 135 h 536"/>
                <a:gd name="T4" fmla="*/ 759 w 769"/>
                <a:gd name="T5" fmla="*/ 97 h 536"/>
                <a:gd name="T6" fmla="*/ 741 w 769"/>
                <a:gd name="T7" fmla="*/ 43 h 536"/>
                <a:gd name="T8" fmla="*/ 713 w 769"/>
                <a:gd name="T9" fmla="*/ 18 h 536"/>
                <a:gd name="T10" fmla="*/ 690 w 769"/>
                <a:gd name="T11" fmla="*/ 10 h 536"/>
                <a:gd name="T12" fmla="*/ 662 w 769"/>
                <a:gd name="T13" fmla="*/ 10 h 536"/>
                <a:gd name="T14" fmla="*/ 593 w 769"/>
                <a:gd name="T15" fmla="*/ 5 h 536"/>
                <a:gd name="T16" fmla="*/ 567 w 769"/>
                <a:gd name="T17" fmla="*/ 31 h 536"/>
                <a:gd name="T18" fmla="*/ 524 w 769"/>
                <a:gd name="T19" fmla="*/ 69 h 536"/>
                <a:gd name="T20" fmla="*/ 508 w 769"/>
                <a:gd name="T21" fmla="*/ 128 h 536"/>
                <a:gd name="T22" fmla="*/ 534 w 769"/>
                <a:gd name="T23" fmla="*/ 184 h 536"/>
                <a:gd name="T24" fmla="*/ 496 w 769"/>
                <a:gd name="T25" fmla="*/ 130 h 536"/>
                <a:gd name="T26" fmla="*/ 475 w 769"/>
                <a:gd name="T27" fmla="*/ 105 h 536"/>
                <a:gd name="T28" fmla="*/ 444 w 769"/>
                <a:gd name="T29" fmla="*/ 82 h 536"/>
                <a:gd name="T30" fmla="*/ 401 w 769"/>
                <a:gd name="T31" fmla="*/ 79 h 536"/>
                <a:gd name="T32" fmla="*/ 347 w 769"/>
                <a:gd name="T33" fmla="*/ 97 h 536"/>
                <a:gd name="T34" fmla="*/ 317 w 769"/>
                <a:gd name="T35" fmla="*/ 117 h 536"/>
                <a:gd name="T36" fmla="*/ 304 w 769"/>
                <a:gd name="T37" fmla="*/ 174 h 536"/>
                <a:gd name="T38" fmla="*/ 337 w 769"/>
                <a:gd name="T39" fmla="*/ 235 h 536"/>
                <a:gd name="T40" fmla="*/ 312 w 769"/>
                <a:gd name="T41" fmla="*/ 232 h 536"/>
                <a:gd name="T42" fmla="*/ 294 w 769"/>
                <a:gd name="T43" fmla="*/ 227 h 536"/>
                <a:gd name="T44" fmla="*/ 273 w 769"/>
                <a:gd name="T45" fmla="*/ 209 h 536"/>
                <a:gd name="T46" fmla="*/ 232 w 769"/>
                <a:gd name="T47" fmla="*/ 207 h 536"/>
                <a:gd name="T48" fmla="*/ 207 w 769"/>
                <a:gd name="T49" fmla="*/ 212 h 536"/>
                <a:gd name="T50" fmla="*/ 181 w 769"/>
                <a:gd name="T51" fmla="*/ 227 h 536"/>
                <a:gd name="T52" fmla="*/ 158 w 769"/>
                <a:gd name="T53" fmla="*/ 258 h 536"/>
                <a:gd name="T54" fmla="*/ 151 w 769"/>
                <a:gd name="T55" fmla="*/ 273 h 536"/>
                <a:gd name="T56" fmla="*/ 158 w 769"/>
                <a:gd name="T57" fmla="*/ 322 h 536"/>
                <a:gd name="T58" fmla="*/ 143 w 769"/>
                <a:gd name="T59" fmla="*/ 329 h 536"/>
                <a:gd name="T60" fmla="*/ 110 w 769"/>
                <a:gd name="T61" fmla="*/ 339 h 536"/>
                <a:gd name="T62" fmla="*/ 66 w 769"/>
                <a:gd name="T63" fmla="*/ 350 h 536"/>
                <a:gd name="T64" fmla="*/ 31 w 769"/>
                <a:gd name="T65" fmla="*/ 365 h 536"/>
                <a:gd name="T66" fmla="*/ 8 w 769"/>
                <a:gd name="T67" fmla="*/ 388 h 536"/>
                <a:gd name="T68" fmla="*/ 2 w 769"/>
                <a:gd name="T69" fmla="*/ 441 h 536"/>
                <a:gd name="T70" fmla="*/ 23 w 769"/>
                <a:gd name="T71" fmla="*/ 477 h 536"/>
                <a:gd name="T72" fmla="*/ 48 w 769"/>
                <a:gd name="T73" fmla="*/ 505 h 536"/>
                <a:gd name="T74" fmla="*/ 82 w 769"/>
                <a:gd name="T75" fmla="*/ 518 h 536"/>
                <a:gd name="T76" fmla="*/ 123 w 769"/>
                <a:gd name="T77" fmla="*/ 521 h 536"/>
                <a:gd name="T78" fmla="*/ 166 w 769"/>
                <a:gd name="T79" fmla="*/ 516 h 536"/>
                <a:gd name="T80" fmla="*/ 217 w 769"/>
                <a:gd name="T81" fmla="*/ 472 h 536"/>
                <a:gd name="T82" fmla="*/ 222 w 769"/>
                <a:gd name="T83" fmla="*/ 505 h 536"/>
                <a:gd name="T84" fmla="*/ 253 w 769"/>
                <a:gd name="T85" fmla="*/ 528 h 536"/>
                <a:gd name="T86" fmla="*/ 296 w 769"/>
                <a:gd name="T87" fmla="*/ 536 h 536"/>
                <a:gd name="T88" fmla="*/ 352 w 769"/>
                <a:gd name="T89" fmla="*/ 528 h 536"/>
                <a:gd name="T90" fmla="*/ 398 w 769"/>
                <a:gd name="T91" fmla="*/ 510 h 536"/>
                <a:gd name="T92" fmla="*/ 396 w 769"/>
                <a:gd name="T93" fmla="*/ 457 h 536"/>
                <a:gd name="T94" fmla="*/ 409 w 769"/>
                <a:gd name="T95" fmla="*/ 401 h 536"/>
                <a:gd name="T96" fmla="*/ 416 w 769"/>
                <a:gd name="T97" fmla="*/ 378 h 536"/>
                <a:gd name="T98" fmla="*/ 432 w 769"/>
                <a:gd name="T99" fmla="*/ 360 h 536"/>
                <a:gd name="T100" fmla="*/ 485 w 769"/>
                <a:gd name="T101" fmla="*/ 332 h 536"/>
                <a:gd name="T102" fmla="*/ 542 w 769"/>
                <a:gd name="T103" fmla="*/ 283 h 536"/>
                <a:gd name="T104" fmla="*/ 580 w 769"/>
                <a:gd name="T105" fmla="*/ 273 h 536"/>
                <a:gd name="T106" fmla="*/ 616 w 769"/>
                <a:gd name="T107" fmla="*/ 271 h 536"/>
                <a:gd name="T108" fmla="*/ 639 w 769"/>
                <a:gd name="T109" fmla="*/ 273 h 536"/>
                <a:gd name="T110" fmla="*/ 679 w 769"/>
                <a:gd name="T111" fmla="*/ 306 h 536"/>
                <a:gd name="T112" fmla="*/ 674 w 769"/>
                <a:gd name="T113" fmla="*/ 258 h 536"/>
                <a:gd name="T114" fmla="*/ 697 w 769"/>
                <a:gd name="T115" fmla="*/ 230 h 536"/>
                <a:gd name="T116" fmla="*/ 725 w 769"/>
                <a:gd name="T117" fmla="*/ 214 h 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769"/>
                <a:gd name="T178" fmla="*/ 0 h 536"/>
                <a:gd name="T179" fmla="*/ 769 w 769"/>
                <a:gd name="T180" fmla="*/ 536 h 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769" h="536">
                  <a:moveTo>
                    <a:pt x="725" y="214"/>
                  </a:moveTo>
                  <a:lnTo>
                    <a:pt x="725" y="209"/>
                  </a:lnTo>
                  <a:lnTo>
                    <a:pt x="728" y="207"/>
                  </a:lnTo>
                  <a:lnTo>
                    <a:pt x="736" y="202"/>
                  </a:lnTo>
                  <a:lnTo>
                    <a:pt x="743" y="196"/>
                  </a:lnTo>
                  <a:lnTo>
                    <a:pt x="746" y="194"/>
                  </a:lnTo>
                  <a:lnTo>
                    <a:pt x="748" y="189"/>
                  </a:lnTo>
                  <a:lnTo>
                    <a:pt x="756" y="176"/>
                  </a:lnTo>
                  <a:lnTo>
                    <a:pt x="764" y="168"/>
                  </a:lnTo>
                  <a:lnTo>
                    <a:pt x="766" y="161"/>
                  </a:lnTo>
                  <a:lnTo>
                    <a:pt x="769" y="156"/>
                  </a:lnTo>
                  <a:lnTo>
                    <a:pt x="769" y="135"/>
                  </a:lnTo>
                  <a:lnTo>
                    <a:pt x="766" y="117"/>
                  </a:lnTo>
                  <a:lnTo>
                    <a:pt x="766" y="112"/>
                  </a:lnTo>
                  <a:lnTo>
                    <a:pt x="764" y="110"/>
                  </a:lnTo>
                  <a:lnTo>
                    <a:pt x="761" y="110"/>
                  </a:lnTo>
                  <a:lnTo>
                    <a:pt x="761" y="107"/>
                  </a:lnTo>
                  <a:lnTo>
                    <a:pt x="759" y="97"/>
                  </a:lnTo>
                  <a:lnTo>
                    <a:pt x="756" y="82"/>
                  </a:lnTo>
                  <a:lnTo>
                    <a:pt x="754" y="74"/>
                  </a:lnTo>
                  <a:lnTo>
                    <a:pt x="751" y="64"/>
                  </a:lnTo>
                  <a:lnTo>
                    <a:pt x="746" y="54"/>
                  </a:lnTo>
                  <a:lnTo>
                    <a:pt x="743" y="46"/>
                  </a:lnTo>
                  <a:lnTo>
                    <a:pt x="741" y="43"/>
                  </a:lnTo>
                  <a:lnTo>
                    <a:pt x="736" y="38"/>
                  </a:lnTo>
                  <a:lnTo>
                    <a:pt x="728" y="33"/>
                  </a:lnTo>
                  <a:lnTo>
                    <a:pt x="725" y="31"/>
                  </a:lnTo>
                  <a:lnTo>
                    <a:pt x="720" y="25"/>
                  </a:lnTo>
                  <a:lnTo>
                    <a:pt x="718" y="20"/>
                  </a:lnTo>
                  <a:lnTo>
                    <a:pt x="713" y="18"/>
                  </a:lnTo>
                  <a:lnTo>
                    <a:pt x="710" y="18"/>
                  </a:lnTo>
                  <a:lnTo>
                    <a:pt x="708" y="18"/>
                  </a:lnTo>
                  <a:lnTo>
                    <a:pt x="705" y="18"/>
                  </a:lnTo>
                  <a:lnTo>
                    <a:pt x="700" y="18"/>
                  </a:lnTo>
                  <a:lnTo>
                    <a:pt x="697" y="15"/>
                  </a:lnTo>
                  <a:lnTo>
                    <a:pt x="690" y="10"/>
                  </a:lnTo>
                  <a:lnTo>
                    <a:pt x="685" y="5"/>
                  </a:lnTo>
                  <a:lnTo>
                    <a:pt x="682" y="5"/>
                  </a:lnTo>
                  <a:lnTo>
                    <a:pt x="677" y="5"/>
                  </a:lnTo>
                  <a:lnTo>
                    <a:pt x="672" y="8"/>
                  </a:lnTo>
                  <a:lnTo>
                    <a:pt x="667" y="8"/>
                  </a:lnTo>
                  <a:lnTo>
                    <a:pt x="662" y="10"/>
                  </a:lnTo>
                  <a:lnTo>
                    <a:pt x="654" y="8"/>
                  </a:lnTo>
                  <a:lnTo>
                    <a:pt x="646" y="5"/>
                  </a:lnTo>
                  <a:lnTo>
                    <a:pt x="639" y="0"/>
                  </a:lnTo>
                  <a:lnTo>
                    <a:pt x="628" y="0"/>
                  </a:lnTo>
                  <a:lnTo>
                    <a:pt x="605" y="3"/>
                  </a:lnTo>
                  <a:lnTo>
                    <a:pt x="593" y="5"/>
                  </a:lnTo>
                  <a:lnTo>
                    <a:pt x="585" y="10"/>
                  </a:lnTo>
                  <a:lnTo>
                    <a:pt x="577" y="13"/>
                  </a:lnTo>
                  <a:lnTo>
                    <a:pt x="575" y="18"/>
                  </a:lnTo>
                  <a:lnTo>
                    <a:pt x="572" y="20"/>
                  </a:lnTo>
                  <a:lnTo>
                    <a:pt x="570" y="25"/>
                  </a:lnTo>
                  <a:lnTo>
                    <a:pt x="567" y="31"/>
                  </a:lnTo>
                  <a:lnTo>
                    <a:pt x="554" y="38"/>
                  </a:lnTo>
                  <a:lnTo>
                    <a:pt x="542" y="43"/>
                  </a:lnTo>
                  <a:lnTo>
                    <a:pt x="536" y="46"/>
                  </a:lnTo>
                  <a:lnTo>
                    <a:pt x="531" y="51"/>
                  </a:lnTo>
                  <a:lnTo>
                    <a:pt x="526" y="59"/>
                  </a:lnTo>
                  <a:lnTo>
                    <a:pt x="524" y="69"/>
                  </a:lnTo>
                  <a:lnTo>
                    <a:pt x="521" y="77"/>
                  </a:lnTo>
                  <a:lnTo>
                    <a:pt x="516" y="87"/>
                  </a:lnTo>
                  <a:lnTo>
                    <a:pt x="513" y="92"/>
                  </a:lnTo>
                  <a:lnTo>
                    <a:pt x="511" y="97"/>
                  </a:lnTo>
                  <a:lnTo>
                    <a:pt x="508" y="112"/>
                  </a:lnTo>
                  <a:lnTo>
                    <a:pt x="508" y="128"/>
                  </a:lnTo>
                  <a:lnTo>
                    <a:pt x="511" y="140"/>
                  </a:lnTo>
                  <a:lnTo>
                    <a:pt x="519" y="151"/>
                  </a:lnTo>
                  <a:lnTo>
                    <a:pt x="529" y="163"/>
                  </a:lnTo>
                  <a:lnTo>
                    <a:pt x="534" y="174"/>
                  </a:lnTo>
                  <a:lnTo>
                    <a:pt x="536" y="179"/>
                  </a:lnTo>
                  <a:lnTo>
                    <a:pt x="534" y="184"/>
                  </a:lnTo>
                  <a:lnTo>
                    <a:pt x="521" y="181"/>
                  </a:lnTo>
                  <a:lnTo>
                    <a:pt x="516" y="179"/>
                  </a:lnTo>
                  <a:lnTo>
                    <a:pt x="511" y="176"/>
                  </a:lnTo>
                  <a:lnTo>
                    <a:pt x="503" y="163"/>
                  </a:lnTo>
                  <a:lnTo>
                    <a:pt x="501" y="151"/>
                  </a:lnTo>
                  <a:lnTo>
                    <a:pt x="496" y="130"/>
                  </a:lnTo>
                  <a:lnTo>
                    <a:pt x="496" y="120"/>
                  </a:lnTo>
                  <a:lnTo>
                    <a:pt x="493" y="115"/>
                  </a:lnTo>
                  <a:lnTo>
                    <a:pt x="490" y="112"/>
                  </a:lnTo>
                  <a:lnTo>
                    <a:pt x="488" y="110"/>
                  </a:lnTo>
                  <a:lnTo>
                    <a:pt x="478" y="107"/>
                  </a:lnTo>
                  <a:lnTo>
                    <a:pt x="475" y="105"/>
                  </a:lnTo>
                  <a:lnTo>
                    <a:pt x="473" y="102"/>
                  </a:lnTo>
                  <a:lnTo>
                    <a:pt x="467" y="97"/>
                  </a:lnTo>
                  <a:lnTo>
                    <a:pt x="462" y="89"/>
                  </a:lnTo>
                  <a:lnTo>
                    <a:pt x="460" y="87"/>
                  </a:lnTo>
                  <a:lnTo>
                    <a:pt x="455" y="87"/>
                  </a:lnTo>
                  <a:lnTo>
                    <a:pt x="444" y="82"/>
                  </a:lnTo>
                  <a:lnTo>
                    <a:pt x="434" y="77"/>
                  </a:lnTo>
                  <a:lnTo>
                    <a:pt x="424" y="71"/>
                  </a:lnTo>
                  <a:lnTo>
                    <a:pt x="419" y="71"/>
                  </a:lnTo>
                  <a:lnTo>
                    <a:pt x="414" y="71"/>
                  </a:lnTo>
                  <a:lnTo>
                    <a:pt x="406" y="74"/>
                  </a:lnTo>
                  <a:lnTo>
                    <a:pt x="401" y="79"/>
                  </a:lnTo>
                  <a:lnTo>
                    <a:pt x="393" y="82"/>
                  </a:lnTo>
                  <a:lnTo>
                    <a:pt x="381" y="84"/>
                  </a:lnTo>
                  <a:lnTo>
                    <a:pt x="368" y="84"/>
                  </a:lnTo>
                  <a:lnTo>
                    <a:pt x="360" y="87"/>
                  </a:lnTo>
                  <a:lnTo>
                    <a:pt x="352" y="89"/>
                  </a:lnTo>
                  <a:lnTo>
                    <a:pt x="347" y="97"/>
                  </a:lnTo>
                  <a:lnTo>
                    <a:pt x="345" y="100"/>
                  </a:lnTo>
                  <a:lnTo>
                    <a:pt x="342" y="102"/>
                  </a:lnTo>
                  <a:lnTo>
                    <a:pt x="332" y="105"/>
                  </a:lnTo>
                  <a:lnTo>
                    <a:pt x="322" y="110"/>
                  </a:lnTo>
                  <a:lnTo>
                    <a:pt x="319" y="112"/>
                  </a:lnTo>
                  <a:lnTo>
                    <a:pt x="317" y="117"/>
                  </a:lnTo>
                  <a:lnTo>
                    <a:pt x="317" y="125"/>
                  </a:lnTo>
                  <a:lnTo>
                    <a:pt x="317" y="130"/>
                  </a:lnTo>
                  <a:lnTo>
                    <a:pt x="317" y="138"/>
                  </a:lnTo>
                  <a:lnTo>
                    <a:pt x="312" y="148"/>
                  </a:lnTo>
                  <a:lnTo>
                    <a:pt x="306" y="161"/>
                  </a:lnTo>
                  <a:lnTo>
                    <a:pt x="304" y="174"/>
                  </a:lnTo>
                  <a:lnTo>
                    <a:pt x="304" y="189"/>
                  </a:lnTo>
                  <a:lnTo>
                    <a:pt x="304" y="199"/>
                  </a:lnTo>
                  <a:lnTo>
                    <a:pt x="314" y="212"/>
                  </a:lnTo>
                  <a:lnTo>
                    <a:pt x="324" y="222"/>
                  </a:lnTo>
                  <a:lnTo>
                    <a:pt x="332" y="230"/>
                  </a:lnTo>
                  <a:lnTo>
                    <a:pt x="337" y="235"/>
                  </a:lnTo>
                  <a:lnTo>
                    <a:pt x="337" y="237"/>
                  </a:lnTo>
                  <a:lnTo>
                    <a:pt x="335" y="237"/>
                  </a:lnTo>
                  <a:lnTo>
                    <a:pt x="332" y="240"/>
                  </a:lnTo>
                  <a:lnTo>
                    <a:pt x="324" y="240"/>
                  </a:lnTo>
                  <a:lnTo>
                    <a:pt x="314" y="235"/>
                  </a:lnTo>
                  <a:lnTo>
                    <a:pt x="312" y="232"/>
                  </a:lnTo>
                  <a:lnTo>
                    <a:pt x="306" y="227"/>
                  </a:lnTo>
                  <a:lnTo>
                    <a:pt x="296" y="225"/>
                  </a:lnTo>
                  <a:lnTo>
                    <a:pt x="299" y="225"/>
                  </a:lnTo>
                  <a:lnTo>
                    <a:pt x="299" y="227"/>
                  </a:lnTo>
                  <a:lnTo>
                    <a:pt x="296" y="227"/>
                  </a:lnTo>
                  <a:lnTo>
                    <a:pt x="294" y="227"/>
                  </a:lnTo>
                  <a:lnTo>
                    <a:pt x="291" y="227"/>
                  </a:lnTo>
                  <a:lnTo>
                    <a:pt x="286" y="227"/>
                  </a:lnTo>
                  <a:lnTo>
                    <a:pt x="283" y="225"/>
                  </a:lnTo>
                  <a:lnTo>
                    <a:pt x="278" y="222"/>
                  </a:lnTo>
                  <a:lnTo>
                    <a:pt x="276" y="219"/>
                  </a:lnTo>
                  <a:lnTo>
                    <a:pt x="273" y="209"/>
                  </a:lnTo>
                  <a:lnTo>
                    <a:pt x="266" y="204"/>
                  </a:lnTo>
                  <a:lnTo>
                    <a:pt x="260" y="202"/>
                  </a:lnTo>
                  <a:lnTo>
                    <a:pt x="253" y="202"/>
                  </a:lnTo>
                  <a:lnTo>
                    <a:pt x="248" y="202"/>
                  </a:lnTo>
                  <a:lnTo>
                    <a:pt x="240" y="204"/>
                  </a:lnTo>
                  <a:lnTo>
                    <a:pt x="232" y="207"/>
                  </a:lnTo>
                  <a:lnTo>
                    <a:pt x="230" y="204"/>
                  </a:lnTo>
                  <a:lnTo>
                    <a:pt x="225" y="204"/>
                  </a:lnTo>
                  <a:lnTo>
                    <a:pt x="222" y="204"/>
                  </a:lnTo>
                  <a:lnTo>
                    <a:pt x="220" y="204"/>
                  </a:lnTo>
                  <a:lnTo>
                    <a:pt x="212" y="209"/>
                  </a:lnTo>
                  <a:lnTo>
                    <a:pt x="207" y="212"/>
                  </a:lnTo>
                  <a:lnTo>
                    <a:pt x="202" y="214"/>
                  </a:lnTo>
                  <a:lnTo>
                    <a:pt x="197" y="214"/>
                  </a:lnTo>
                  <a:lnTo>
                    <a:pt x="194" y="214"/>
                  </a:lnTo>
                  <a:lnTo>
                    <a:pt x="192" y="214"/>
                  </a:lnTo>
                  <a:lnTo>
                    <a:pt x="186" y="222"/>
                  </a:lnTo>
                  <a:lnTo>
                    <a:pt x="181" y="227"/>
                  </a:lnTo>
                  <a:lnTo>
                    <a:pt x="179" y="232"/>
                  </a:lnTo>
                  <a:lnTo>
                    <a:pt x="174" y="235"/>
                  </a:lnTo>
                  <a:lnTo>
                    <a:pt x="171" y="237"/>
                  </a:lnTo>
                  <a:lnTo>
                    <a:pt x="166" y="240"/>
                  </a:lnTo>
                  <a:lnTo>
                    <a:pt x="163" y="248"/>
                  </a:lnTo>
                  <a:lnTo>
                    <a:pt x="158" y="258"/>
                  </a:lnTo>
                  <a:lnTo>
                    <a:pt x="156" y="260"/>
                  </a:lnTo>
                  <a:lnTo>
                    <a:pt x="153" y="263"/>
                  </a:lnTo>
                  <a:lnTo>
                    <a:pt x="151" y="263"/>
                  </a:lnTo>
                  <a:lnTo>
                    <a:pt x="151" y="265"/>
                  </a:lnTo>
                  <a:lnTo>
                    <a:pt x="151" y="271"/>
                  </a:lnTo>
                  <a:lnTo>
                    <a:pt x="151" y="273"/>
                  </a:lnTo>
                  <a:lnTo>
                    <a:pt x="153" y="281"/>
                  </a:lnTo>
                  <a:lnTo>
                    <a:pt x="158" y="286"/>
                  </a:lnTo>
                  <a:lnTo>
                    <a:pt x="148" y="306"/>
                  </a:lnTo>
                  <a:lnTo>
                    <a:pt x="153" y="309"/>
                  </a:lnTo>
                  <a:lnTo>
                    <a:pt x="156" y="311"/>
                  </a:lnTo>
                  <a:lnTo>
                    <a:pt x="158" y="322"/>
                  </a:lnTo>
                  <a:lnTo>
                    <a:pt x="161" y="327"/>
                  </a:lnTo>
                  <a:lnTo>
                    <a:pt x="163" y="329"/>
                  </a:lnTo>
                  <a:lnTo>
                    <a:pt x="166" y="332"/>
                  </a:lnTo>
                  <a:lnTo>
                    <a:pt x="161" y="329"/>
                  </a:lnTo>
                  <a:lnTo>
                    <a:pt x="151" y="329"/>
                  </a:lnTo>
                  <a:lnTo>
                    <a:pt x="143" y="329"/>
                  </a:lnTo>
                  <a:lnTo>
                    <a:pt x="138" y="332"/>
                  </a:lnTo>
                  <a:lnTo>
                    <a:pt x="135" y="334"/>
                  </a:lnTo>
                  <a:lnTo>
                    <a:pt x="133" y="332"/>
                  </a:lnTo>
                  <a:lnTo>
                    <a:pt x="128" y="332"/>
                  </a:lnTo>
                  <a:lnTo>
                    <a:pt x="117" y="334"/>
                  </a:lnTo>
                  <a:lnTo>
                    <a:pt x="110" y="339"/>
                  </a:lnTo>
                  <a:lnTo>
                    <a:pt x="102" y="342"/>
                  </a:lnTo>
                  <a:lnTo>
                    <a:pt x="94" y="342"/>
                  </a:lnTo>
                  <a:lnTo>
                    <a:pt x="82" y="342"/>
                  </a:lnTo>
                  <a:lnTo>
                    <a:pt x="71" y="347"/>
                  </a:lnTo>
                  <a:lnTo>
                    <a:pt x="69" y="350"/>
                  </a:lnTo>
                  <a:lnTo>
                    <a:pt x="66" y="350"/>
                  </a:lnTo>
                  <a:lnTo>
                    <a:pt x="66" y="352"/>
                  </a:lnTo>
                  <a:lnTo>
                    <a:pt x="66" y="355"/>
                  </a:lnTo>
                  <a:lnTo>
                    <a:pt x="61" y="355"/>
                  </a:lnTo>
                  <a:lnTo>
                    <a:pt x="51" y="357"/>
                  </a:lnTo>
                  <a:lnTo>
                    <a:pt x="36" y="362"/>
                  </a:lnTo>
                  <a:lnTo>
                    <a:pt x="31" y="365"/>
                  </a:lnTo>
                  <a:lnTo>
                    <a:pt x="28" y="367"/>
                  </a:lnTo>
                  <a:lnTo>
                    <a:pt x="28" y="370"/>
                  </a:lnTo>
                  <a:lnTo>
                    <a:pt x="23" y="373"/>
                  </a:lnTo>
                  <a:lnTo>
                    <a:pt x="18" y="378"/>
                  </a:lnTo>
                  <a:lnTo>
                    <a:pt x="10" y="385"/>
                  </a:lnTo>
                  <a:lnTo>
                    <a:pt x="8" y="388"/>
                  </a:lnTo>
                  <a:lnTo>
                    <a:pt x="8" y="393"/>
                  </a:lnTo>
                  <a:lnTo>
                    <a:pt x="8" y="398"/>
                  </a:lnTo>
                  <a:lnTo>
                    <a:pt x="8" y="406"/>
                  </a:lnTo>
                  <a:lnTo>
                    <a:pt x="5" y="421"/>
                  </a:lnTo>
                  <a:lnTo>
                    <a:pt x="0" y="434"/>
                  </a:lnTo>
                  <a:lnTo>
                    <a:pt x="2" y="441"/>
                  </a:lnTo>
                  <a:lnTo>
                    <a:pt x="2" y="447"/>
                  </a:lnTo>
                  <a:lnTo>
                    <a:pt x="10" y="454"/>
                  </a:lnTo>
                  <a:lnTo>
                    <a:pt x="15" y="462"/>
                  </a:lnTo>
                  <a:lnTo>
                    <a:pt x="23" y="470"/>
                  </a:lnTo>
                  <a:lnTo>
                    <a:pt x="23" y="472"/>
                  </a:lnTo>
                  <a:lnTo>
                    <a:pt x="23" y="477"/>
                  </a:lnTo>
                  <a:lnTo>
                    <a:pt x="25" y="480"/>
                  </a:lnTo>
                  <a:lnTo>
                    <a:pt x="28" y="482"/>
                  </a:lnTo>
                  <a:lnTo>
                    <a:pt x="36" y="490"/>
                  </a:lnTo>
                  <a:lnTo>
                    <a:pt x="43" y="498"/>
                  </a:lnTo>
                  <a:lnTo>
                    <a:pt x="46" y="500"/>
                  </a:lnTo>
                  <a:lnTo>
                    <a:pt x="48" y="505"/>
                  </a:lnTo>
                  <a:lnTo>
                    <a:pt x="51" y="508"/>
                  </a:lnTo>
                  <a:lnTo>
                    <a:pt x="54" y="510"/>
                  </a:lnTo>
                  <a:lnTo>
                    <a:pt x="64" y="513"/>
                  </a:lnTo>
                  <a:lnTo>
                    <a:pt x="74" y="513"/>
                  </a:lnTo>
                  <a:lnTo>
                    <a:pt x="79" y="516"/>
                  </a:lnTo>
                  <a:lnTo>
                    <a:pt x="82" y="518"/>
                  </a:lnTo>
                  <a:lnTo>
                    <a:pt x="84" y="521"/>
                  </a:lnTo>
                  <a:lnTo>
                    <a:pt x="89" y="521"/>
                  </a:lnTo>
                  <a:lnTo>
                    <a:pt x="100" y="526"/>
                  </a:lnTo>
                  <a:lnTo>
                    <a:pt x="112" y="526"/>
                  </a:lnTo>
                  <a:lnTo>
                    <a:pt x="117" y="523"/>
                  </a:lnTo>
                  <a:lnTo>
                    <a:pt x="123" y="521"/>
                  </a:lnTo>
                  <a:lnTo>
                    <a:pt x="128" y="518"/>
                  </a:lnTo>
                  <a:lnTo>
                    <a:pt x="133" y="516"/>
                  </a:lnTo>
                  <a:lnTo>
                    <a:pt x="146" y="516"/>
                  </a:lnTo>
                  <a:lnTo>
                    <a:pt x="158" y="518"/>
                  </a:lnTo>
                  <a:lnTo>
                    <a:pt x="163" y="518"/>
                  </a:lnTo>
                  <a:lnTo>
                    <a:pt x="166" y="516"/>
                  </a:lnTo>
                  <a:lnTo>
                    <a:pt x="171" y="508"/>
                  </a:lnTo>
                  <a:lnTo>
                    <a:pt x="174" y="503"/>
                  </a:lnTo>
                  <a:lnTo>
                    <a:pt x="176" y="498"/>
                  </a:lnTo>
                  <a:lnTo>
                    <a:pt x="181" y="493"/>
                  </a:lnTo>
                  <a:lnTo>
                    <a:pt x="212" y="470"/>
                  </a:lnTo>
                  <a:lnTo>
                    <a:pt x="217" y="472"/>
                  </a:lnTo>
                  <a:lnTo>
                    <a:pt x="220" y="475"/>
                  </a:lnTo>
                  <a:lnTo>
                    <a:pt x="220" y="480"/>
                  </a:lnTo>
                  <a:lnTo>
                    <a:pt x="220" y="485"/>
                  </a:lnTo>
                  <a:lnTo>
                    <a:pt x="220" y="495"/>
                  </a:lnTo>
                  <a:lnTo>
                    <a:pt x="220" y="500"/>
                  </a:lnTo>
                  <a:lnTo>
                    <a:pt x="222" y="505"/>
                  </a:lnTo>
                  <a:lnTo>
                    <a:pt x="227" y="510"/>
                  </a:lnTo>
                  <a:lnTo>
                    <a:pt x="232" y="513"/>
                  </a:lnTo>
                  <a:lnTo>
                    <a:pt x="237" y="516"/>
                  </a:lnTo>
                  <a:lnTo>
                    <a:pt x="243" y="523"/>
                  </a:lnTo>
                  <a:lnTo>
                    <a:pt x="248" y="526"/>
                  </a:lnTo>
                  <a:lnTo>
                    <a:pt x="253" y="528"/>
                  </a:lnTo>
                  <a:lnTo>
                    <a:pt x="263" y="531"/>
                  </a:lnTo>
                  <a:lnTo>
                    <a:pt x="273" y="528"/>
                  </a:lnTo>
                  <a:lnTo>
                    <a:pt x="278" y="528"/>
                  </a:lnTo>
                  <a:lnTo>
                    <a:pt x="281" y="531"/>
                  </a:lnTo>
                  <a:lnTo>
                    <a:pt x="289" y="533"/>
                  </a:lnTo>
                  <a:lnTo>
                    <a:pt x="296" y="536"/>
                  </a:lnTo>
                  <a:lnTo>
                    <a:pt x="317" y="536"/>
                  </a:lnTo>
                  <a:lnTo>
                    <a:pt x="329" y="533"/>
                  </a:lnTo>
                  <a:lnTo>
                    <a:pt x="340" y="531"/>
                  </a:lnTo>
                  <a:lnTo>
                    <a:pt x="347" y="526"/>
                  </a:lnTo>
                  <a:lnTo>
                    <a:pt x="350" y="526"/>
                  </a:lnTo>
                  <a:lnTo>
                    <a:pt x="352" y="528"/>
                  </a:lnTo>
                  <a:lnTo>
                    <a:pt x="355" y="528"/>
                  </a:lnTo>
                  <a:lnTo>
                    <a:pt x="358" y="528"/>
                  </a:lnTo>
                  <a:lnTo>
                    <a:pt x="368" y="521"/>
                  </a:lnTo>
                  <a:lnTo>
                    <a:pt x="378" y="513"/>
                  </a:lnTo>
                  <a:lnTo>
                    <a:pt x="391" y="508"/>
                  </a:lnTo>
                  <a:lnTo>
                    <a:pt x="398" y="510"/>
                  </a:lnTo>
                  <a:lnTo>
                    <a:pt x="398" y="508"/>
                  </a:lnTo>
                  <a:lnTo>
                    <a:pt x="398" y="503"/>
                  </a:lnTo>
                  <a:lnTo>
                    <a:pt x="398" y="493"/>
                  </a:lnTo>
                  <a:lnTo>
                    <a:pt x="398" y="475"/>
                  </a:lnTo>
                  <a:lnTo>
                    <a:pt x="398" y="467"/>
                  </a:lnTo>
                  <a:lnTo>
                    <a:pt x="396" y="457"/>
                  </a:lnTo>
                  <a:lnTo>
                    <a:pt x="393" y="447"/>
                  </a:lnTo>
                  <a:lnTo>
                    <a:pt x="391" y="436"/>
                  </a:lnTo>
                  <a:lnTo>
                    <a:pt x="393" y="431"/>
                  </a:lnTo>
                  <a:lnTo>
                    <a:pt x="396" y="426"/>
                  </a:lnTo>
                  <a:lnTo>
                    <a:pt x="404" y="413"/>
                  </a:lnTo>
                  <a:lnTo>
                    <a:pt x="409" y="401"/>
                  </a:lnTo>
                  <a:lnTo>
                    <a:pt x="411" y="396"/>
                  </a:lnTo>
                  <a:lnTo>
                    <a:pt x="411" y="388"/>
                  </a:lnTo>
                  <a:lnTo>
                    <a:pt x="411" y="383"/>
                  </a:lnTo>
                  <a:lnTo>
                    <a:pt x="411" y="380"/>
                  </a:lnTo>
                  <a:lnTo>
                    <a:pt x="414" y="378"/>
                  </a:lnTo>
                  <a:lnTo>
                    <a:pt x="416" y="378"/>
                  </a:lnTo>
                  <a:lnTo>
                    <a:pt x="419" y="375"/>
                  </a:lnTo>
                  <a:lnTo>
                    <a:pt x="421" y="375"/>
                  </a:lnTo>
                  <a:lnTo>
                    <a:pt x="424" y="378"/>
                  </a:lnTo>
                  <a:lnTo>
                    <a:pt x="424" y="380"/>
                  </a:lnTo>
                  <a:lnTo>
                    <a:pt x="429" y="367"/>
                  </a:lnTo>
                  <a:lnTo>
                    <a:pt x="432" y="360"/>
                  </a:lnTo>
                  <a:lnTo>
                    <a:pt x="437" y="357"/>
                  </a:lnTo>
                  <a:lnTo>
                    <a:pt x="444" y="355"/>
                  </a:lnTo>
                  <a:lnTo>
                    <a:pt x="470" y="345"/>
                  </a:lnTo>
                  <a:lnTo>
                    <a:pt x="480" y="337"/>
                  </a:lnTo>
                  <a:lnTo>
                    <a:pt x="483" y="334"/>
                  </a:lnTo>
                  <a:lnTo>
                    <a:pt x="485" y="332"/>
                  </a:lnTo>
                  <a:lnTo>
                    <a:pt x="496" y="314"/>
                  </a:lnTo>
                  <a:lnTo>
                    <a:pt x="511" y="299"/>
                  </a:lnTo>
                  <a:lnTo>
                    <a:pt x="526" y="288"/>
                  </a:lnTo>
                  <a:lnTo>
                    <a:pt x="531" y="286"/>
                  </a:lnTo>
                  <a:lnTo>
                    <a:pt x="536" y="286"/>
                  </a:lnTo>
                  <a:lnTo>
                    <a:pt x="542" y="283"/>
                  </a:lnTo>
                  <a:lnTo>
                    <a:pt x="544" y="283"/>
                  </a:lnTo>
                  <a:lnTo>
                    <a:pt x="552" y="276"/>
                  </a:lnTo>
                  <a:lnTo>
                    <a:pt x="557" y="273"/>
                  </a:lnTo>
                  <a:lnTo>
                    <a:pt x="565" y="271"/>
                  </a:lnTo>
                  <a:lnTo>
                    <a:pt x="572" y="271"/>
                  </a:lnTo>
                  <a:lnTo>
                    <a:pt x="580" y="273"/>
                  </a:lnTo>
                  <a:lnTo>
                    <a:pt x="588" y="273"/>
                  </a:lnTo>
                  <a:lnTo>
                    <a:pt x="590" y="273"/>
                  </a:lnTo>
                  <a:lnTo>
                    <a:pt x="600" y="271"/>
                  </a:lnTo>
                  <a:lnTo>
                    <a:pt x="608" y="268"/>
                  </a:lnTo>
                  <a:lnTo>
                    <a:pt x="611" y="268"/>
                  </a:lnTo>
                  <a:lnTo>
                    <a:pt x="616" y="271"/>
                  </a:lnTo>
                  <a:lnTo>
                    <a:pt x="618" y="271"/>
                  </a:lnTo>
                  <a:lnTo>
                    <a:pt x="621" y="271"/>
                  </a:lnTo>
                  <a:lnTo>
                    <a:pt x="628" y="268"/>
                  </a:lnTo>
                  <a:lnTo>
                    <a:pt x="631" y="268"/>
                  </a:lnTo>
                  <a:lnTo>
                    <a:pt x="636" y="271"/>
                  </a:lnTo>
                  <a:lnTo>
                    <a:pt x="639" y="273"/>
                  </a:lnTo>
                  <a:lnTo>
                    <a:pt x="641" y="281"/>
                  </a:lnTo>
                  <a:lnTo>
                    <a:pt x="646" y="286"/>
                  </a:lnTo>
                  <a:lnTo>
                    <a:pt x="649" y="291"/>
                  </a:lnTo>
                  <a:lnTo>
                    <a:pt x="659" y="296"/>
                  </a:lnTo>
                  <a:lnTo>
                    <a:pt x="669" y="299"/>
                  </a:lnTo>
                  <a:lnTo>
                    <a:pt x="679" y="306"/>
                  </a:lnTo>
                  <a:lnTo>
                    <a:pt x="677" y="304"/>
                  </a:lnTo>
                  <a:lnTo>
                    <a:pt x="674" y="301"/>
                  </a:lnTo>
                  <a:lnTo>
                    <a:pt x="672" y="293"/>
                  </a:lnTo>
                  <a:lnTo>
                    <a:pt x="672" y="281"/>
                  </a:lnTo>
                  <a:lnTo>
                    <a:pt x="672" y="271"/>
                  </a:lnTo>
                  <a:lnTo>
                    <a:pt x="674" y="258"/>
                  </a:lnTo>
                  <a:lnTo>
                    <a:pt x="677" y="248"/>
                  </a:lnTo>
                  <a:lnTo>
                    <a:pt x="682" y="240"/>
                  </a:lnTo>
                  <a:lnTo>
                    <a:pt x="685" y="237"/>
                  </a:lnTo>
                  <a:lnTo>
                    <a:pt x="687" y="237"/>
                  </a:lnTo>
                  <a:lnTo>
                    <a:pt x="692" y="235"/>
                  </a:lnTo>
                  <a:lnTo>
                    <a:pt x="697" y="230"/>
                  </a:lnTo>
                  <a:lnTo>
                    <a:pt x="705" y="219"/>
                  </a:lnTo>
                  <a:lnTo>
                    <a:pt x="708" y="214"/>
                  </a:lnTo>
                  <a:lnTo>
                    <a:pt x="713" y="212"/>
                  </a:lnTo>
                  <a:lnTo>
                    <a:pt x="715" y="209"/>
                  </a:lnTo>
                  <a:lnTo>
                    <a:pt x="718" y="209"/>
                  </a:lnTo>
                  <a:lnTo>
                    <a:pt x="725" y="214"/>
                  </a:lnTo>
                  <a:close/>
                </a:path>
              </a:pathLst>
            </a:custGeom>
            <a:gradFill rotWithShape="0">
              <a:gsLst>
                <a:gs pos="0">
                  <a:schemeClr val="accent1"/>
                </a:gs>
                <a:gs pos="100000">
                  <a:schemeClr val="accent2"/>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5799" name="Freeform 157">
              <a:extLst>
                <a:ext uri="{FF2B5EF4-FFF2-40B4-BE49-F238E27FC236}">
                  <a16:creationId xmlns:a16="http://schemas.microsoft.com/office/drawing/2014/main" id="{BE72A2FC-9718-3ED8-3BF2-87382AC39921}"/>
                </a:ext>
              </a:extLst>
            </p:cNvPr>
            <p:cNvSpPr>
              <a:spLocks/>
            </p:cNvSpPr>
            <p:nvPr/>
          </p:nvSpPr>
          <p:spPr bwMode="auto">
            <a:xfrm>
              <a:off x="2149" y="1141"/>
              <a:ext cx="468" cy="335"/>
            </a:xfrm>
            <a:custGeom>
              <a:avLst/>
              <a:gdLst>
                <a:gd name="T0" fmla="*/ 21 w 468"/>
                <a:gd name="T1" fmla="*/ 179 h 335"/>
                <a:gd name="T2" fmla="*/ 0 w 468"/>
                <a:gd name="T3" fmla="*/ 222 h 335"/>
                <a:gd name="T4" fmla="*/ 5 w 468"/>
                <a:gd name="T5" fmla="*/ 250 h 335"/>
                <a:gd name="T6" fmla="*/ 3 w 468"/>
                <a:gd name="T7" fmla="*/ 273 h 335"/>
                <a:gd name="T8" fmla="*/ 13 w 468"/>
                <a:gd name="T9" fmla="*/ 289 h 335"/>
                <a:gd name="T10" fmla="*/ 33 w 468"/>
                <a:gd name="T11" fmla="*/ 307 h 335"/>
                <a:gd name="T12" fmla="*/ 61 w 468"/>
                <a:gd name="T13" fmla="*/ 312 h 335"/>
                <a:gd name="T14" fmla="*/ 102 w 468"/>
                <a:gd name="T15" fmla="*/ 322 h 335"/>
                <a:gd name="T16" fmla="*/ 120 w 468"/>
                <a:gd name="T17" fmla="*/ 317 h 335"/>
                <a:gd name="T18" fmla="*/ 159 w 468"/>
                <a:gd name="T19" fmla="*/ 319 h 335"/>
                <a:gd name="T20" fmla="*/ 169 w 468"/>
                <a:gd name="T21" fmla="*/ 317 h 335"/>
                <a:gd name="T22" fmla="*/ 189 w 468"/>
                <a:gd name="T23" fmla="*/ 317 h 335"/>
                <a:gd name="T24" fmla="*/ 197 w 468"/>
                <a:gd name="T25" fmla="*/ 309 h 335"/>
                <a:gd name="T26" fmla="*/ 220 w 468"/>
                <a:gd name="T27" fmla="*/ 299 h 335"/>
                <a:gd name="T28" fmla="*/ 222 w 468"/>
                <a:gd name="T29" fmla="*/ 301 h 335"/>
                <a:gd name="T30" fmla="*/ 238 w 468"/>
                <a:gd name="T31" fmla="*/ 312 h 335"/>
                <a:gd name="T32" fmla="*/ 256 w 468"/>
                <a:gd name="T33" fmla="*/ 301 h 335"/>
                <a:gd name="T34" fmla="*/ 266 w 468"/>
                <a:gd name="T35" fmla="*/ 309 h 335"/>
                <a:gd name="T36" fmla="*/ 291 w 468"/>
                <a:gd name="T37" fmla="*/ 322 h 335"/>
                <a:gd name="T38" fmla="*/ 317 w 468"/>
                <a:gd name="T39" fmla="*/ 324 h 335"/>
                <a:gd name="T40" fmla="*/ 340 w 468"/>
                <a:gd name="T41" fmla="*/ 335 h 335"/>
                <a:gd name="T42" fmla="*/ 376 w 468"/>
                <a:gd name="T43" fmla="*/ 329 h 335"/>
                <a:gd name="T44" fmla="*/ 414 w 468"/>
                <a:gd name="T45" fmla="*/ 324 h 335"/>
                <a:gd name="T46" fmla="*/ 437 w 468"/>
                <a:gd name="T47" fmla="*/ 304 h 335"/>
                <a:gd name="T48" fmla="*/ 450 w 468"/>
                <a:gd name="T49" fmla="*/ 286 h 335"/>
                <a:gd name="T50" fmla="*/ 468 w 468"/>
                <a:gd name="T51" fmla="*/ 238 h 335"/>
                <a:gd name="T52" fmla="*/ 465 w 468"/>
                <a:gd name="T53" fmla="*/ 207 h 335"/>
                <a:gd name="T54" fmla="*/ 452 w 468"/>
                <a:gd name="T55" fmla="*/ 192 h 335"/>
                <a:gd name="T56" fmla="*/ 447 w 468"/>
                <a:gd name="T57" fmla="*/ 174 h 335"/>
                <a:gd name="T58" fmla="*/ 429 w 468"/>
                <a:gd name="T59" fmla="*/ 164 h 335"/>
                <a:gd name="T60" fmla="*/ 429 w 468"/>
                <a:gd name="T61" fmla="*/ 148 h 335"/>
                <a:gd name="T62" fmla="*/ 414 w 468"/>
                <a:gd name="T63" fmla="*/ 141 h 335"/>
                <a:gd name="T64" fmla="*/ 437 w 468"/>
                <a:gd name="T65" fmla="*/ 120 h 335"/>
                <a:gd name="T66" fmla="*/ 437 w 468"/>
                <a:gd name="T67" fmla="*/ 79 h 335"/>
                <a:gd name="T68" fmla="*/ 432 w 468"/>
                <a:gd name="T69" fmla="*/ 59 h 335"/>
                <a:gd name="T70" fmla="*/ 427 w 468"/>
                <a:gd name="T71" fmla="*/ 33 h 335"/>
                <a:gd name="T72" fmla="*/ 409 w 468"/>
                <a:gd name="T73" fmla="*/ 16 h 335"/>
                <a:gd name="T74" fmla="*/ 399 w 468"/>
                <a:gd name="T75" fmla="*/ 3 h 335"/>
                <a:gd name="T76" fmla="*/ 360 w 468"/>
                <a:gd name="T77" fmla="*/ 5 h 335"/>
                <a:gd name="T78" fmla="*/ 335 w 468"/>
                <a:gd name="T79" fmla="*/ 8 h 335"/>
                <a:gd name="T80" fmla="*/ 309 w 468"/>
                <a:gd name="T81" fmla="*/ 0 h 335"/>
                <a:gd name="T82" fmla="*/ 299 w 468"/>
                <a:gd name="T83" fmla="*/ 10 h 335"/>
                <a:gd name="T84" fmla="*/ 281 w 468"/>
                <a:gd name="T85" fmla="*/ 28 h 335"/>
                <a:gd name="T86" fmla="*/ 271 w 468"/>
                <a:gd name="T87" fmla="*/ 39 h 335"/>
                <a:gd name="T88" fmla="*/ 266 w 468"/>
                <a:gd name="T89" fmla="*/ 72 h 335"/>
                <a:gd name="T90" fmla="*/ 271 w 468"/>
                <a:gd name="T91" fmla="*/ 95 h 335"/>
                <a:gd name="T92" fmla="*/ 253 w 468"/>
                <a:gd name="T93" fmla="*/ 87 h 335"/>
                <a:gd name="T94" fmla="*/ 235 w 468"/>
                <a:gd name="T95" fmla="*/ 72 h 335"/>
                <a:gd name="T96" fmla="*/ 225 w 468"/>
                <a:gd name="T97" fmla="*/ 59 h 335"/>
                <a:gd name="T98" fmla="*/ 212 w 468"/>
                <a:gd name="T99" fmla="*/ 62 h 335"/>
                <a:gd name="T100" fmla="*/ 202 w 468"/>
                <a:gd name="T101" fmla="*/ 59 h 335"/>
                <a:gd name="T102" fmla="*/ 182 w 468"/>
                <a:gd name="T103" fmla="*/ 64 h 335"/>
                <a:gd name="T104" fmla="*/ 159 w 468"/>
                <a:gd name="T105" fmla="*/ 62 h 335"/>
                <a:gd name="T106" fmla="*/ 138 w 468"/>
                <a:gd name="T107" fmla="*/ 74 h 335"/>
                <a:gd name="T108" fmla="*/ 125 w 468"/>
                <a:gd name="T109" fmla="*/ 77 h 335"/>
                <a:gd name="T110" fmla="*/ 90 w 468"/>
                <a:gd name="T111" fmla="*/ 105 h 335"/>
                <a:gd name="T112" fmla="*/ 74 w 468"/>
                <a:gd name="T113" fmla="*/ 128 h 335"/>
                <a:gd name="T114" fmla="*/ 31 w 468"/>
                <a:gd name="T115" fmla="*/ 148 h 335"/>
                <a:gd name="T116" fmla="*/ 18 w 468"/>
                <a:gd name="T117" fmla="*/ 171 h 335"/>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468"/>
                <a:gd name="T178" fmla="*/ 0 h 335"/>
                <a:gd name="T179" fmla="*/ 468 w 468"/>
                <a:gd name="T180" fmla="*/ 335 h 335"/>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468" h="335">
                  <a:moveTo>
                    <a:pt x="18" y="171"/>
                  </a:moveTo>
                  <a:lnTo>
                    <a:pt x="21" y="174"/>
                  </a:lnTo>
                  <a:lnTo>
                    <a:pt x="21" y="179"/>
                  </a:lnTo>
                  <a:lnTo>
                    <a:pt x="18" y="192"/>
                  </a:lnTo>
                  <a:lnTo>
                    <a:pt x="3" y="217"/>
                  </a:lnTo>
                  <a:lnTo>
                    <a:pt x="0" y="222"/>
                  </a:lnTo>
                  <a:lnTo>
                    <a:pt x="0" y="227"/>
                  </a:lnTo>
                  <a:lnTo>
                    <a:pt x="3" y="240"/>
                  </a:lnTo>
                  <a:lnTo>
                    <a:pt x="5" y="250"/>
                  </a:lnTo>
                  <a:lnTo>
                    <a:pt x="5" y="255"/>
                  </a:lnTo>
                  <a:lnTo>
                    <a:pt x="3" y="263"/>
                  </a:lnTo>
                  <a:lnTo>
                    <a:pt x="3" y="273"/>
                  </a:lnTo>
                  <a:lnTo>
                    <a:pt x="3" y="281"/>
                  </a:lnTo>
                  <a:lnTo>
                    <a:pt x="8" y="284"/>
                  </a:lnTo>
                  <a:lnTo>
                    <a:pt x="13" y="289"/>
                  </a:lnTo>
                  <a:lnTo>
                    <a:pt x="21" y="294"/>
                  </a:lnTo>
                  <a:lnTo>
                    <a:pt x="26" y="299"/>
                  </a:lnTo>
                  <a:lnTo>
                    <a:pt x="33" y="307"/>
                  </a:lnTo>
                  <a:lnTo>
                    <a:pt x="41" y="307"/>
                  </a:lnTo>
                  <a:lnTo>
                    <a:pt x="46" y="309"/>
                  </a:lnTo>
                  <a:lnTo>
                    <a:pt x="61" y="312"/>
                  </a:lnTo>
                  <a:lnTo>
                    <a:pt x="79" y="319"/>
                  </a:lnTo>
                  <a:lnTo>
                    <a:pt x="97" y="322"/>
                  </a:lnTo>
                  <a:lnTo>
                    <a:pt x="102" y="322"/>
                  </a:lnTo>
                  <a:lnTo>
                    <a:pt x="107" y="322"/>
                  </a:lnTo>
                  <a:lnTo>
                    <a:pt x="113" y="319"/>
                  </a:lnTo>
                  <a:lnTo>
                    <a:pt x="120" y="317"/>
                  </a:lnTo>
                  <a:lnTo>
                    <a:pt x="138" y="317"/>
                  </a:lnTo>
                  <a:lnTo>
                    <a:pt x="153" y="319"/>
                  </a:lnTo>
                  <a:lnTo>
                    <a:pt x="159" y="319"/>
                  </a:lnTo>
                  <a:lnTo>
                    <a:pt x="159" y="322"/>
                  </a:lnTo>
                  <a:lnTo>
                    <a:pt x="164" y="319"/>
                  </a:lnTo>
                  <a:lnTo>
                    <a:pt x="169" y="317"/>
                  </a:lnTo>
                  <a:lnTo>
                    <a:pt x="179" y="317"/>
                  </a:lnTo>
                  <a:lnTo>
                    <a:pt x="187" y="317"/>
                  </a:lnTo>
                  <a:lnTo>
                    <a:pt x="189" y="317"/>
                  </a:lnTo>
                  <a:lnTo>
                    <a:pt x="192" y="314"/>
                  </a:lnTo>
                  <a:lnTo>
                    <a:pt x="194" y="312"/>
                  </a:lnTo>
                  <a:lnTo>
                    <a:pt x="197" y="309"/>
                  </a:lnTo>
                  <a:lnTo>
                    <a:pt x="207" y="304"/>
                  </a:lnTo>
                  <a:lnTo>
                    <a:pt x="217" y="301"/>
                  </a:lnTo>
                  <a:lnTo>
                    <a:pt x="220" y="299"/>
                  </a:lnTo>
                  <a:lnTo>
                    <a:pt x="220" y="296"/>
                  </a:lnTo>
                  <a:lnTo>
                    <a:pt x="220" y="299"/>
                  </a:lnTo>
                  <a:lnTo>
                    <a:pt x="222" y="301"/>
                  </a:lnTo>
                  <a:lnTo>
                    <a:pt x="225" y="307"/>
                  </a:lnTo>
                  <a:lnTo>
                    <a:pt x="235" y="309"/>
                  </a:lnTo>
                  <a:lnTo>
                    <a:pt x="238" y="312"/>
                  </a:lnTo>
                  <a:lnTo>
                    <a:pt x="243" y="307"/>
                  </a:lnTo>
                  <a:lnTo>
                    <a:pt x="245" y="304"/>
                  </a:lnTo>
                  <a:lnTo>
                    <a:pt x="256" y="301"/>
                  </a:lnTo>
                  <a:lnTo>
                    <a:pt x="258" y="301"/>
                  </a:lnTo>
                  <a:lnTo>
                    <a:pt x="258" y="304"/>
                  </a:lnTo>
                  <a:lnTo>
                    <a:pt x="266" y="309"/>
                  </a:lnTo>
                  <a:lnTo>
                    <a:pt x="281" y="319"/>
                  </a:lnTo>
                  <a:lnTo>
                    <a:pt x="286" y="322"/>
                  </a:lnTo>
                  <a:lnTo>
                    <a:pt x="291" y="322"/>
                  </a:lnTo>
                  <a:lnTo>
                    <a:pt x="302" y="322"/>
                  </a:lnTo>
                  <a:lnTo>
                    <a:pt x="312" y="322"/>
                  </a:lnTo>
                  <a:lnTo>
                    <a:pt x="317" y="324"/>
                  </a:lnTo>
                  <a:lnTo>
                    <a:pt x="322" y="327"/>
                  </a:lnTo>
                  <a:lnTo>
                    <a:pt x="332" y="332"/>
                  </a:lnTo>
                  <a:lnTo>
                    <a:pt x="340" y="335"/>
                  </a:lnTo>
                  <a:lnTo>
                    <a:pt x="350" y="335"/>
                  </a:lnTo>
                  <a:lnTo>
                    <a:pt x="360" y="332"/>
                  </a:lnTo>
                  <a:lnTo>
                    <a:pt x="376" y="329"/>
                  </a:lnTo>
                  <a:lnTo>
                    <a:pt x="394" y="327"/>
                  </a:lnTo>
                  <a:lnTo>
                    <a:pt x="409" y="324"/>
                  </a:lnTo>
                  <a:lnTo>
                    <a:pt x="414" y="324"/>
                  </a:lnTo>
                  <a:lnTo>
                    <a:pt x="417" y="322"/>
                  </a:lnTo>
                  <a:lnTo>
                    <a:pt x="427" y="312"/>
                  </a:lnTo>
                  <a:lnTo>
                    <a:pt x="437" y="304"/>
                  </a:lnTo>
                  <a:lnTo>
                    <a:pt x="447" y="296"/>
                  </a:lnTo>
                  <a:lnTo>
                    <a:pt x="450" y="291"/>
                  </a:lnTo>
                  <a:lnTo>
                    <a:pt x="450" y="286"/>
                  </a:lnTo>
                  <a:lnTo>
                    <a:pt x="455" y="268"/>
                  </a:lnTo>
                  <a:lnTo>
                    <a:pt x="463" y="253"/>
                  </a:lnTo>
                  <a:lnTo>
                    <a:pt x="468" y="238"/>
                  </a:lnTo>
                  <a:lnTo>
                    <a:pt x="468" y="230"/>
                  </a:lnTo>
                  <a:lnTo>
                    <a:pt x="468" y="222"/>
                  </a:lnTo>
                  <a:lnTo>
                    <a:pt x="465" y="207"/>
                  </a:lnTo>
                  <a:lnTo>
                    <a:pt x="463" y="202"/>
                  </a:lnTo>
                  <a:lnTo>
                    <a:pt x="457" y="197"/>
                  </a:lnTo>
                  <a:lnTo>
                    <a:pt x="452" y="192"/>
                  </a:lnTo>
                  <a:lnTo>
                    <a:pt x="452" y="184"/>
                  </a:lnTo>
                  <a:lnTo>
                    <a:pt x="450" y="179"/>
                  </a:lnTo>
                  <a:lnTo>
                    <a:pt x="447" y="174"/>
                  </a:lnTo>
                  <a:lnTo>
                    <a:pt x="442" y="169"/>
                  </a:lnTo>
                  <a:lnTo>
                    <a:pt x="434" y="164"/>
                  </a:lnTo>
                  <a:lnTo>
                    <a:pt x="429" y="164"/>
                  </a:lnTo>
                  <a:lnTo>
                    <a:pt x="427" y="164"/>
                  </a:lnTo>
                  <a:lnTo>
                    <a:pt x="422" y="161"/>
                  </a:lnTo>
                  <a:lnTo>
                    <a:pt x="429" y="148"/>
                  </a:lnTo>
                  <a:lnTo>
                    <a:pt x="427" y="143"/>
                  </a:lnTo>
                  <a:lnTo>
                    <a:pt x="422" y="141"/>
                  </a:lnTo>
                  <a:lnTo>
                    <a:pt x="414" y="141"/>
                  </a:lnTo>
                  <a:lnTo>
                    <a:pt x="406" y="138"/>
                  </a:lnTo>
                  <a:lnTo>
                    <a:pt x="417" y="133"/>
                  </a:lnTo>
                  <a:lnTo>
                    <a:pt x="437" y="120"/>
                  </a:lnTo>
                  <a:lnTo>
                    <a:pt x="432" y="97"/>
                  </a:lnTo>
                  <a:lnTo>
                    <a:pt x="437" y="87"/>
                  </a:lnTo>
                  <a:lnTo>
                    <a:pt x="437" y="79"/>
                  </a:lnTo>
                  <a:lnTo>
                    <a:pt x="437" y="72"/>
                  </a:lnTo>
                  <a:lnTo>
                    <a:pt x="432" y="67"/>
                  </a:lnTo>
                  <a:lnTo>
                    <a:pt x="432" y="59"/>
                  </a:lnTo>
                  <a:lnTo>
                    <a:pt x="432" y="51"/>
                  </a:lnTo>
                  <a:lnTo>
                    <a:pt x="432" y="44"/>
                  </a:lnTo>
                  <a:lnTo>
                    <a:pt x="427" y="33"/>
                  </a:lnTo>
                  <a:lnTo>
                    <a:pt x="419" y="23"/>
                  </a:lnTo>
                  <a:lnTo>
                    <a:pt x="414" y="21"/>
                  </a:lnTo>
                  <a:lnTo>
                    <a:pt x="409" y="16"/>
                  </a:lnTo>
                  <a:lnTo>
                    <a:pt x="404" y="10"/>
                  </a:lnTo>
                  <a:lnTo>
                    <a:pt x="401" y="5"/>
                  </a:lnTo>
                  <a:lnTo>
                    <a:pt x="399" y="3"/>
                  </a:lnTo>
                  <a:lnTo>
                    <a:pt x="394" y="0"/>
                  </a:lnTo>
                  <a:lnTo>
                    <a:pt x="388" y="0"/>
                  </a:lnTo>
                  <a:lnTo>
                    <a:pt x="360" y="5"/>
                  </a:lnTo>
                  <a:lnTo>
                    <a:pt x="350" y="8"/>
                  </a:lnTo>
                  <a:lnTo>
                    <a:pt x="342" y="10"/>
                  </a:lnTo>
                  <a:lnTo>
                    <a:pt x="335" y="8"/>
                  </a:lnTo>
                  <a:lnTo>
                    <a:pt x="319" y="5"/>
                  </a:lnTo>
                  <a:lnTo>
                    <a:pt x="312" y="0"/>
                  </a:lnTo>
                  <a:lnTo>
                    <a:pt x="309" y="0"/>
                  </a:lnTo>
                  <a:lnTo>
                    <a:pt x="307" y="3"/>
                  </a:lnTo>
                  <a:lnTo>
                    <a:pt x="302" y="5"/>
                  </a:lnTo>
                  <a:lnTo>
                    <a:pt x="299" y="10"/>
                  </a:lnTo>
                  <a:lnTo>
                    <a:pt x="291" y="21"/>
                  </a:lnTo>
                  <a:lnTo>
                    <a:pt x="286" y="26"/>
                  </a:lnTo>
                  <a:lnTo>
                    <a:pt x="281" y="28"/>
                  </a:lnTo>
                  <a:lnTo>
                    <a:pt x="279" y="28"/>
                  </a:lnTo>
                  <a:lnTo>
                    <a:pt x="276" y="31"/>
                  </a:lnTo>
                  <a:lnTo>
                    <a:pt x="271" y="39"/>
                  </a:lnTo>
                  <a:lnTo>
                    <a:pt x="268" y="49"/>
                  </a:lnTo>
                  <a:lnTo>
                    <a:pt x="266" y="62"/>
                  </a:lnTo>
                  <a:lnTo>
                    <a:pt x="266" y="72"/>
                  </a:lnTo>
                  <a:lnTo>
                    <a:pt x="266" y="84"/>
                  </a:lnTo>
                  <a:lnTo>
                    <a:pt x="268" y="92"/>
                  </a:lnTo>
                  <a:lnTo>
                    <a:pt x="271" y="95"/>
                  </a:lnTo>
                  <a:lnTo>
                    <a:pt x="273" y="97"/>
                  </a:lnTo>
                  <a:lnTo>
                    <a:pt x="263" y="90"/>
                  </a:lnTo>
                  <a:lnTo>
                    <a:pt x="253" y="87"/>
                  </a:lnTo>
                  <a:lnTo>
                    <a:pt x="243" y="82"/>
                  </a:lnTo>
                  <a:lnTo>
                    <a:pt x="240" y="77"/>
                  </a:lnTo>
                  <a:lnTo>
                    <a:pt x="235" y="72"/>
                  </a:lnTo>
                  <a:lnTo>
                    <a:pt x="233" y="64"/>
                  </a:lnTo>
                  <a:lnTo>
                    <a:pt x="230" y="62"/>
                  </a:lnTo>
                  <a:lnTo>
                    <a:pt x="225" y="59"/>
                  </a:lnTo>
                  <a:lnTo>
                    <a:pt x="222" y="59"/>
                  </a:lnTo>
                  <a:lnTo>
                    <a:pt x="215" y="62"/>
                  </a:lnTo>
                  <a:lnTo>
                    <a:pt x="212" y="62"/>
                  </a:lnTo>
                  <a:lnTo>
                    <a:pt x="210" y="62"/>
                  </a:lnTo>
                  <a:lnTo>
                    <a:pt x="205" y="59"/>
                  </a:lnTo>
                  <a:lnTo>
                    <a:pt x="202" y="59"/>
                  </a:lnTo>
                  <a:lnTo>
                    <a:pt x="194" y="62"/>
                  </a:lnTo>
                  <a:lnTo>
                    <a:pt x="184" y="64"/>
                  </a:lnTo>
                  <a:lnTo>
                    <a:pt x="182" y="64"/>
                  </a:lnTo>
                  <a:lnTo>
                    <a:pt x="174" y="64"/>
                  </a:lnTo>
                  <a:lnTo>
                    <a:pt x="166" y="62"/>
                  </a:lnTo>
                  <a:lnTo>
                    <a:pt x="159" y="62"/>
                  </a:lnTo>
                  <a:lnTo>
                    <a:pt x="151" y="64"/>
                  </a:lnTo>
                  <a:lnTo>
                    <a:pt x="146" y="67"/>
                  </a:lnTo>
                  <a:lnTo>
                    <a:pt x="138" y="74"/>
                  </a:lnTo>
                  <a:lnTo>
                    <a:pt x="136" y="74"/>
                  </a:lnTo>
                  <a:lnTo>
                    <a:pt x="130" y="77"/>
                  </a:lnTo>
                  <a:lnTo>
                    <a:pt x="125" y="77"/>
                  </a:lnTo>
                  <a:lnTo>
                    <a:pt x="120" y="79"/>
                  </a:lnTo>
                  <a:lnTo>
                    <a:pt x="105" y="90"/>
                  </a:lnTo>
                  <a:lnTo>
                    <a:pt x="90" y="105"/>
                  </a:lnTo>
                  <a:lnTo>
                    <a:pt x="79" y="123"/>
                  </a:lnTo>
                  <a:lnTo>
                    <a:pt x="77" y="125"/>
                  </a:lnTo>
                  <a:lnTo>
                    <a:pt x="74" y="128"/>
                  </a:lnTo>
                  <a:lnTo>
                    <a:pt x="64" y="136"/>
                  </a:lnTo>
                  <a:lnTo>
                    <a:pt x="38" y="146"/>
                  </a:lnTo>
                  <a:lnTo>
                    <a:pt x="31" y="148"/>
                  </a:lnTo>
                  <a:lnTo>
                    <a:pt x="26" y="151"/>
                  </a:lnTo>
                  <a:lnTo>
                    <a:pt x="23" y="158"/>
                  </a:lnTo>
                  <a:lnTo>
                    <a:pt x="18" y="171"/>
                  </a:lnTo>
                  <a:close/>
                </a:path>
              </a:pathLst>
            </a:custGeom>
            <a:gradFill rotWithShape="0">
              <a:gsLst>
                <a:gs pos="0">
                  <a:schemeClr val="accent1"/>
                </a:gs>
                <a:gs pos="100000">
                  <a:schemeClr val="accent2"/>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5800" name="Freeform 158">
              <a:extLst>
                <a:ext uri="{FF2B5EF4-FFF2-40B4-BE49-F238E27FC236}">
                  <a16:creationId xmlns:a16="http://schemas.microsoft.com/office/drawing/2014/main" id="{4C436086-04E9-A160-3447-E5C1040E2C7C}"/>
                </a:ext>
              </a:extLst>
            </p:cNvPr>
            <p:cNvSpPr>
              <a:spLocks/>
            </p:cNvSpPr>
            <p:nvPr/>
          </p:nvSpPr>
          <p:spPr bwMode="auto">
            <a:xfrm>
              <a:off x="2543" y="1317"/>
              <a:ext cx="35" cy="56"/>
            </a:xfrm>
            <a:custGeom>
              <a:avLst/>
              <a:gdLst>
                <a:gd name="T0" fmla="*/ 7 w 35"/>
                <a:gd name="T1" fmla="*/ 0 h 56"/>
                <a:gd name="T2" fmla="*/ 2 w 35"/>
                <a:gd name="T3" fmla="*/ 0 h 56"/>
                <a:gd name="T4" fmla="*/ 0 w 35"/>
                <a:gd name="T5" fmla="*/ 3 h 56"/>
                <a:gd name="T6" fmla="*/ 0 w 35"/>
                <a:gd name="T7" fmla="*/ 5 h 56"/>
                <a:gd name="T8" fmla="*/ 0 w 35"/>
                <a:gd name="T9" fmla="*/ 11 h 56"/>
                <a:gd name="T10" fmla="*/ 10 w 35"/>
                <a:gd name="T11" fmla="*/ 13 h 56"/>
                <a:gd name="T12" fmla="*/ 17 w 35"/>
                <a:gd name="T13" fmla="*/ 18 h 56"/>
                <a:gd name="T14" fmla="*/ 23 w 35"/>
                <a:gd name="T15" fmla="*/ 23 h 56"/>
                <a:gd name="T16" fmla="*/ 23 w 35"/>
                <a:gd name="T17" fmla="*/ 26 h 56"/>
                <a:gd name="T18" fmla="*/ 23 w 35"/>
                <a:gd name="T19" fmla="*/ 28 h 56"/>
                <a:gd name="T20" fmla="*/ 23 w 35"/>
                <a:gd name="T21" fmla="*/ 39 h 56"/>
                <a:gd name="T22" fmla="*/ 25 w 35"/>
                <a:gd name="T23" fmla="*/ 44 h 56"/>
                <a:gd name="T24" fmla="*/ 23 w 35"/>
                <a:gd name="T25" fmla="*/ 49 h 56"/>
                <a:gd name="T26" fmla="*/ 23 w 35"/>
                <a:gd name="T27" fmla="*/ 51 h 56"/>
                <a:gd name="T28" fmla="*/ 23 w 35"/>
                <a:gd name="T29" fmla="*/ 56 h 56"/>
                <a:gd name="T30" fmla="*/ 28 w 35"/>
                <a:gd name="T31" fmla="*/ 54 h 56"/>
                <a:gd name="T32" fmla="*/ 33 w 35"/>
                <a:gd name="T33" fmla="*/ 49 h 56"/>
                <a:gd name="T34" fmla="*/ 35 w 35"/>
                <a:gd name="T35" fmla="*/ 46 h 56"/>
                <a:gd name="T36" fmla="*/ 35 w 35"/>
                <a:gd name="T37" fmla="*/ 44 h 56"/>
                <a:gd name="T38" fmla="*/ 35 w 35"/>
                <a:gd name="T39" fmla="*/ 36 h 56"/>
                <a:gd name="T40" fmla="*/ 35 w 35"/>
                <a:gd name="T41" fmla="*/ 28 h 56"/>
                <a:gd name="T42" fmla="*/ 33 w 35"/>
                <a:gd name="T43" fmla="*/ 23 h 56"/>
                <a:gd name="T44" fmla="*/ 30 w 35"/>
                <a:gd name="T45" fmla="*/ 18 h 56"/>
                <a:gd name="T46" fmla="*/ 28 w 35"/>
                <a:gd name="T47" fmla="*/ 13 h 56"/>
                <a:gd name="T48" fmla="*/ 28 w 35"/>
                <a:gd name="T49" fmla="*/ 8 h 56"/>
                <a:gd name="T50" fmla="*/ 25 w 35"/>
                <a:gd name="T51" fmla="*/ 5 h 56"/>
                <a:gd name="T52" fmla="*/ 20 w 35"/>
                <a:gd name="T53" fmla="*/ 3 h 56"/>
                <a:gd name="T54" fmla="*/ 12 w 35"/>
                <a:gd name="T55" fmla="*/ 0 h 56"/>
                <a:gd name="T56" fmla="*/ 7 w 35"/>
                <a:gd name="T57" fmla="*/ 0 h 5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35"/>
                <a:gd name="T88" fmla="*/ 0 h 56"/>
                <a:gd name="T89" fmla="*/ 35 w 35"/>
                <a:gd name="T90" fmla="*/ 56 h 5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35" h="56">
                  <a:moveTo>
                    <a:pt x="7" y="0"/>
                  </a:moveTo>
                  <a:lnTo>
                    <a:pt x="2" y="0"/>
                  </a:lnTo>
                  <a:lnTo>
                    <a:pt x="0" y="3"/>
                  </a:lnTo>
                  <a:lnTo>
                    <a:pt x="0" y="5"/>
                  </a:lnTo>
                  <a:lnTo>
                    <a:pt x="0" y="11"/>
                  </a:lnTo>
                  <a:lnTo>
                    <a:pt x="10" y="13"/>
                  </a:lnTo>
                  <a:lnTo>
                    <a:pt x="17" y="18"/>
                  </a:lnTo>
                  <a:lnTo>
                    <a:pt x="23" y="23"/>
                  </a:lnTo>
                  <a:lnTo>
                    <a:pt x="23" y="26"/>
                  </a:lnTo>
                  <a:lnTo>
                    <a:pt x="23" y="28"/>
                  </a:lnTo>
                  <a:lnTo>
                    <a:pt x="23" y="39"/>
                  </a:lnTo>
                  <a:lnTo>
                    <a:pt x="25" y="44"/>
                  </a:lnTo>
                  <a:lnTo>
                    <a:pt x="23" y="49"/>
                  </a:lnTo>
                  <a:lnTo>
                    <a:pt x="23" y="51"/>
                  </a:lnTo>
                  <a:lnTo>
                    <a:pt x="23" y="56"/>
                  </a:lnTo>
                  <a:lnTo>
                    <a:pt x="28" y="54"/>
                  </a:lnTo>
                  <a:lnTo>
                    <a:pt x="33" y="49"/>
                  </a:lnTo>
                  <a:lnTo>
                    <a:pt x="35" y="46"/>
                  </a:lnTo>
                  <a:lnTo>
                    <a:pt x="35" y="44"/>
                  </a:lnTo>
                  <a:lnTo>
                    <a:pt x="35" y="36"/>
                  </a:lnTo>
                  <a:lnTo>
                    <a:pt x="35" y="28"/>
                  </a:lnTo>
                  <a:lnTo>
                    <a:pt x="33" y="23"/>
                  </a:lnTo>
                  <a:lnTo>
                    <a:pt x="30" y="18"/>
                  </a:lnTo>
                  <a:lnTo>
                    <a:pt x="28" y="13"/>
                  </a:lnTo>
                  <a:lnTo>
                    <a:pt x="28" y="8"/>
                  </a:lnTo>
                  <a:lnTo>
                    <a:pt x="25" y="5"/>
                  </a:lnTo>
                  <a:lnTo>
                    <a:pt x="20" y="3"/>
                  </a:lnTo>
                  <a:lnTo>
                    <a:pt x="12" y="0"/>
                  </a:lnTo>
                  <a:lnTo>
                    <a:pt x="7" y="0"/>
                  </a:lnTo>
                  <a:close/>
                </a:path>
              </a:pathLst>
            </a:custGeom>
            <a:gradFill rotWithShape="0">
              <a:gsLst>
                <a:gs pos="0">
                  <a:schemeClr val="accent1"/>
                </a:gs>
                <a:gs pos="100000">
                  <a:schemeClr val="accent2"/>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5801" name="Freeform 159">
              <a:extLst>
                <a:ext uri="{FF2B5EF4-FFF2-40B4-BE49-F238E27FC236}">
                  <a16:creationId xmlns:a16="http://schemas.microsoft.com/office/drawing/2014/main" id="{78A70146-1252-A11F-99AA-A21854A2F46E}"/>
                </a:ext>
              </a:extLst>
            </p:cNvPr>
            <p:cNvSpPr>
              <a:spLocks/>
            </p:cNvSpPr>
            <p:nvPr/>
          </p:nvSpPr>
          <p:spPr bwMode="auto">
            <a:xfrm>
              <a:off x="2514" y="1371"/>
              <a:ext cx="75" cy="79"/>
            </a:xfrm>
            <a:custGeom>
              <a:avLst/>
              <a:gdLst>
                <a:gd name="T0" fmla="*/ 69 w 75"/>
                <a:gd name="T1" fmla="*/ 2 h 79"/>
                <a:gd name="T2" fmla="*/ 72 w 75"/>
                <a:gd name="T3" fmla="*/ 5 h 79"/>
                <a:gd name="T4" fmla="*/ 75 w 75"/>
                <a:gd name="T5" fmla="*/ 10 h 79"/>
                <a:gd name="T6" fmla="*/ 72 w 75"/>
                <a:gd name="T7" fmla="*/ 15 h 79"/>
                <a:gd name="T8" fmla="*/ 69 w 75"/>
                <a:gd name="T9" fmla="*/ 23 h 79"/>
                <a:gd name="T10" fmla="*/ 67 w 75"/>
                <a:gd name="T11" fmla="*/ 33 h 79"/>
                <a:gd name="T12" fmla="*/ 67 w 75"/>
                <a:gd name="T13" fmla="*/ 43 h 79"/>
                <a:gd name="T14" fmla="*/ 64 w 75"/>
                <a:gd name="T15" fmla="*/ 51 h 79"/>
                <a:gd name="T16" fmla="*/ 59 w 75"/>
                <a:gd name="T17" fmla="*/ 59 h 79"/>
                <a:gd name="T18" fmla="*/ 52 w 75"/>
                <a:gd name="T19" fmla="*/ 66 h 79"/>
                <a:gd name="T20" fmla="*/ 21 w 75"/>
                <a:gd name="T21" fmla="*/ 77 h 79"/>
                <a:gd name="T22" fmla="*/ 11 w 75"/>
                <a:gd name="T23" fmla="*/ 79 h 79"/>
                <a:gd name="T24" fmla="*/ 6 w 75"/>
                <a:gd name="T25" fmla="*/ 79 h 79"/>
                <a:gd name="T26" fmla="*/ 6 w 75"/>
                <a:gd name="T27" fmla="*/ 77 h 79"/>
                <a:gd name="T28" fmla="*/ 3 w 75"/>
                <a:gd name="T29" fmla="*/ 77 h 79"/>
                <a:gd name="T30" fmla="*/ 0 w 75"/>
                <a:gd name="T31" fmla="*/ 71 h 79"/>
                <a:gd name="T32" fmla="*/ 0 w 75"/>
                <a:gd name="T33" fmla="*/ 66 h 79"/>
                <a:gd name="T34" fmla="*/ 3 w 75"/>
                <a:gd name="T35" fmla="*/ 66 h 79"/>
                <a:gd name="T36" fmla="*/ 8 w 75"/>
                <a:gd name="T37" fmla="*/ 66 h 79"/>
                <a:gd name="T38" fmla="*/ 16 w 75"/>
                <a:gd name="T39" fmla="*/ 66 h 79"/>
                <a:gd name="T40" fmla="*/ 21 w 75"/>
                <a:gd name="T41" fmla="*/ 66 h 79"/>
                <a:gd name="T42" fmla="*/ 29 w 75"/>
                <a:gd name="T43" fmla="*/ 64 h 79"/>
                <a:gd name="T44" fmla="*/ 34 w 75"/>
                <a:gd name="T45" fmla="*/ 61 h 79"/>
                <a:gd name="T46" fmla="*/ 41 w 75"/>
                <a:gd name="T47" fmla="*/ 56 h 79"/>
                <a:gd name="T48" fmla="*/ 44 w 75"/>
                <a:gd name="T49" fmla="*/ 54 h 79"/>
                <a:gd name="T50" fmla="*/ 52 w 75"/>
                <a:gd name="T51" fmla="*/ 38 h 79"/>
                <a:gd name="T52" fmla="*/ 54 w 75"/>
                <a:gd name="T53" fmla="*/ 33 h 79"/>
                <a:gd name="T54" fmla="*/ 57 w 75"/>
                <a:gd name="T55" fmla="*/ 31 h 79"/>
                <a:gd name="T56" fmla="*/ 62 w 75"/>
                <a:gd name="T57" fmla="*/ 25 h 79"/>
                <a:gd name="T58" fmla="*/ 62 w 75"/>
                <a:gd name="T59" fmla="*/ 15 h 79"/>
                <a:gd name="T60" fmla="*/ 62 w 75"/>
                <a:gd name="T61" fmla="*/ 8 h 79"/>
                <a:gd name="T62" fmla="*/ 64 w 75"/>
                <a:gd name="T63" fmla="*/ 2 h 79"/>
                <a:gd name="T64" fmla="*/ 67 w 75"/>
                <a:gd name="T65" fmla="*/ 0 h 79"/>
                <a:gd name="T66" fmla="*/ 69 w 75"/>
                <a:gd name="T67" fmla="*/ 0 h 79"/>
                <a:gd name="T68" fmla="*/ 69 w 75"/>
                <a:gd name="T69" fmla="*/ 2 h 79"/>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75"/>
                <a:gd name="T106" fmla="*/ 0 h 79"/>
                <a:gd name="T107" fmla="*/ 75 w 75"/>
                <a:gd name="T108" fmla="*/ 79 h 79"/>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75" h="79">
                  <a:moveTo>
                    <a:pt x="69" y="2"/>
                  </a:moveTo>
                  <a:lnTo>
                    <a:pt x="72" y="5"/>
                  </a:lnTo>
                  <a:lnTo>
                    <a:pt x="75" y="10"/>
                  </a:lnTo>
                  <a:lnTo>
                    <a:pt x="72" y="15"/>
                  </a:lnTo>
                  <a:lnTo>
                    <a:pt x="69" y="23"/>
                  </a:lnTo>
                  <a:lnTo>
                    <a:pt x="67" y="33"/>
                  </a:lnTo>
                  <a:lnTo>
                    <a:pt x="67" y="43"/>
                  </a:lnTo>
                  <a:lnTo>
                    <a:pt x="64" y="51"/>
                  </a:lnTo>
                  <a:lnTo>
                    <a:pt x="59" y="59"/>
                  </a:lnTo>
                  <a:lnTo>
                    <a:pt x="52" y="66"/>
                  </a:lnTo>
                  <a:lnTo>
                    <a:pt x="21" y="77"/>
                  </a:lnTo>
                  <a:lnTo>
                    <a:pt x="11" y="79"/>
                  </a:lnTo>
                  <a:lnTo>
                    <a:pt x="6" y="79"/>
                  </a:lnTo>
                  <a:lnTo>
                    <a:pt x="6" y="77"/>
                  </a:lnTo>
                  <a:lnTo>
                    <a:pt x="3" y="77"/>
                  </a:lnTo>
                  <a:lnTo>
                    <a:pt x="0" y="71"/>
                  </a:lnTo>
                  <a:lnTo>
                    <a:pt x="0" y="66"/>
                  </a:lnTo>
                  <a:lnTo>
                    <a:pt x="3" y="66"/>
                  </a:lnTo>
                  <a:lnTo>
                    <a:pt x="8" y="66"/>
                  </a:lnTo>
                  <a:lnTo>
                    <a:pt x="16" y="66"/>
                  </a:lnTo>
                  <a:lnTo>
                    <a:pt x="21" y="66"/>
                  </a:lnTo>
                  <a:lnTo>
                    <a:pt x="29" y="64"/>
                  </a:lnTo>
                  <a:lnTo>
                    <a:pt x="34" y="61"/>
                  </a:lnTo>
                  <a:lnTo>
                    <a:pt x="41" y="56"/>
                  </a:lnTo>
                  <a:lnTo>
                    <a:pt x="44" y="54"/>
                  </a:lnTo>
                  <a:lnTo>
                    <a:pt x="52" y="38"/>
                  </a:lnTo>
                  <a:lnTo>
                    <a:pt x="54" y="33"/>
                  </a:lnTo>
                  <a:lnTo>
                    <a:pt x="57" y="31"/>
                  </a:lnTo>
                  <a:lnTo>
                    <a:pt x="62" y="25"/>
                  </a:lnTo>
                  <a:lnTo>
                    <a:pt x="62" y="15"/>
                  </a:lnTo>
                  <a:lnTo>
                    <a:pt x="62" y="8"/>
                  </a:lnTo>
                  <a:lnTo>
                    <a:pt x="64" y="2"/>
                  </a:lnTo>
                  <a:lnTo>
                    <a:pt x="67" y="0"/>
                  </a:lnTo>
                  <a:lnTo>
                    <a:pt x="69" y="0"/>
                  </a:lnTo>
                  <a:lnTo>
                    <a:pt x="69" y="2"/>
                  </a:lnTo>
                  <a:close/>
                </a:path>
              </a:pathLst>
            </a:custGeom>
            <a:gradFill rotWithShape="0">
              <a:gsLst>
                <a:gs pos="0">
                  <a:schemeClr val="accent1"/>
                </a:gs>
                <a:gs pos="100000">
                  <a:schemeClr val="accent2"/>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5802" name="Freeform 160">
              <a:extLst>
                <a:ext uri="{FF2B5EF4-FFF2-40B4-BE49-F238E27FC236}">
                  <a16:creationId xmlns:a16="http://schemas.microsoft.com/office/drawing/2014/main" id="{9FE53B7B-B7D6-552B-F148-9167CB0ADDDC}"/>
                </a:ext>
              </a:extLst>
            </p:cNvPr>
            <p:cNvSpPr>
              <a:spLocks/>
            </p:cNvSpPr>
            <p:nvPr/>
          </p:nvSpPr>
          <p:spPr bwMode="auto">
            <a:xfrm>
              <a:off x="2277" y="960"/>
              <a:ext cx="82" cy="92"/>
            </a:xfrm>
            <a:custGeom>
              <a:avLst/>
              <a:gdLst>
                <a:gd name="T0" fmla="*/ 82 w 82"/>
                <a:gd name="T1" fmla="*/ 5 h 92"/>
                <a:gd name="T2" fmla="*/ 66 w 82"/>
                <a:gd name="T3" fmla="*/ 13 h 92"/>
                <a:gd name="T4" fmla="*/ 51 w 82"/>
                <a:gd name="T5" fmla="*/ 26 h 92"/>
                <a:gd name="T6" fmla="*/ 46 w 82"/>
                <a:gd name="T7" fmla="*/ 31 h 92"/>
                <a:gd name="T8" fmla="*/ 38 w 82"/>
                <a:gd name="T9" fmla="*/ 33 h 92"/>
                <a:gd name="T10" fmla="*/ 33 w 82"/>
                <a:gd name="T11" fmla="*/ 36 h 92"/>
                <a:gd name="T12" fmla="*/ 31 w 82"/>
                <a:gd name="T13" fmla="*/ 38 h 92"/>
                <a:gd name="T14" fmla="*/ 31 w 82"/>
                <a:gd name="T15" fmla="*/ 41 h 92"/>
                <a:gd name="T16" fmla="*/ 28 w 82"/>
                <a:gd name="T17" fmla="*/ 54 h 92"/>
                <a:gd name="T18" fmla="*/ 23 w 82"/>
                <a:gd name="T19" fmla="*/ 61 h 92"/>
                <a:gd name="T20" fmla="*/ 18 w 82"/>
                <a:gd name="T21" fmla="*/ 66 h 92"/>
                <a:gd name="T22" fmla="*/ 18 w 82"/>
                <a:gd name="T23" fmla="*/ 69 h 92"/>
                <a:gd name="T24" fmla="*/ 15 w 82"/>
                <a:gd name="T25" fmla="*/ 72 h 92"/>
                <a:gd name="T26" fmla="*/ 18 w 82"/>
                <a:gd name="T27" fmla="*/ 77 h 92"/>
                <a:gd name="T28" fmla="*/ 18 w 82"/>
                <a:gd name="T29" fmla="*/ 82 h 92"/>
                <a:gd name="T30" fmla="*/ 15 w 82"/>
                <a:gd name="T31" fmla="*/ 87 h 92"/>
                <a:gd name="T32" fmla="*/ 13 w 82"/>
                <a:gd name="T33" fmla="*/ 89 h 92"/>
                <a:gd name="T34" fmla="*/ 8 w 82"/>
                <a:gd name="T35" fmla="*/ 92 h 92"/>
                <a:gd name="T36" fmla="*/ 8 w 82"/>
                <a:gd name="T37" fmla="*/ 89 h 92"/>
                <a:gd name="T38" fmla="*/ 5 w 82"/>
                <a:gd name="T39" fmla="*/ 89 h 92"/>
                <a:gd name="T40" fmla="*/ 2 w 82"/>
                <a:gd name="T41" fmla="*/ 87 h 92"/>
                <a:gd name="T42" fmla="*/ 0 w 82"/>
                <a:gd name="T43" fmla="*/ 82 h 92"/>
                <a:gd name="T44" fmla="*/ 0 w 82"/>
                <a:gd name="T45" fmla="*/ 77 h 92"/>
                <a:gd name="T46" fmla="*/ 2 w 82"/>
                <a:gd name="T47" fmla="*/ 72 h 92"/>
                <a:gd name="T48" fmla="*/ 8 w 82"/>
                <a:gd name="T49" fmla="*/ 61 h 92"/>
                <a:gd name="T50" fmla="*/ 13 w 82"/>
                <a:gd name="T51" fmla="*/ 51 h 92"/>
                <a:gd name="T52" fmla="*/ 13 w 82"/>
                <a:gd name="T53" fmla="*/ 46 h 92"/>
                <a:gd name="T54" fmla="*/ 13 w 82"/>
                <a:gd name="T55" fmla="*/ 43 h 92"/>
                <a:gd name="T56" fmla="*/ 13 w 82"/>
                <a:gd name="T57" fmla="*/ 41 h 92"/>
                <a:gd name="T58" fmla="*/ 15 w 82"/>
                <a:gd name="T59" fmla="*/ 36 h 92"/>
                <a:gd name="T60" fmla="*/ 20 w 82"/>
                <a:gd name="T61" fmla="*/ 31 h 92"/>
                <a:gd name="T62" fmla="*/ 28 w 82"/>
                <a:gd name="T63" fmla="*/ 23 h 92"/>
                <a:gd name="T64" fmla="*/ 36 w 82"/>
                <a:gd name="T65" fmla="*/ 20 h 92"/>
                <a:gd name="T66" fmla="*/ 41 w 82"/>
                <a:gd name="T67" fmla="*/ 18 h 92"/>
                <a:gd name="T68" fmla="*/ 46 w 82"/>
                <a:gd name="T69" fmla="*/ 13 h 92"/>
                <a:gd name="T70" fmla="*/ 56 w 82"/>
                <a:gd name="T71" fmla="*/ 5 h 92"/>
                <a:gd name="T72" fmla="*/ 61 w 82"/>
                <a:gd name="T73" fmla="*/ 3 h 92"/>
                <a:gd name="T74" fmla="*/ 66 w 82"/>
                <a:gd name="T75" fmla="*/ 0 h 92"/>
                <a:gd name="T76" fmla="*/ 74 w 82"/>
                <a:gd name="T77" fmla="*/ 0 h 92"/>
                <a:gd name="T78" fmla="*/ 82 w 82"/>
                <a:gd name="T79" fmla="*/ 5 h 92"/>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82"/>
                <a:gd name="T121" fmla="*/ 0 h 92"/>
                <a:gd name="T122" fmla="*/ 82 w 82"/>
                <a:gd name="T123" fmla="*/ 92 h 92"/>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82" h="92">
                  <a:moveTo>
                    <a:pt x="82" y="5"/>
                  </a:moveTo>
                  <a:lnTo>
                    <a:pt x="66" y="13"/>
                  </a:lnTo>
                  <a:lnTo>
                    <a:pt x="51" y="26"/>
                  </a:lnTo>
                  <a:lnTo>
                    <a:pt x="46" y="31"/>
                  </a:lnTo>
                  <a:lnTo>
                    <a:pt x="38" y="33"/>
                  </a:lnTo>
                  <a:lnTo>
                    <a:pt x="33" y="36"/>
                  </a:lnTo>
                  <a:lnTo>
                    <a:pt x="31" y="38"/>
                  </a:lnTo>
                  <a:lnTo>
                    <a:pt x="31" y="41"/>
                  </a:lnTo>
                  <a:lnTo>
                    <a:pt x="28" y="54"/>
                  </a:lnTo>
                  <a:lnTo>
                    <a:pt x="23" y="61"/>
                  </a:lnTo>
                  <a:lnTo>
                    <a:pt x="18" y="66"/>
                  </a:lnTo>
                  <a:lnTo>
                    <a:pt x="18" y="69"/>
                  </a:lnTo>
                  <a:lnTo>
                    <a:pt x="15" y="72"/>
                  </a:lnTo>
                  <a:lnTo>
                    <a:pt x="18" y="77"/>
                  </a:lnTo>
                  <a:lnTo>
                    <a:pt x="18" y="82"/>
                  </a:lnTo>
                  <a:lnTo>
                    <a:pt x="15" y="87"/>
                  </a:lnTo>
                  <a:lnTo>
                    <a:pt x="13" y="89"/>
                  </a:lnTo>
                  <a:lnTo>
                    <a:pt x="8" y="92"/>
                  </a:lnTo>
                  <a:lnTo>
                    <a:pt x="8" y="89"/>
                  </a:lnTo>
                  <a:lnTo>
                    <a:pt x="5" y="89"/>
                  </a:lnTo>
                  <a:lnTo>
                    <a:pt x="2" y="87"/>
                  </a:lnTo>
                  <a:lnTo>
                    <a:pt x="0" y="82"/>
                  </a:lnTo>
                  <a:lnTo>
                    <a:pt x="0" y="77"/>
                  </a:lnTo>
                  <a:lnTo>
                    <a:pt x="2" y="72"/>
                  </a:lnTo>
                  <a:lnTo>
                    <a:pt x="8" y="61"/>
                  </a:lnTo>
                  <a:lnTo>
                    <a:pt x="13" y="51"/>
                  </a:lnTo>
                  <a:lnTo>
                    <a:pt x="13" y="46"/>
                  </a:lnTo>
                  <a:lnTo>
                    <a:pt x="13" y="43"/>
                  </a:lnTo>
                  <a:lnTo>
                    <a:pt x="13" y="41"/>
                  </a:lnTo>
                  <a:lnTo>
                    <a:pt x="15" y="36"/>
                  </a:lnTo>
                  <a:lnTo>
                    <a:pt x="20" y="31"/>
                  </a:lnTo>
                  <a:lnTo>
                    <a:pt x="28" y="23"/>
                  </a:lnTo>
                  <a:lnTo>
                    <a:pt x="36" y="20"/>
                  </a:lnTo>
                  <a:lnTo>
                    <a:pt x="41" y="18"/>
                  </a:lnTo>
                  <a:lnTo>
                    <a:pt x="46" y="13"/>
                  </a:lnTo>
                  <a:lnTo>
                    <a:pt x="56" y="5"/>
                  </a:lnTo>
                  <a:lnTo>
                    <a:pt x="61" y="3"/>
                  </a:lnTo>
                  <a:lnTo>
                    <a:pt x="66" y="0"/>
                  </a:lnTo>
                  <a:lnTo>
                    <a:pt x="74" y="0"/>
                  </a:lnTo>
                  <a:lnTo>
                    <a:pt x="82" y="5"/>
                  </a:lnTo>
                  <a:close/>
                </a:path>
              </a:pathLst>
            </a:custGeom>
            <a:gradFill rotWithShape="0">
              <a:gsLst>
                <a:gs pos="0">
                  <a:schemeClr val="accent1"/>
                </a:gs>
                <a:gs pos="100000">
                  <a:schemeClr val="accent2"/>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5803" name="Freeform 161">
              <a:extLst>
                <a:ext uri="{FF2B5EF4-FFF2-40B4-BE49-F238E27FC236}">
                  <a16:creationId xmlns:a16="http://schemas.microsoft.com/office/drawing/2014/main" id="{C71AD3A3-539A-6DFA-6122-E2D8E153E8C2}"/>
                </a:ext>
              </a:extLst>
            </p:cNvPr>
            <p:cNvSpPr>
              <a:spLocks/>
            </p:cNvSpPr>
            <p:nvPr/>
          </p:nvSpPr>
          <p:spPr bwMode="auto">
            <a:xfrm>
              <a:off x="1771" y="1297"/>
              <a:ext cx="56" cy="74"/>
            </a:xfrm>
            <a:custGeom>
              <a:avLst/>
              <a:gdLst>
                <a:gd name="T0" fmla="*/ 56 w 56"/>
                <a:gd name="T1" fmla="*/ 8 h 74"/>
                <a:gd name="T2" fmla="*/ 54 w 56"/>
                <a:gd name="T3" fmla="*/ 8 h 74"/>
                <a:gd name="T4" fmla="*/ 49 w 56"/>
                <a:gd name="T5" fmla="*/ 10 h 74"/>
                <a:gd name="T6" fmla="*/ 46 w 56"/>
                <a:gd name="T7" fmla="*/ 10 h 74"/>
                <a:gd name="T8" fmla="*/ 38 w 56"/>
                <a:gd name="T9" fmla="*/ 15 h 74"/>
                <a:gd name="T10" fmla="*/ 31 w 56"/>
                <a:gd name="T11" fmla="*/ 20 h 74"/>
                <a:gd name="T12" fmla="*/ 28 w 56"/>
                <a:gd name="T13" fmla="*/ 25 h 74"/>
                <a:gd name="T14" fmla="*/ 28 w 56"/>
                <a:gd name="T15" fmla="*/ 28 h 74"/>
                <a:gd name="T16" fmla="*/ 23 w 56"/>
                <a:gd name="T17" fmla="*/ 33 h 74"/>
                <a:gd name="T18" fmla="*/ 15 w 56"/>
                <a:gd name="T19" fmla="*/ 41 h 74"/>
                <a:gd name="T20" fmla="*/ 13 w 56"/>
                <a:gd name="T21" fmla="*/ 43 h 74"/>
                <a:gd name="T22" fmla="*/ 13 w 56"/>
                <a:gd name="T23" fmla="*/ 48 h 74"/>
                <a:gd name="T24" fmla="*/ 13 w 56"/>
                <a:gd name="T25" fmla="*/ 54 h 74"/>
                <a:gd name="T26" fmla="*/ 13 w 56"/>
                <a:gd name="T27" fmla="*/ 59 h 74"/>
                <a:gd name="T28" fmla="*/ 13 w 56"/>
                <a:gd name="T29" fmla="*/ 61 h 74"/>
                <a:gd name="T30" fmla="*/ 10 w 56"/>
                <a:gd name="T31" fmla="*/ 64 h 74"/>
                <a:gd name="T32" fmla="*/ 8 w 56"/>
                <a:gd name="T33" fmla="*/ 69 h 74"/>
                <a:gd name="T34" fmla="*/ 3 w 56"/>
                <a:gd name="T35" fmla="*/ 74 h 74"/>
                <a:gd name="T36" fmla="*/ 0 w 56"/>
                <a:gd name="T37" fmla="*/ 59 h 74"/>
                <a:gd name="T38" fmla="*/ 0 w 56"/>
                <a:gd name="T39" fmla="*/ 48 h 74"/>
                <a:gd name="T40" fmla="*/ 3 w 56"/>
                <a:gd name="T41" fmla="*/ 41 h 74"/>
                <a:gd name="T42" fmla="*/ 10 w 56"/>
                <a:gd name="T43" fmla="*/ 28 h 74"/>
                <a:gd name="T44" fmla="*/ 15 w 56"/>
                <a:gd name="T45" fmla="*/ 23 h 74"/>
                <a:gd name="T46" fmla="*/ 15 w 56"/>
                <a:gd name="T47" fmla="*/ 20 h 74"/>
                <a:gd name="T48" fmla="*/ 18 w 56"/>
                <a:gd name="T49" fmla="*/ 15 h 74"/>
                <a:gd name="T50" fmla="*/ 23 w 56"/>
                <a:gd name="T51" fmla="*/ 10 h 74"/>
                <a:gd name="T52" fmla="*/ 26 w 56"/>
                <a:gd name="T53" fmla="*/ 5 h 74"/>
                <a:gd name="T54" fmla="*/ 31 w 56"/>
                <a:gd name="T55" fmla="*/ 5 h 74"/>
                <a:gd name="T56" fmla="*/ 38 w 56"/>
                <a:gd name="T57" fmla="*/ 2 h 74"/>
                <a:gd name="T58" fmla="*/ 43 w 56"/>
                <a:gd name="T59" fmla="*/ 0 h 74"/>
                <a:gd name="T60" fmla="*/ 49 w 56"/>
                <a:gd name="T61" fmla="*/ 0 h 74"/>
                <a:gd name="T62" fmla="*/ 51 w 56"/>
                <a:gd name="T63" fmla="*/ 2 h 74"/>
                <a:gd name="T64" fmla="*/ 54 w 56"/>
                <a:gd name="T65" fmla="*/ 2 h 74"/>
                <a:gd name="T66" fmla="*/ 56 w 56"/>
                <a:gd name="T67" fmla="*/ 8 h 7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56"/>
                <a:gd name="T103" fmla="*/ 0 h 74"/>
                <a:gd name="T104" fmla="*/ 56 w 56"/>
                <a:gd name="T105" fmla="*/ 74 h 7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56" h="74">
                  <a:moveTo>
                    <a:pt x="56" y="8"/>
                  </a:moveTo>
                  <a:lnTo>
                    <a:pt x="54" y="8"/>
                  </a:lnTo>
                  <a:lnTo>
                    <a:pt x="49" y="10"/>
                  </a:lnTo>
                  <a:lnTo>
                    <a:pt x="46" y="10"/>
                  </a:lnTo>
                  <a:lnTo>
                    <a:pt x="38" y="15"/>
                  </a:lnTo>
                  <a:lnTo>
                    <a:pt x="31" y="20"/>
                  </a:lnTo>
                  <a:lnTo>
                    <a:pt x="28" y="25"/>
                  </a:lnTo>
                  <a:lnTo>
                    <a:pt x="28" y="28"/>
                  </a:lnTo>
                  <a:lnTo>
                    <a:pt x="23" y="33"/>
                  </a:lnTo>
                  <a:lnTo>
                    <a:pt x="15" y="41"/>
                  </a:lnTo>
                  <a:lnTo>
                    <a:pt x="13" y="43"/>
                  </a:lnTo>
                  <a:lnTo>
                    <a:pt x="13" y="48"/>
                  </a:lnTo>
                  <a:lnTo>
                    <a:pt x="13" y="54"/>
                  </a:lnTo>
                  <a:lnTo>
                    <a:pt x="13" y="59"/>
                  </a:lnTo>
                  <a:lnTo>
                    <a:pt x="13" y="61"/>
                  </a:lnTo>
                  <a:lnTo>
                    <a:pt x="10" y="64"/>
                  </a:lnTo>
                  <a:lnTo>
                    <a:pt x="8" y="69"/>
                  </a:lnTo>
                  <a:lnTo>
                    <a:pt x="3" y="74"/>
                  </a:lnTo>
                  <a:lnTo>
                    <a:pt x="0" y="59"/>
                  </a:lnTo>
                  <a:lnTo>
                    <a:pt x="0" y="48"/>
                  </a:lnTo>
                  <a:lnTo>
                    <a:pt x="3" y="41"/>
                  </a:lnTo>
                  <a:lnTo>
                    <a:pt x="10" y="28"/>
                  </a:lnTo>
                  <a:lnTo>
                    <a:pt x="15" y="23"/>
                  </a:lnTo>
                  <a:lnTo>
                    <a:pt x="15" y="20"/>
                  </a:lnTo>
                  <a:lnTo>
                    <a:pt x="18" y="15"/>
                  </a:lnTo>
                  <a:lnTo>
                    <a:pt x="23" y="10"/>
                  </a:lnTo>
                  <a:lnTo>
                    <a:pt x="26" y="5"/>
                  </a:lnTo>
                  <a:lnTo>
                    <a:pt x="31" y="5"/>
                  </a:lnTo>
                  <a:lnTo>
                    <a:pt x="38" y="2"/>
                  </a:lnTo>
                  <a:lnTo>
                    <a:pt x="43" y="0"/>
                  </a:lnTo>
                  <a:lnTo>
                    <a:pt x="49" y="0"/>
                  </a:lnTo>
                  <a:lnTo>
                    <a:pt x="51" y="2"/>
                  </a:lnTo>
                  <a:lnTo>
                    <a:pt x="54" y="2"/>
                  </a:lnTo>
                  <a:lnTo>
                    <a:pt x="56" y="8"/>
                  </a:lnTo>
                  <a:close/>
                </a:path>
              </a:pathLst>
            </a:custGeom>
            <a:gradFill rotWithShape="0">
              <a:gsLst>
                <a:gs pos="0">
                  <a:schemeClr val="accent1"/>
                </a:gs>
                <a:gs pos="100000">
                  <a:schemeClr val="accent2"/>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5804" name="Freeform 162">
              <a:extLst>
                <a:ext uri="{FF2B5EF4-FFF2-40B4-BE49-F238E27FC236}">
                  <a16:creationId xmlns:a16="http://schemas.microsoft.com/office/drawing/2014/main" id="{15AB55D8-AC42-F586-327E-1D1AA529CF60}"/>
                </a:ext>
              </a:extLst>
            </p:cNvPr>
            <p:cNvSpPr>
              <a:spLocks/>
            </p:cNvSpPr>
            <p:nvPr/>
          </p:nvSpPr>
          <p:spPr bwMode="auto">
            <a:xfrm>
              <a:off x="1776" y="1371"/>
              <a:ext cx="26" cy="36"/>
            </a:xfrm>
            <a:custGeom>
              <a:avLst/>
              <a:gdLst>
                <a:gd name="T0" fmla="*/ 0 w 26"/>
                <a:gd name="T1" fmla="*/ 8 h 36"/>
                <a:gd name="T2" fmla="*/ 3 w 26"/>
                <a:gd name="T3" fmla="*/ 15 h 36"/>
                <a:gd name="T4" fmla="*/ 5 w 26"/>
                <a:gd name="T5" fmla="*/ 18 h 36"/>
                <a:gd name="T6" fmla="*/ 8 w 26"/>
                <a:gd name="T7" fmla="*/ 23 h 36"/>
                <a:gd name="T8" fmla="*/ 10 w 26"/>
                <a:gd name="T9" fmla="*/ 28 h 36"/>
                <a:gd name="T10" fmla="*/ 13 w 26"/>
                <a:gd name="T11" fmla="*/ 31 h 36"/>
                <a:gd name="T12" fmla="*/ 13 w 26"/>
                <a:gd name="T13" fmla="*/ 33 h 36"/>
                <a:gd name="T14" fmla="*/ 18 w 26"/>
                <a:gd name="T15" fmla="*/ 36 h 36"/>
                <a:gd name="T16" fmla="*/ 21 w 26"/>
                <a:gd name="T17" fmla="*/ 36 h 36"/>
                <a:gd name="T18" fmla="*/ 23 w 26"/>
                <a:gd name="T19" fmla="*/ 36 h 36"/>
                <a:gd name="T20" fmla="*/ 26 w 26"/>
                <a:gd name="T21" fmla="*/ 33 h 36"/>
                <a:gd name="T22" fmla="*/ 26 w 26"/>
                <a:gd name="T23" fmla="*/ 31 h 36"/>
                <a:gd name="T24" fmla="*/ 23 w 26"/>
                <a:gd name="T25" fmla="*/ 31 h 36"/>
                <a:gd name="T26" fmla="*/ 23 w 26"/>
                <a:gd name="T27" fmla="*/ 28 h 36"/>
                <a:gd name="T28" fmla="*/ 21 w 26"/>
                <a:gd name="T29" fmla="*/ 28 h 36"/>
                <a:gd name="T30" fmla="*/ 18 w 26"/>
                <a:gd name="T31" fmla="*/ 23 h 36"/>
                <a:gd name="T32" fmla="*/ 15 w 26"/>
                <a:gd name="T33" fmla="*/ 18 h 36"/>
                <a:gd name="T34" fmla="*/ 15 w 26"/>
                <a:gd name="T35" fmla="*/ 15 h 36"/>
                <a:gd name="T36" fmla="*/ 13 w 26"/>
                <a:gd name="T37" fmla="*/ 15 h 36"/>
                <a:gd name="T38" fmla="*/ 10 w 26"/>
                <a:gd name="T39" fmla="*/ 13 h 36"/>
                <a:gd name="T40" fmla="*/ 10 w 26"/>
                <a:gd name="T41" fmla="*/ 10 h 36"/>
                <a:gd name="T42" fmla="*/ 8 w 26"/>
                <a:gd name="T43" fmla="*/ 5 h 36"/>
                <a:gd name="T44" fmla="*/ 10 w 26"/>
                <a:gd name="T45" fmla="*/ 0 h 36"/>
                <a:gd name="T46" fmla="*/ 8 w 26"/>
                <a:gd name="T47" fmla="*/ 0 h 36"/>
                <a:gd name="T48" fmla="*/ 5 w 26"/>
                <a:gd name="T49" fmla="*/ 0 h 36"/>
                <a:gd name="T50" fmla="*/ 3 w 26"/>
                <a:gd name="T51" fmla="*/ 2 h 36"/>
                <a:gd name="T52" fmla="*/ 0 w 26"/>
                <a:gd name="T53" fmla="*/ 8 h 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26"/>
                <a:gd name="T82" fmla="*/ 0 h 36"/>
                <a:gd name="T83" fmla="*/ 26 w 26"/>
                <a:gd name="T84" fmla="*/ 36 h 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26" h="36">
                  <a:moveTo>
                    <a:pt x="0" y="8"/>
                  </a:moveTo>
                  <a:lnTo>
                    <a:pt x="3" y="15"/>
                  </a:lnTo>
                  <a:lnTo>
                    <a:pt x="5" y="18"/>
                  </a:lnTo>
                  <a:lnTo>
                    <a:pt x="8" y="23"/>
                  </a:lnTo>
                  <a:lnTo>
                    <a:pt x="10" y="28"/>
                  </a:lnTo>
                  <a:lnTo>
                    <a:pt x="13" y="31"/>
                  </a:lnTo>
                  <a:lnTo>
                    <a:pt x="13" y="33"/>
                  </a:lnTo>
                  <a:lnTo>
                    <a:pt x="18" y="36"/>
                  </a:lnTo>
                  <a:lnTo>
                    <a:pt x="21" y="36"/>
                  </a:lnTo>
                  <a:lnTo>
                    <a:pt x="23" y="36"/>
                  </a:lnTo>
                  <a:lnTo>
                    <a:pt x="26" y="33"/>
                  </a:lnTo>
                  <a:lnTo>
                    <a:pt x="26" y="31"/>
                  </a:lnTo>
                  <a:lnTo>
                    <a:pt x="23" y="31"/>
                  </a:lnTo>
                  <a:lnTo>
                    <a:pt x="23" y="28"/>
                  </a:lnTo>
                  <a:lnTo>
                    <a:pt x="21" y="28"/>
                  </a:lnTo>
                  <a:lnTo>
                    <a:pt x="18" y="23"/>
                  </a:lnTo>
                  <a:lnTo>
                    <a:pt x="15" y="18"/>
                  </a:lnTo>
                  <a:lnTo>
                    <a:pt x="15" y="15"/>
                  </a:lnTo>
                  <a:lnTo>
                    <a:pt x="13" y="15"/>
                  </a:lnTo>
                  <a:lnTo>
                    <a:pt x="10" y="13"/>
                  </a:lnTo>
                  <a:lnTo>
                    <a:pt x="10" y="10"/>
                  </a:lnTo>
                  <a:lnTo>
                    <a:pt x="8" y="5"/>
                  </a:lnTo>
                  <a:lnTo>
                    <a:pt x="10" y="0"/>
                  </a:lnTo>
                  <a:lnTo>
                    <a:pt x="8" y="0"/>
                  </a:lnTo>
                  <a:lnTo>
                    <a:pt x="5" y="0"/>
                  </a:lnTo>
                  <a:lnTo>
                    <a:pt x="3" y="2"/>
                  </a:lnTo>
                  <a:lnTo>
                    <a:pt x="0" y="8"/>
                  </a:lnTo>
                  <a:close/>
                </a:path>
              </a:pathLst>
            </a:custGeom>
            <a:gradFill rotWithShape="0">
              <a:gsLst>
                <a:gs pos="0">
                  <a:schemeClr val="accent1"/>
                </a:gs>
                <a:gs pos="100000">
                  <a:schemeClr val="accent2"/>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sp>
        <p:nvSpPr>
          <p:cNvPr id="75797" name="Text Box 163">
            <a:extLst>
              <a:ext uri="{FF2B5EF4-FFF2-40B4-BE49-F238E27FC236}">
                <a16:creationId xmlns:a16="http://schemas.microsoft.com/office/drawing/2014/main" id="{EFBCA884-46B7-982F-D196-68C130A0E577}"/>
              </a:ext>
            </a:extLst>
          </p:cNvPr>
          <p:cNvSpPr txBox="1">
            <a:spLocks noChangeArrowheads="1"/>
          </p:cNvSpPr>
          <p:nvPr/>
        </p:nvSpPr>
        <p:spPr bwMode="auto">
          <a:xfrm>
            <a:off x="3222624" y="3506223"/>
            <a:ext cx="2738437" cy="1877437"/>
          </a:xfrm>
          <a:prstGeom prst="rect">
            <a:avLst/>
          </a:prstGeom>
          <a:noFill/>
          <a:ln w="9525">
            <a:solidFill>
              <a:schemeClr val="tx1"/>
            </a:solidFill>
            <a:prstDash val="sysDot"/>
            <a:miter lim="800000"/>
            <a:headEnd/>
            <a:tailEnd/>
          </a:ln>
          <a:extLst>
            <a:ext uri="{909E8E84-426E-40DD-AFC4-6F175D3DCCD1}">
              <a14:hiddenFill xmlns:a14="http://schemas.microsoft.com/office/drawing/2010/main">
                <a:solidFill>
                  <a:srgbClr val="FFFFFF"/>
                </a:solidFill>
              </a14:hiddenFill>
            </a:ext>
          </a:extLst>
        </p:spPr>
        <p:txBody>
          <a:bodyPr wrap="square" anchor="ctr">
            <a:spAutoFit/>
          </a:bodyPr>
          <a:lstStyle>
            <a:lvl1pPr marL="196850" indent="-196850">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r>
              <a:rPr lang="en-GB" altLang="x-none" sz="1800" b="1" dirty="0">
                <a:latin typeface="Helvetica" charset="0"/>
              </a:rPr>
              <a:t>(3) problem resolution</a:t>
            </a:r>
          </a:p>
          <a:p>
            <a:r>
              <a:rPr lang="en-GB" altLang="x-none" sz="1800" dirty="0">
                <a:latin typeface="Helvetica" charset="0"/>
              </a:rPr>
              <a:t>Issues</a:t>
            </a:r>
          </a:p>
          <a:p>
            <a:pPr marL="285750" indent="-285750">
              <a:buFont typeface="Arial" panose="020B0604020202020204" pitchFamily="34" charset="0"/>
              <a:buChar char="•"/>
            </a:pPr>
            <a:r>
              <a:rPr lang="en-GB" altLang="x-none" sz="1600" dirty="0">
                <a:latin typeface="Helvetica" charset="0"/>
              </a:rPr>
              <a:t>Correctness</a:t>
            </a:r>
          </a:p>
          <a:p>
            <a:pPr marL="285750" indent="-285750">
              <a:buFont typeface="Arial" panose="020B0604020202020204" pitchFamily="34" charset="0"/>
              <a:buChar char="•"/>
            </a:pPr>
            <a:r>
              <a:rPr lang="en-GB" altLang="x-none" sz="1600" dirty="0">
                <a:latin typeface="Helvetica" charset="0"/>
              </a:rPr>
              <a:t>Maintainability</a:t>
            </a:r>
          </a:p>
          <a:p>
            <a:pPr marL="285750" indent="-285750">
              <a:buFont typeface="Arial" panose="020B0604020202020204" pitchFamily="34" charset="0"/>
              <a:buChar char="•"/>
            </a:pPr>
            <a:r>
              <a:rPr lang="en-GB" altLang="x-none" sz="1600" dirty="0">
                <a:latin typeface="Helvetica" charset="0"/>
              </a:rPr>
              <a:t>Risk of regression</a:t>
            </a:r>
          </a:p>
          <a:p>
            <a:pPr marL="285750" indent="-285750">
              <a:buFont typeface="Arial" panose="020B0604020202020204" pitchFamily="34" charset="0"/>
              <a:buChar char="•"/>
            </a:pPr>
            <a:r>
              <a:rPr lang="en-GB" altLang="x-none" sz="1600" dirty="0">
                <a:latin typeface="Helvetica" charset="0"/>
              </a:rPr>
              <a:t>Consistency</a:t>
            </a:r>
          </a:p>
          <a:p>
            <a:pPr marL="285750" indent="-285750">
              <a:buFont typeface="Arial" panose="020B0604020202020204" pitchFamily="34" charset="0"/>
              <a:buChar char="•"/>
            </a:pPr>
            <a:r>
              <a:rPr lang="en-GB" altLang="x-none" sz="1600" dirty="0">
                <a:latin typeface="Helvetica" charset="0"/>
              </a:rPr>
              <a:t>Effort vs payoff</a:t>
            </a:r>
          </a:p>
        </p:txBody>
      </p:sp>
      <p:grpSp>
        <p:nvGrpSpPr>
          <p:cNvPr id="7" name="Group 6">
            <a:extLst>
              <a:ext uri="{FF2B5EF4-FFF2-40B4-BE49-F238E27FC236}">
                <a16:creationId xmlns:a16="http://schemas.microsoft.com/office/drawing/2014/main" id="{073EC0BB-9BA3-30E6-2373-3C65CC3CB9FC}"/>
              </a:ext>
            </a:extLst>
          </p:cNvPr>
          <p:cNvGrpSpPr/>
          <p:nvPr/>
        </p:nvGrpSpPr>
        <p:grpSpPr>
          <a:xfrm>
            <a:off x="7602596" y="3357562"/>
            <a:ext cx="1206148" cy="1256391"/>
            <a:chOff x="7343818" y="3350457"/>
            <a:chExt cx="1206148" cy="1256391"/>
          </a:xfrm>
        </p:grpSpPr>
        <p:sp>
          <p:nvSpPr>
            <p:cNvPr id="8" name="Rectangle 124">
              <a:extLst>
                <a:ext uri="{FF2B5EF4-FFF2-40B4-BE49-F238E27FC236}">
                  <a16:creationId xmlns:a16="http://schemas.microsoft.com/office/drawing/2014/main" id="{74C299B8-701C-7DB4-1091-F29D875B1692}"/>
                </a:ext>
              </a:extLst>
            </p:cNvPr>
            <p:cNvSpPr>
              <a:spLocks noChangeArrowheads="1"/>
            </p:cNvSpPr>
            <p:nvPr/>
          </p:nvSpPr>
          <p:spPr bwMode="auto">
            <a:xfrm>
              <a:off x="7576771" y="3350457"/>
              <a:ext cx="511053" cy="327242"/>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dirty="0"/>
            </a:p>
          </p:txBody>
        </p:sp>
        <p:sp>
          <p:nvSpPr>
            <p:cNvPr id="9" name="Line 128">
              <a:extLst>
                <a:ext uri="{FF2B5EF4-FFF2-40B4-BE49-F238E27FC236}">
                  <a16:creationId xmlns:a16="http://schemas.microsoft.com/office/drawing/2014/main" id="{E7DA7635-F767-A0CB-17E4-06CAFD0FD7B1}"/>
                </a:ext>
              </a:extLst>
            </p:cNvPr>
            <p:cNvSpPr>
              <a:spLocks noChangeShapeType="1"/>
            </p:cNvSpPr>
            <p:nvPr/>
          </p:nvSpPr>
          <p:spPr bwMode="auto">
            <a:xfrm flipH="1" flipV="1">
              <a:off x="7343818" y="3503568"/>
              <a:ext cx="232408" cy="1762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nvGrpSpPr>
            <p:cNvPr id="10" name="Group 9">
              <a:extLst>
                <a:ext uri="{FF2B5EF4-FFF2-40B4-BE49-F238E27FC236}">
                  <a16:creationId xmlns:a16="http://schemas.microsoft.com/office/drawing/2014/main" id="{129C5058-DB66-C91B-AD5D-1D1DE5D530EC}"/>
                </a:ext>
              </a:extLst>
            </p:cNvPr>
            <p:cNvGrpSpPr/>
            <p:nvPr/>
          </p:nvGrpSpPr>
          <p:grpSpPr>
            <a:xfrm>
              <a:off x="7447381" y="3657606"/>
              <a:ext cx="1102585" cy="949242"/>
              <a:chOff x="7447381" y="3657606"/>
              <a:chExt cx="1102585" cy="949242"/>
            </a:xfrm>
          </p:grpSpPr>
          <p:grpSp>
            <p:nvGrpSpPr>
              <p:cNvPr id="11" name="Group 10">
                <a:extLst>
                  <a:ext uri="{FF2B5EF4-FFF2-40B4-BE49-F238E27FC236}">
                    <a16:creationId xmlns:a16="http://schemas.microsoft.com/office/drawing/2014/main" id="{C9300B14-E812-88FA-24AA-327C9D409F61}"/>
                  </a:ext>
                </a:extLst>
              </p:cNvPr>
              <p:cNvGrpSpPr/>
              <p:nvPr/>
            </p:nvGrpSpPr>
            <p:grpSpPr>
              <a:xfrm>
                <a:off x="7447381" y="3876590"/>
                <a:ext cx="1102585" cy="730258"/>
                <a:chOff x="7463560" y="3848350"/>
                <a:chExt cx="1102585" cy="730258"/>
              </a:xfrm>
            </p:grpSpPr>
            <p:sp>
              <p:nvSpPr>
                <p:cNvPr id="13" name="Explosion 2 12">
                  <a:extLst>
                    <a:ext uri="{FF2B5EF4-FFF2-40B4-BE49-F238E27FC236}">
                      <a16:creationId xmlns:a16="http://schemas.microsoft.com/office/drawing/2014/main" id="{FFCF0305-C1CF-AB86-C16B-655D15E28D3F}"/>
                    </a:ext>
                  </a:extLst>
                </p:cNvPr>
                <p:cNvSpPr/>
                <p:nvPr/>
              </p:nvSpPr>
              <p:spPr bwMode="auto">
                <a:xfrm rot="1030715">
                  <a:off x="7463560" y="3848350"/>
                  <a:ext cx="1102585" cy="730258"/>
                </a:xfrm>
                <a:prstGeom prst="irregularSeal2">
                  <a:avLst/>
                </a:prstGeom>
                <a:solidFill>
                  <a:srgbClr val="C0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BE" sz="2400" b="0" i="0" u="none" strike="noStrike" cap="none" normalizeH="0" baseline="0">
                    <a:ln>
                      <a:noFill/>
                    </a:ln>
                    <a:solidFill>
                      <a:schemeClr val="tx1"/>
                    </a:solidFill>
                    <a:effectLst/>
                    <a:latin typeface="Times New Roman" charset="0"/>
                  </a:endParaRPr>
                </a:p>
              </p:txBody>
            </p:sp>
            <p:sp>
              <p:nvSpPr>
                <p:cNvPr id="14" name="TextBox 13">
                  <a:extLst>
                    <a:ext uri="{FF2B5EF4-FFF2-40B4-BE49-F238E27FC236}">
                      <a16:creationId xmlns:a16="http://schemas.microsoft.com/office/drawing/2014/main" id="{6FED91A7-1454-56C8-0A9A-0DE77999B276}"/>
                    </a:ext>
                  </a:extLst>
                </p:cNvPr>
                <p:cNvSpPr txBox="1"/>
                <p:nvPr/>
              </p:nvSpPr>
              <p:spPr>
                <a:xfrm>
                  <a:off x="7631814" y="3933056"/>
                  <a:ext cx="684602" cy="461665"/>
                </a:xfrm>
                <a:prstGeom prst="rect">
                  <a:avLst/>
                </a:prstGeom>
                <a:noFill/>
              </p:spPr>
              <p:txBody>
                <a:bodyPr wrap="square" rtlCol="0">
                  <a:spAutoFit/>
                </a:bodyPr>
                <a:lstStyle/>
                <a:p>
                  <a:pPr algn="ctr"/>
                  <a:r>
                    <a:rPr lang="en-BE" sz="1200" dirty="0">
                      <a:solidFill>
                        <a:schemeClr val="accent3"/>
                      </a:solidFill>
                    </a:rPr>
                    <a:t>New Feature</a:t>
                  </a:r>
                </a:p>
              </p:txBody>
            </p:sp>
          </p:grpSp>
          <p:sp>
            <p:nvSpPr>
              <p:cNvPr id="12" name="Line 128">
                <a:extLst>
                  <a:ext uri="{FF2B5EF4-FFF2-40B4-BE49-F238E27FC236}">
                    <a16:creationId xmlns:a16="http://schemas.microsoft.com/office/drawing/2014/main" id="{BDF5E8E1-5BFA-41BC-4B45-6AA55A476C87}"/>
                  </a:ext>
                </a:extLst>
              </p:cNvPr>
              <p:cNvSpPr>
                <a:spLocks noChangeShapeType="1"/>
              </p:cNvSpPr>
              <p:nvPr/>
            </p:nvSpPr>
            <p:spPr bwMode="auto">
              <a:xfrm flipH="1" flipV="1">
                <a:off x="7833850" y="3657606"/>
                <a:ext cx="111658" cy="38099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grpSp>
    </p:spTree>
    <p:extLst>
      <p:ext uri="{BB962C8B-B14F-4D97-AF65-F5344CB8AC3E}">
        <p14:creationId xmlns:p14="http://schemas.microsoft.com/office/powerpoint/2010/main" val="339340959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579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797"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7" name="Date Placeholder 2"/>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en-US" altLang="x-none" sz="1100">
              <a:solidFill>
                <a:schemeClr val="accent1"/>
              </a:solidFill>
              <a:latin typeface="Lucida Grande" charset="0"/>
            </a:endParaRPr>
          </a:p>
        </p:txBody>
      </p:sp>
      <p:sp>
        <p:nvSpPr>
          <p:cNvPr id="116739" name="Rectangle 2"/>
          <p:cNvSpPr>
            <a:spLocks noGrp="1" noChangeArrowheads="1"/>
          </p:cNvSpPr>
          <p:nvPr>
            <p:ph type="title"/>
          </p:nvPr>
        </p:nvSpPr>
        <p:spPr>
          <a:xfrm>
            <a:off x="685800" y="818728"/>
            <a:ext cx="7772400" cy="838200"/>
          </a:xfrm>
        </p:spPr>
        <p:txBody>
          <a:bodyPr/>
          <a:lstStyle/>
          <a:p>
            <a:pPr eaLnBrk="1" hangingPunct="1"/>
            <a:r>
              <a:rPr lang="en-GB" altLang="x-none" dirty="0"/>
              <a:t>Redistribute Responsibilities</a:t>
            </a:r>
          </a:p>
        </p:txBody>
      </p:sp>
      <p:sp>
        <p:nvSpPr>
          <p:cNvPr id="116740" name="Text Box 3"/>
          <p:cNvSpPr txBox="1">
            <a:spLocks noChangeArrowheads="1"/>
          </p:cNvSpPr>
          <p:nvPr/>
        </p:nvSpPr>
        <p:spPr bwMode="auto">
          <a:xfrm>
            <a:off x="2925763" y="4193753"/>
            <a:ext cx="3290887"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800" b="1">
                <a:latin typeface="Gill Sans" charset="0"/>
              </a:rPr>
              <a:t>Eliminate Navigation Code</a:t>
            </a:r>
          </a:p>
        </p:txBody>
      </p:sp>
      <p:sp>
        <p:nvSpPr>
          <p:cNvPr id="116741" name="Freeform 4"/>
          <p:cNvSpPr>
            <a:spLocks/>
          </p:cNvSpPr>
          <p:nvPr/>
        </p:nvSpPr>
        <p:spPr bwMode="auto">
          <a:xfrm>
            <a:off x="1295400" y="1580728"/>
            <a:ext cx="762000" cy="4191000"/>
          </a:xfrm>
          <a:custGeom>
            <a:avLst/>
            <a:gdLst>
              <a:gd name="T0" fmla="*/ 2147483646 w 576"/>
              <a:gd name="T1" fmla="*/ 0 h 480"/>
              <a:gd name="T2" fmla="*/ 2147483646 w 576"/>
              <a:gd name="T3" fmla="*/ 2147483646 h 480"/>
              <a:gd name="T4" fmla="*/ 0 w 576"/>
              <a:gd name="T5" fmla="*/ 2147483646 h 480"/>
              <a:gd name="T6" fmla="*/ 0 60000 65536"/>
              <a:gd name="T7" fmla="*/ 0 60000 65536"/>
              <a:gd name="T8" fmla="*/ 0 60000 65536"/>
              <a:gd name="T9" fmla="*/ 0 w 576"/>
              <a:gd name="T10" fmla="*/ 0 h 480"/>
              <a:gd name="T11" fmla="*/ 576 w 576"/>
              <a:gd name="T12" fmla="*/ 480 h 480"/>
            </a:gdLst>
            <a:ahLst/>
            <a:cxnLst>
              <a:cxn ang="T6">
                <a:pos x="T0" y="T1"/>
              </a:cxn>
              <a:cxn ang="T7">
                <a:pos x="T2" y="T3"/>
              </a:cxn>
              <a:cxn ang="T8">
                <a:pos x="T4" y="T5"/>
              </a:cxn>
            </a:cxnLst>
            <a:rect l="T9" t="T10" r="T11" b="T12"/>
            <a:pathLst>
              <a:path w="576" h="480">
                <a:moveTo>
                  <a:pt x="576" y="0"/>
                </a:moveTo>
                <a:cubicBezTo>
                  <a:pt x="408" y="56"/>
                  <a:pt x="240" y="112"/>
                  <a:pt x="144" y="192"/>
                </a:cubicBezTo>
                <a:cubicBezTo>
                  <a:pt x="48" y="272"/>
                  <a:pt x="24" y="376"/>
                  <a:pt x="0" y="480"/>
                </a:cubicBezTo>
              </a:path>
            </a:pathLst>
          </a:custGeom>
          <a:noFill/>
          <a:ln w="19050">
            <a:solidFill>
              <a:schemeClr val="tx1"/>
            </a:solidFill>
            <a:round/>
            <a:headEnd/>
            <a:tailEnd type="stealth" w="lg" len="lg"/>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6742" name="Text Box 5"/>
          <p:cNvSpPr txBox="1">
            <a:spLocks noChangeArrowheads="1"/>
          </p:cNvSpPr>
          <p:nvPr/>
        </p:nvSpPr>
        <p:spPr bwMode="auto">
          <a:xfrm>
            <a:off x="1371600" y="5031953"/>
            <a:ext cx="16573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r>
              <a:rPr lang="en-GB" altLang="x-none" sz="1800">
                <a:latin typeface="Gill Sans" charset="0"/>
              </a:rPr>
              <a:t>Data containers</a:t>
            </a:r>
          </a:p>
        </p:txBody>
      </p:sp>
      <p:sp>
        <p:nvSpPr>
          <p:cNvPr id="116743" name="Text Box 6"/>
          <p:cNvSpPr txBox="1">
            <a:spLocks noChangeArrowheads="1"/>
          </p:cNvSpPr>
          <p:nvPr/>
        </p:nvSpPr>
        <p:spPr bwMode="auto">
          <a:xfrm>
            <a:off x="5334000" y="2225253"/>
            <a:ext cx="1849438"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r>
              <a:rPr lang="en-GB" altLang="x-none" sz="1800" dirty="0">
                <a:latin typeface="Gill Sans" charset="0"/>
              </a:rPr>
              <a:t>Monster client</a:t>
            </a:r>
            <a:br>
              <a:rPr lang="en-GB" altLang="x-none" sz="1800" dirty="0">
                <a:latin typeface="Gill Sans" charset="0"/>
              </a:rPr>
            </a:br>
            <a:r>
              <a:rPr lang="en-GB" altLang="x-none" sz="1800" dirty="0">
                <a:latin typeface="Gill Sans" charset="0"/>
              </a:rPr>
              <a:t>of data containers</a:t>
            </a:r>
          </a:p>
        </p:txBody>
      </p:sp>
      <p:sp>
        <p:nvSpPr>
          <p:cNvPr id="116744" name="Freeform 7"/>
          <p:cNvSpPr>
            <a:spLocks/>
          </p:cNvSpPr>
          <p:nvPr/>
        </p:nvSpPr>
        <p:spPr bwMode="auto">
          <a:xfrm flipH="1">
            <a:off x="5791200" y="1580728"/>
            <a:ext cx="1828800" cy="1752600"/>
          </a:xfrm>
          <a:custGeom>
            <a:avLst/>
            <a:gdLst>
              <a:gd name="T0" fmla="*/ 2147483646 w 576"/>
              <a:gd name="T1" fmla="*/ 0 h 480"/>
              <a:gd name="T2" fmla="*/ 2147483646 w 576"/>
              <a:gd name="T3" fmla="*/ 2147483646 h 480"/>
              <a:gd name="T4" fmla="*/ 0 w 576"/>
              <a:gd name="T5" fmla="*/ 2147483646 h 480"/>
              <a:gd name="T6" fmla="*/ 0 60000 65536"/>
              <a:gd name="T7" fmla="*/ 0 60000 65536"/>
              <a:gd name="T8" fmla="*/ 0 60000 65536"/>
              <a:gd name="T9" fmla="*/ 0 w 576"/>
              <a:gd name="T10" fmla="*/ 0 h 480"/>
              <a:gd name="T11" fmla="*/ 576 w 576"/>
              <a:gd name="T12" fmla="*/ 480 h 480"/>
            </a:gdLst>
            <a:ahLst/>
            <a:cxnLst>
              <a:cxn ang="T6">
                <a:pos x="T0" y="T1"/>
              </a:cxn>
              <a:cxn ang="T7">
                <a:pos x="T2" y="T3"/>
              </a:cxn>
              <a:cxn ang="T8">
                <a:pos x="T4" y="T5"/>
              </a:cxn>
            </a:cxnLst>
            <a:rect l="T9" t="T10" r="T11" b="T12"/>
            <a:pathLst>
              <a:path w="576" h="480">
                <a:moveTo>
                  <a:pt x="576" y="0"/>
                </a:moveTo>
                <a:cubicBezTo>
                  <a:pt x="408" y="56"/>
                  <a:pt x="240" y="112"/>
                  <a:pt x="144" y="192"/>
                </a:cubicBezTo>
                <a:cubicBezTo>
                  <a:pt x="48" y="272"/>
                  <a:pt x="24" y="376"/>
                  <a:pt x="0" y="480"/>
                </a:cubicBezTo>
              </a:path>
            </a:pathLst>
          </a:custGeom>
          <a:noFill/>
          <a:ln w="19050">
            <a:solidFill>
              <a:schemeClr val="tx1"/>
            </a:solidFill>
            <a:round/>
            <a:headEnd/>
            <a:tailEnd type="stealth" w="lg" len="lg"/>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6745" name="Text Box 8"/>
          <p:cNvSpPr txBox="1">
            <a:spLocks noChangeArrowheads="1"/>
          </p:cNvSpPr>
          <p:nvPr/>
        </p:nvSpPr>
        <p:spPr bwMode="auto">
          <a:xfrm>
            <a:off x="6359525" y="3507953"/>
            <a:ext cx="23304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800" b="1" dirty="0">
                <a:latin typeface="Gill Sans" charset="0"/>
              </a:rPr>
              <a:t>Split Up God Class</a:t>
            </a:r>
          </a:p>
        </p:txBody>
      </p:sp>
      <p:sp>
        <p:nvSpPr>
          <p:cNvPr id="116746" name="Text Box 9"/>
          <p:cNvSpPr txBox="1">
            <a:spLocks noChangeArrowheads="1"/>
          </p:cNvSpPr>
          <p:nvPr/>
        </p:nvSpPr>
        <p:spPr bwMode="auto">
          <a:xfrm>
            <a:off x="711200" y="5800303"/>
            <a:ext cx="372427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800" b="1">
                <a:latin typeface="Gill Sans" charset="0"/>
              </a:rPr>
              <a:t>Move Behaviour Close to Data</a:t>
            </a:r>
          </a:p>
        </p:txBody>
      </p:sp>
      <p:sp>
        <p:nvSpPr>
          <p:cNvPr id="116747" name="Freeform 10"/>
          <p:cNvSpPr>
            <a:spLocks/>
          </p:cNvSpPr>
          <p:nvPr/>
        </p:nvSpPr>
        <p:spPr bwMode="auto">
          <a:xfrm>
            <a:off x="4343400" y="3866728"/>
            <a:ext cx="3276600" cy="2133600"/>
          </a:xfrm>
          <a:custGeom>
            <a:avLst/>
            <a:gdLst>
              <a:gd name="T0" fmla="*/ 2147483646 w 2112"/>
              <a:gd name="T1" fmla="*/ 0 h 1152"/>
              <a:gd name="T2" fmla="*/ 2147483646 w 2112"/>
              <a:gd name="T3" fmla="*/ 2147483646 h 1152"/>
              <a:gd name="T4" fmla="*/ 0 w 2112"/>
              <a:gd name="T5" fmla="*/ 2147483646 h 1152"/>
              <a:gd name="T6" fmla="*/ 0 60000 65536"/>
              <a:gd name="T7" fmla="*/ 0 60000 65536"/>
              <a:gd name="T8" fmla="*/ 0 60000 65536"/>
              <a:gd name="T9" fmla="*/ 0 w 2112"/>
              <a:gd name="T10" fmla="*/ 0 h 1152"/>
              <a:gd name="T11" fmla="*/ 2112 w 2112"/>
              <a:gd name="T12" fmla="*/ 1152 h 1152"/>
            </a:gdLst>
            <a:ahLst/>
            <a:cxnLst>
              <a:cxn ang="T6">
                <a:pos x="T0" y="T1"/>
              </a:cxn>
              <a:cxn ang="T7">
                <a:pos x="T2" y="T3"/>
              </a:cxn>
              <a:cxn ang="T8">
                <a:pos x="T4" y="T5"/>
              </a:cxn>
            </a:cxnLst>
            <a:rect l="T9" t="T10" r="T11" b="T12"/>
            <a:pathLst>
              <a:path w="2112" h="1152">
                <a:moveTo>
                  <a:pt x="2112" y="0"/>
                </a:moveTo>
                <a:cubicBezTo>
                  <a:pt x="2047" y="288"/>
                  <a:pt x="1983" y="576"/>
                  <a:pt x="1632" y="768"/>
                </a:cubicBezTo>
                <a:cubicBezTo>
                  <a:pt x="1280" y="959"/>
                  <a:pt x="640" y="1055"/>
                  <a:pt x="0" y="1152"/>
                </a:cubicBezTo>
              </a:path>
            </a:pathLst>
          </a:custGeom>
          <a:noFill/>
          <a:ln w="9525">
            <a:solidFill>
              <a:schemeClr val="tx1"/>
            </a:solidFill>
            <a:round/>
            <a:headEnd/>
            <a:tailEnd type="stealth" w="lg" len="lg"/>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6748" name="Freeform 11"/>
          <p:cNvSpPr>
            <a:spLocks/>
          </p:cNvSpPr>
          <p:nvPr/>
        </p:nvSpPr>
        <p:spPr bwMode="auto">
          <a:xfrm>
            <a:off x="4343400" y="4552528"/>
            <a:ext cx="811213" cy="1295400"/>
          </a:xfrm>
          <a:custGeom>
            <a:avLst/>
            <a:gdLst>
              <a:gd name="T0" fmla="*/ 2147483646 w 511"/>
              <a:gd name="T1" fmla="*/ 0 h 816"/>
              <a:gd name="T2" fmla="*/ 2147483646 w 511"/>
              <a:gd name="T3" fmla="*/ 2147483646 h 816"/>
              <a:gd name="T4" fmla="*/ 0 w 511"/>
              <a:gd name="T5" fmla="*/ 2147483646 h 816"/>
              <a:gd name="T6" fmla="*/ 0 60000 65536"/>
              <a:gd name="T7" fmla="*/ 0 60000 65536"/>
              <a:gd name="T8" fmla="*/ 0 60000 65536"/>
              <a:gd name="T9" fmla="*/ 0 w 511"/>
              <a:gd name="T10" fmla="*/ 0 h 816"/>
              <a:gd name="T11" fmla="*/ 511 w 511"/>
              <a:gd name="T12" fmla="*/ 816 h 816"/>
            </a:gdLst>
            <a:ahLst/>
            <a:cxnLst>
              <a:cxn ang="T6">
                <a:pos x="T0" y="T1"/>
              </a:cxn>
              <a:cxn ang="T7">
                <a:pos x="T2" y="T3"/>
              </a:cxn>
              <a:cxn ang="T8">
                <a:pos x="T4" y="T5"/>
              </a:cxn>
            </a:cxnLst>
            <a:rect l="T9" t="T10" r="T11" b="T12"/>
            <a:pathLst>
              <a:path w="511" h="816">
                <a:moveTo>
                  <a:pt x="480" y="0"/>
                </a:moveTo>
                <a:cubicBezTo>
                  <a:pt x="495" y="148"/>
                  <a:pt x="511" y="296"/>
                  <a:pt x="432" y="432"/>
                </a:cubicBezTo>
                <a:cubicBezTo>
                  <a:pt x="352" y="567"/>
                  <a:pt x="176" y="691"/>
                  <a:pt x="0" y="816"/>
                </a:cubicBezTo>
              </a:path>
            </a:pathLst>
          </a:custGeom>
          <a:noFill/>
          <a:ln w="9525">
            <a:solidFill>
              <a:schemeClr val="tx1"/>
            </a:solidFill>
            <a:round/>
            <a:headEnd/>
            <a:tailEnd type="stealth" w="lg" len="lg"/>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6749" name="Freeform 12"/>
          <p:cNvSpPr>
            <a:spLocks/>
          </p:cNvSpPr>
          <p:nvPr/>
        </p:nvSpPr>
        <p:spPr bwMode="auto">
          <a:xfrm>
            <a:off x="3276600" y="1580728"/>
            <a:ext cx="1600200" cy="2514600"/>
          </a:xfrm>
          <a:custGeom>
            <a:avLst/>
            <a:gdLst>
              <a:gd name="T0" fmla="*/ 0 w 1008"/>
              <a:gd name="T1" fmla="*/ 0 h 1584"/>
              <a:gd name="T2" fmla="*/ 2147483646 w 1008"/>
              <a:gd name="T3" fmla="*/ 2147483646 h 1584"/>
              <a:gd name="T4" fmla="*/ 2147483646 w 1008"/>
              <a:gd name="T5" fmla="*/ 2147483646 h 1584"/>
              <a:gd name="T6" fmla="*/ 0 60000 65536"/>
              <a:gd name="T7" fmla="*/ 0 60000 65536"/>
              <a:gd name="T8" fmla="*/ 0 60000 65536"/>
              <a:gd name="T9" fmla="*/ 0 w 1008"/>
              <a:gd name="T10" fmla="*/ 0 h 1584"/>
              <a:gd name="T11" fmla="*/ 1008 w 1008"/>
              <a:gd name="T12" fmla="*/ 1584 h 1584"/>
            </a:gdLst>
            <a:ahLst/>
            <a:cxnLst>
              <a:cxn ang="T6">
                <a:pos x="T0" y="T1"/>
              </a:cxn>
              <a:cxn ang="T7">
                <a:pos x="T2" y="T3"/>
              </a:cxn>
              <a:cxn ang="T8">
                <a:pos x="T4" y="T5"/>
              </a:cxn>
            </a:cxnLst>
            <a:rect l="T9" t="T10" r="T11" b="T12"/>
            <a:pathLst>
              <a:path w="1008" h="1584">
                <a:moveTo>
                  <a:pt x="0" y="0"/>
                </a:moveTo>
                <a:cubicBezTo>
                  <a:pt x="251" y="155"/>
                  <a:pt x="503" y="311"/>
                  <a:pt x="672" y="576"/>
                </a:cubicBezTo>
                <a:cubicBezTo>
                  <a:pt x="840" y="840"/>
                  <a:pt x="924" y="1212"/>
                  <a:pt x="1008" y="1584"/>
                </a:cubicBezTo>
              </a:path>
            </a:pathLst>
          </a:custGeom>
          <a:noFill/>
          <a:ln w="9525">
            <a:solidFill>
              <a:schemeClr val="tx1"/>
            </a:solidFill>
            <a:round/>
            <a:headEnd/>
            <a:tailEnd type="stealth" w="lg" len="lg"/>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6750" name="Text Box 13"/>
          <p:cNvSpPr txBox="1">
            <a:spLocks noChangeArrowheads="1"/>
          </p:cNvSpPr>
          <p:nvPr/>
        </p:nvSpPr>
        <p:spPr bwMode="auto">
          <a:xfrm>
            <a:off x="2743200" y="2615778"/>
            <a:ext cx="1601788"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r>
              <a:rPr lang="en-GB" altLang="x-none" sz="1800" dirty="0">
                <a:latin typeface="Gill Sans" charset="0"/>
              </a:rPr>
              <a:t>Chains of</a:t>
            </a:r>
          </a:p>
          <a:p>
            <a:r>
              <a:rPr lang="en-GB" altLang="x-none" sz="1800" dirty="0">
                <a:latin typeface="Gill Sans" charset="0"/>
              </a:rPr>
              <a:t>data containers</a:t>
            </a:r>
          </a:p>
        </p:txBody>
      </p:sp>
      <p:sp>
        <p:nvSpPr>
          <p:cNvPr id="116751" name="Freeform 14"/>
          <p:cNvSpPr>
            <a:spLocks/>
          </p:cNvSpPr>
          <p:nvPr/>
        </p:nvSpPr>
        <p:spPr bwMode="auto">
          <a:xfrm>
            <a:off x="7864813" y="651826"/>
            <a:ext cx="914400" cy="533400"/>
          </a:xfrm>
          <a:custGeom>
            <a:avLst/>
            <a:gdLst>
              <a:gd name="T0" fmla="*/ 0 w 2400"/>
              <a:gd name="T1" fmla="*/ 2147483646 h 1848"/>
              <a:gd name="T2" fmla="*/ 2147483646 w 2400"/>
              <a:gd name="T3" fmla="*/ 2147483646 h 1848"/>
              <a:gd name="T4" fmla="*/ 2147483646 w 2400"/>
              <a:gd name="T5" fmla="*/ 2147483646 h 1848"/>
              <a:gd name="T6" fmla="*/ 2147483646 w 2400"/>
              <a:gd name="T7" fmla="*/ 2147483646 h 1848"/>
              <a:gd name="T8" fmla="*/ 0 60000 65536"/>
              <a:gd name="T9" fmla="*/ 0 60000 65536"/>
              <a:gd name="T10" fmla="*/ 0 60000 65536"/>
              <a:gd name="T11" fmla="*/ 0 60000 65536"/>
              <a:gd name="T12" fmla="*/ 0 w 2400"/>
              <a:gd name="T13" fmla="*/ 0 h 1848"/>
              <a:gd name="T14" fmla="*/ 2400 w 2400"/>
              <a:gd name="T15" fmla="*/ 1848 h 1848"/>
            </a:gdLst>
            <a:ahLst/>
            <a:cxnLst>
              <a:cxn ang="T8">
                <a:pos x="T0" y="T1"/>
              </a:cxn>
              <a:cxn ang="T9">
                <a:pos x="T2" y="T3"/>
              </a:cxn>
              <a:cxn ang="T10">
                <a:pos x="T4" y="T5"/>
              </a:cxn>
              <a:cxn ang="T11">
                <a:pos x="T6" y="T7"/>
              </a:cxn>
            </a:cxnLst>
            <a:rect l="T12" t="T13" r="T14" b="T15"/>
            <a:pathLst>
              <a:path w="2400" h="1848">
                <a:moveTo>
                  <a:pt x="0" y="1848"/>
                </a:moveTo>
                <a:cubicBezTo>
                  <a:pt x="192" y="1187"/>
                  <a:pt x="384" y="527"/>
                  <a:pt x="672" y="264"/>
                </a:cubicBezTo>
                <a:cubicBezTo>
                  <a:pt x="959" y="0"/>
                  <a:pt x="1440" y="0"/>
                  <a:pt x="1728" y="264"/>
                </a:cubicBezTo>
                <a:cubicBezTo>
                  <a:pt x="2015" y="527"/>
                  <a:pt x="2207" y="1187"/>
                  <a:pt x="2400" y="1848"/>
                </a:cubicBezTo>
              </a:path>
            </a:pathLst>
          </a:custGeom>
          <a:noFill/>
          <a:ln w="28575">
            <a:solidFill>
              <a:srgbClr val="1E067F"/>
            </a:solidFill>
            <a:round/>
            <a:headEnd/>
            <a:tailEnd type="stealth" w="lg" len="lg"/>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6752" name="Oval 15"/>
          <p:cNvSpPr>
            <a:spLocks noChangeArrowheads="1"/>
          </p:cNvSpPr>
          <p:nvPr/>
        </p:nvSpPr>
        <p:spPr bwMode="auto">
          <a:xfrm>
            <a:off x="8474413" y="804226"/>
            <a:ext cx="304800" cy="119063"/>
          </a:xfrm>
          <a:prstGeom prst="ellipse">
            <a:avLst/>
          </a:prstGeom>
          <a:solidFill>
            <a:srgbClr val="7F010D"/>
          </a:solidFill>
          <a:ln w="9525">
            <a:solidFill>
              <a:srgbClr val="1E067F"/>
            </a:solidFill>
            <a:round/>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2" name="TextBox 1">
            <a:extLst>
              <a:ext uri="{FF2B5EF4-FFF2-40B4-BE49-F238E27FC236}">
                <a16:creationId xmlns:a16="http://schemas.microsoft.com/office/drawing/2014/main" id="{8BA56821-5DAF-9BB5-3CFA-31FAD2489795}"/>
              </a:ext>
            </a:extLst>
          </p:cNvPr>
          <p:cNvSpPr txBox="1"/>
          <p:nvPr/>
        </p:nvSpPr>
        <p:spPr>
          <a:xfrm>
            <a:off x="685800" y="97570"/>
            <a:ext cx="7198568" cy="646331"/>
          </a:xfrm>
          <a:prstGeom prst="rect">
            <a:avLst/>
          </a:prstGeom>
          <a:noFill/>
        </p:spPr>
        <p:txBody>
          <a:bodyPr wrap="square" rtlCol="0">
            <a:spAutoFit/>
          </a:bodyPr>
          <a:lstStyle/>
          <a:p>
            <a:r>
              <a:rPr lang="en-BE" sz="3600" b="1" dirty="0"/>
              <a:t>Identifying Refactoring Targets</a:t>
            </a:r>
          </a:p>
        </p:txBody>
      </p:sp>
      <p:sp>
        <p:nvSpPr>
          <p:cNvPr id="3" name="Slide Number Placeholder 4">
            <a:extLst>
              <a:ext uri="{FF2B5EF4-FFF2-40B4-BE49-F238E27FC236}">
                <a16:creationId xmlns:a16="http://schemas.microsoft.com/office/drawing/2014/main" id="{4F500541-8D6C-E2C6-625B-2602F99BADF5}"/>
              </a:ext>
            </a:extLst>
          </p:cNvPr>
          <p:cNvSpPr>
            <a:spLocks noGrp="1"/>
          </p:cNvSpPr>
          <p:nvPr>
            <p:ph type="sldNum" sz="quarter" idx="11"/>
          </p:nvPr>
        </p:nvSpPr>
        <p:spPr>
          <a:xfrm>
            <a:off x="5562600" y="6248400"/>
            <a:ext cx="2895600" cy="457200"/>
          </a:xfrm>
        </p:spPr>
        <p:txBody>
          <a:bodyPr/>
          <a:lstStyle/>
          <a:p>
            <a:pPr>
              <a:defRPr/>
            </a:pPr>
            <a:r>
              <a:rPr lang="en-US" altLang="x-none" dirty="0"/>
              <a:t>Object-Oriented Reengineering.</a:t>
            </a:r>
            <a:fld id="{28B0D84E-F486-BB43-9FBC-1E15A1D2605E}" type="slidenum">
              <a:rPr lang="en-US" altLang="x-none" smtClean="0"/>
              <a:pPr>
                <a:defRPr/>
              </a:pPr>
              <a:t>27</a:t>
            </a:fld>
            <a:endParaRPr lang="en-US" altLang="x-none" dirty="0"/>
          </a:p>
        </p:txBody>
      </p:sp>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29"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en-US" altLang="x-none" sz="1100">
              <a:solidFill>
                <a:schemeClr val="accent1"/>
              </a:solidFill>
              <a:latin typeface="Lucida Grande" charset="0"/>
            </a:endParaRPr>
          </a:p>
        </p:txBody>
      </p:sp>
      <p:sp>
        <p:nvSpPr>
          <p:cNvPr id="124930"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r>
              <a:rPr lang="en-US" altLang="x-none" sz="1400">
                <a:solidFill>
                  <a:srgbClr val="60BDC4"/>
                </a:solidFill>
                <a:latin typeface="Gill Sans" charset="0"/>
              </a:rPr>
              <a:t>Object-Oriented Reengineering.</a:t>
            </a:r>
            <a:fld id="{496B3225-FAF8-0940-A6D9-08FC11F81031}" type="slidenum">
              <a:rPr lang="en-US" altLang="x-none" sz="1400">
                <a:solidFill>
                  <a:srgbClr val="60BDC4"/>
                </a:solidFill>
                <a:latin typeface="Gill Sans" charset="0"/>
              </a:rPr>
              <a:pPr/>
              <a:t>28</a:t>
            </a:fld>
            <a:endParaRPr lang="en-US" altLang="x-none" sz="1400">
              <a:solidFill>
                <a:srgbClr val="60BDC4"/>
              </a:solidFill>
              <a:latin typeface="Gill Sans" charset="0"/>
            </a:endParaRPr>
          </a:p>
        </p:txBody>
      </p:sp>
      <p:sp>
        <p:nvSpPr>
          <p:cNvPr id="124931" name="Rectangle 2"/>
          <p:cNvSpPr>
            <a:spLocks noGrp="1" noChangeArrowheads="1"/>
          </p:cNvSpPr>
          <p:nvPr>
            <p:ph type="title"/>
          </p:nvPr>
        </p:nvSpPr>
        <p:spPr/>
        <p:txBody>
          <a:bodyPr/>
          <a:lstStyle/>
          <a:p>
            <a:pPr eaLnBrk="1" hangingPunct="1"/>
            <a:r>
              <a:rPr lang="en-US" altLang="x-none"/>
              <a:t>Split Up God Class</a:t>
            </a:r>
          </a:p>
        </p:txBody>
      </p:sp>
      <p:sp>
        <p:nvSpPr>
          <p:cNvPr id="124932" name="Rectangle 3"/>
          <p:cNvSpPr>
            <a:spLocks noGrp="1" noChangeArrowheads="1"/>
          </p:cNvSpPr>
          <p:nvPr>
            <p:ph type="body" idx="1"/>
          </p:nvPr>
        </p:nvSpPr>
        <p:spPr/>
        <p:txBody>
          <a:bodyPr/>
          <a:lstStyle/>
          <a:p>
            <a:pPr eaLnBrk="1" hangingPunct="1">
              <a:buFontTx/>
              <a:buNone/>
            </a:pPr>
            <a:r>
              <a:rPr lang="en-US" altLang="x-none" sz="2000" b="1" i="1" dirty="0"/>
              <a:t>Problem:</a:t>
            </a:r>
            <a:r>
              <a:rPr lang="en-US" altLang="x-none" sz="2000" dirty="0"/>
              <a:t> Break a class which monopolizes control?</a:t>
            </a:r>
          </a:p>
          <a:p>
            <a:pPr eaLnBrk="1" hangingPunct="1">
              <a:buFontTx/>
              <a:buNone/>
            </a:pPr>
            <a:r>
              <a:rPr lang="en-US" altLang="x-none" sz="2000" b="1" i="1" dirty="0"/>
              <a:t>Solution:</a:t>
            </a:r>
            <a:r>
              <a:rPr lang="en-US" altLang="x-none" sz="2000" dirty="0"/>
              <a:t> Incrementally eliminate navigation code</a:t>
            </a:r>
          </a:p>
          <a:p>
            <a:pPr eaLnBrk="1" hangingPunct="1"/>
            <a:r>
              <a:rPr lang="en-US" altLang="x-none" sz="2000" dirty="0"/>
              <a:t>Detection:</a:t>
            </a:r>
          </a:p>
          <a:p>
            <a:pPr lvl="1" eaLnBrk="1" hangingPunct="1"/>
            <a:r>
              <a:rPr lang="en-US" altLang="x-none" sz="1800" dirty="0"/>
              <a:t>measuring size</a:t>
            </a:r>
          </a:p>
          <a:p>
            <a:pPr lvl="1" eaLnBrk="1" hangingPunct="1"/>
            <a:r>
              <a:rPr lang="en-US" altLang="x-none" sz="1800" dirty="0"/>
              <a:t>class names containing Manager, System, Root, Controller</a:t>
            </a:r>
          </a:p>
          <a:p>
            <a:pPr lvl="1" eaLnBrk="1" hangingPunct="1"/>
            <a:r>
              <a:rPr lang="en-US" altLang="x-none" sz="1800" dirty="0"/>
              <a:t>the class that all maintainers are avoiding</a:t>
            </a:r>
          </a:p>
          <a:p>
            <a:pPr eaLnBrk="1" hangingPunct="1"/>
            <a:r>
              <a:rPr lang="en-US" altLang="x-none" sz="2000" dirty="0"/>
              <a:t>How:</a:t>
            </a:r>
          </a:p>
          <a:p>
            <a:pPr lvl="1" eaLnBrk="1" hangingPunct="1"/>
            <a:r>
              <a:rPr lang="en-US" altLang="x-none" sz="1800" dirty="0"/>
              <a:t>move </a:t>
            </a:r>
            <a:r>
              <a:rPr lang="en-US" altLang="x-none" sz="1800" dirty="0" err="1"/>
              <a:t>behaviour</a:t>
            </a:r>
            <a:r>
              <a:rPr lang="en-US" altLang="x-none" sz="1800" dirty="0"/>
              <a:t> close to data + eliminate navigation code</a:t>
            </a:r>
          </a:p>
          <a:p>
            <a:pPr lvl="1" eaLnBrk="1" hangingPunct="1"/>
            <a:r>
              <a:rPr lang="en-US" altLang="x-none" sz="1800" dirty="0"/>
              <a:t>remove or deprecate façade</a:t>
            </a:r>
          </a:p>
          <a:p>
            <a:pPr eaLnBrk="1" hangingPunct="1"/>
            <a:r>
              <a:rPr lang="en-US" altLang="x-none" sz="2000" dirty="0"/>
              <a:t>However:</a:t>
            </a:r>
          </a:p>
          <a:p>
            <a:pPr lvl="1" eaLnBrk="1" hangingPunct="1"/>
            <a:r>
              <a:rPr lang="en-GB" altLang="x-none" sz="1800" dirty="0"/>
              <a:t>If God Class is stable, then don't split</a:t>
            </a:r>
            <a:br>
              <a:rPr lang="en-GB" altLang="x-none" sz="1800" dirty="0"/>
            </a:br>
            <a:r>
              <a:rPr lang="en-GB" altLang="x-none" sz="1800" dirty="0">
                <a:sym typeface="Symbol" charset="2"/>
              </a:rPr>
              <a:t> shield client classes from the god class</a:t>
            </a:r>
            <a:endParaRPr lang="en-US" altLang="x-none" sz="1800" dirty="0"/>
          </a:p>
        </p:txBody>
      </p:sp>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29"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en-US" altLang="x-none" sz="1100">
              <a:solidFill>
                <a:schemeClr val="accent1"/>
              </a:solidFill>
              <a:latin typeface="Lucida Grande" charset="0"/>
            </a:endParaRPr>
          </a:p>
        </p:txBody>
      </p:sp>
      <p:sp>
        <p:nvSpPr>
          <p:cNvPr id="124930"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r>
              <a:rPr lang="en-US" altLang="x-none" sz="1400">
                <a:solidFill>
                  <a:srgbClr val="60BDC4"/>
                </a:solidFill>
                <a:latin typeface="Gill Sans" charset="0"/>
              </a:rPr>
              <a:t>Object-Oriented Reengineering.</a:t>
            </a:r>
            <a:fld id="{496B3225-FAF8-0940-A6D9-08FC11F81031}" type="slidenum">
              <a:rPr lang="en-US" altLang="x-none" sz="1400">
                <a:solidFill>
                  <a:srgbClr val="60BDC4"/>
                </a:solidFill>
                <a:latin typeface="Gill Sans" charset="0"/>
              </a:rPr>
              <a:pPr/>
              <a:t>29</a:t>
            </a:fld>
            <a:endParaRPr lang="en-US" altLang="x-none" sz="1400">
              <a:solidFill>
                <a:srgbClr val="60BDC4"/>
              </a:solidFill>
              <a:latin typeface="Gill Sans" charset="0"/>
            </a:endParaRPr>
          </a:p>
        </p:txBody>
      </p:sp>
      <p:sp>
        <p:nvSpPr>
          <p:cNvPr id="124931" name="Rectangle 2"/>
          <p:cNvSpPr>
            <a:spLocks noGrp="1" noChangeArrowheads="1"/>
          </p:cNvSpPr>
          <p:nvPr>
            <p:ph type="title"/>
          </p:nvPr>
        </p:nvSpPr>
        <p:spPr/>
        <p:txBody>
          <a:bodyPr/>
          <a:lstStyle/>
          <a:p>
            <a:pPr eaLnBrk="1" hangingPunct="1"/>
            <a:r>
              <a:rPr lang="en-US" altLang="x-none"/>
              <a:t>Split Up God Class</a:t>
            </a:r>
          </a:p>
        </p:txBody>
      </p:sp>
      <p:pic>
        <p:nvPicPr>
          <p:cNvPr id="3" name="Picture 2" descr="Text&#10;&#10;Description automatically generated">
            <a:extLst>
              <a:ext uri="{FF2B5EF4-FFF2-40B4-BE49-F238E27FC236}">
                <a16:creationId xmlns:a16="http://schemas.microsoft.com/office/drawing/2014/main" id="{83CD906A-915A-9C89-163D-64948F906A54}"/>
              </a:ext>
            </a:extLst>
          </p:cNvPr>
          <p:cNvPicPr>
            <a:picLocks noChangeAspect="1"/>
          </p:cNvPicPr>
          <p:nvPr/>
        </p:nvPicPr>
        <p:blipFill>
          <a:blip r:embed="rId3"/>
          <a:stretch>
            <a:fillRect/>
          </a:stretch>
        </p:blipFill>
        <p:spPr>
          <a:xfrm>
            <a:off x="2247900" y="1228661"/>
            <a:ext cx="3942830" cy="2647195"/>
          </a:xfrm>
          <a:prstGeom prst="rect">
            <a:avLst/>
          </a:prstGeom>
        </p:spPr>
      </p:pic>
      <p:pic>
        <p:nvPicPr>
          <p:cNvPr id="2" name="Picture 1" descr="Diagram&#10;&#10;Description automatically generated">
            <a:extLst>
              <a:ext uri="{FF2B5EF4-FFF2-40B4-BE49-F238E27FC236}">
                <a16:creationId xmlns:a16="http://schemas.microsoft.com/office/drawing/2014/main" id="{C4FC1298-62B2-3FC1-6CF2-26A5DDC0BFF4}"/>
              </a:ext>
            </a:extLst>
          </p:cNvPr>
          <p:cNvPicPr>
            <a:picLocks noChangeAspect="1"/>
          </p:cNvPicPr>
          <p:nvPr/>
        </p:nvPicPr>
        <p:blipFill>
          <a:blip r:embed="rId4"/>
          <a:stretch>
            <a:fillRect/>
          </a:stretch>
        </p:blipFill>
        <p:spPr>
          <a:xfrm>
            <a:off x="1115616" y="3866395"/>
            <a:ext cx="6530256" cy="2216693"/>
          </a:xfrm>
          <a:prstGeom prst="rect">
            <a:avLst/>
          </a:prstGeom>
        </p:spPr>
      </p:pic>
    </p:spTree>
    <p:extLst>
      <p:ext uri="{BB962C8B-B14F-4D97-AF65-F5344CB8AC3E}">
        <p14:creationId xmlns:p14="http://schemas.microsoft.com/office/powerpoint/2010/main" val="297508334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5FD4B3-8DA0-1F5B-B06B-5B3FAE273351}"/>
              </a:ext>
            </a:extLst>
          </p:cNvPr>
          <p:cNvSpPr>
            <a:spLocks noGrp="1"/>
          </p:cNvSpPr>
          <p:nvPr>
            <p:ph type="title"/>
          </p:nvPr>
        </p:nvSpPr>
        <p:spPr/>
        <p:txBody>
          <a:bodyPr/>
          <a:lstStyle/>
          <a:p>
            <a:r>
              <a:rPr lang="en-US" dirty="0"/>
              <a:t>Overview of the Class</a:t>
            </a:r>
          </a:p>
        </p:txBody>
      </p:sp>
      <p:sp>
        <p:nvSpPr>
          <p:cNvPr id="3" name="Content Placeholder 2">
            <a:extLst>
              <a:ext uri="{FF2B5EF4-FFF2-40B4-BE49-F238E27FC236}">
                <a16:creationId xmlns:a16="http://schemas.microsoft.com/office/drawing/2014/main" id="{4518B27A-6C99-4F0F-6A7D-E27063ABA466}"/>
              </a:ext>
            </a:extLst>
          </p:cNvPr>
          <p:cNvSpPr>
            <a:spLocks noGrp="1"/>
          </p:cNvSpPr>
          <p:nvPr>
            <p:ph idx="1"/>
          </p:nvPr>
        </p:nvSpPr>
        <p:spPr/>
        <p:txBody>
          <a:bodyPr/>
          <a:lstStyle/>
          <a:p>
            <a:r>
              <a:rPr lang="en-US" dirty="0">
                <a:hlinkClick r:id="rId2"/>
              </a:rPr>
              <a:t>https://johnxu21.github.io/teaching/Software-Reengineering/</a:t>
            </a:r>
            <a:r>
              <a:rPr lang="en-US" dirty="0"/>
              <a:t>?</a:t>
            </a:r>
          </a:p>
          <a:p>
            <a:endParaRPr lang="en-US" dirty="0"/>
          </a:p>
        </p:txBody>
      </p:sp>
      <p:sp>
        <p:nvSpPr>
          <p:cNvPr id="4" name="Date Placeholder 3">
            <a:extLst>
              <a:ext uri="{FF2B5EF4-FFF2-40B4-BE49-F238E27FC236}">
                <a16:creationId xmlns:a16="http://schemas.microsoft.com/office/drawing/2014/main" id="{204771D3-BA14-40CD-CC3A-2D16EED0B488}"/>
              </a:ext>
            </a:extLst>
          </p:cNvPr>
          <p:cNvSpPr>
            <a:spLocks noGrp="1"/>
          </p:cNvSpPr>
          <p:nvPr>
            <p:ph type="dt" sz="half" idx="10"/>
          </p:nvPr>
        </p:nvSpPr>
        <p:spPr/>
        <p:txBody>
          <a:bodyPr/>
          <a:lstStyle/>
          <a:p>
            <a:pPr>
              <a:defRPr/>
            </a:pPr>
            <a:endParaRPr lang="en-US" altLang="x-none"/>
          </a:p>
        </p:txBody>
      </p:sp>
      <p:sp>
        <p:nvSpPr>
          <p:cNvPr id="5" name="Slide Number Placeholder 4">
            <a:extLst>
              <a:ext uri="{FF2B5EF4-FFF2-40B4-BE49-F238E27FC236}">
                <a16:creationId xmlns:a16="http://schemas.microsoft.com/office/drawing/2014/main" id="{8012C346-887F-AB59-21D4-0A87F5A26E66}"/>
              </a:ext>
            </a:extLst>
          </p:cNvPr>
          <p:cNvSpPr>
            <a:spLocks noGrp="1"/>
          </p:cNvSpPr>
          <p:nvPr>
            <p:ph type="sldNum" sz="quarter" idx="11"/>
          </p:nvPr>
        </p:nvSpPr>
        <p:spPr/>
        <p:txBody>
          <a:bodyPr/>
          <a:lstStyle/>
          <a:p>
            <a:pPr>
              <a:defRPr/>
            </a:pPr>
            <a:r>
              <a:rPr lang="en-US" altLang="x-none"/>
              <a:t>Object-Oriented Reengineering.</a:t>
            </a:r>
            <a:fld id="{28B0D84E-F486-BB43-9FBC-1E15A1D2605E}" type="slidenum">
              <a:rPr lang="en-US" altLang="x-none" smtClean="0"/>
              <a:pPr>
                <a:defRPr/>
              </a:pPr>
              <a:t>3</a:t>
            </a:fld>
            <a:endParaRPr lang="en-US" altLang="x-none"/>
          </a:p>
        </p:txBody>
      </p:sp>
    </p:spTree>
    <p:extLst>
      <p:ext uri="{BB962C8B-B14F-4D97-AF65-F5344CB8AC3E}">
        <p14:creationId xmlns:p14="http://schemas.microsoft.com/office/powerpoint/2010/main" val="1789873668"/>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en-US" altLang="x-none" sz="1100">
              <a:solidFill>
                <a:schemeClr val="accent1"/>
              </a:solidFill>
              <a:latin typeface="Lucida Grande" charset="0"/>
            </a:endParaRPr>
          </a:p>
        </p:txBody>
      </p:sp>
      <p:sp>
        <p:nvSpPr>
          <p:cNvPr id="73730"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r>
              <a:rPr lang="en-US" altLang="x-none" sz="1400">
                <a:solidFill>
                  <a:srgbClr val="60BDC4"/>
                </a:solidFill>
                <a:latin typeface="Gill Sans" charset="0"/>
              </a:rPr>
              <a:t>Object-Oriented Reengineering.</a:t>
            </a:r>
            <a:fld id="{ADD3DC7D-5A32-614B-BDCF-B2310BC59B28}" type="slidenum">
              <a:rPr lang="en-US" altLang="x-none" sz="1400">
                <a:solidFill>
                  <a:srgbClr val="60BDC4"/>
                </a:solidFill>
                <a:latin typeface="Gill Sans" charset="0"/>
              </a:rPr>
              <a:pPr/>
              <a:t>30</a:t>
            </a:fld>
            <a:endParaRPr lang="en-US" altLang="x-none" sz="1400">
              <a:solidFill>
                <a:srgbClr val="60BDC4"/>
              </a:solidFill>
              <a:latin typeface="Gill Sans" charset="0"/>
            </a:endParaRPr>
          </a:p>
        </p:txBody>
      </p:sp>
      <p:sp>
        <p:nvSpPr>
          <p:cNvPr id="73731" name="Rectangle 2"/>
          <p:cNvSpPr>
            <a:spLocks noGrp="1" noChangeArrowheads="1"/>
          </p:cNvSpPr>
          <p:nvPr>
            <p:ph type="title"/>
          </p:nvPr>
        </p:nvSpPr>
        <p:spPr/>
        <p:txBody>
          <a:bodyPr/>
          <a:lstStyle/>
          <a:p>
            <a:pPr eaLnBrk="1" hangingPunct="1"/>
            <a:r>
              <a:rPr lang="en-US" altLang="x-none" dirty="0"/>
              <a:t>6. Dynamic Analysis (&amp; Testing)</a:t>
            </a:r>
          </a:p>
        </p:txBody>
      </p:sp>
      <p:sp>
        <p:nvSpPr>
          <p:cNvPr id="73732" name="Rectangle 3"/>
          <p:cNvSpPr>
            <a:spLocks noGrp="1" noChangeArrowheads="1"/>
          </p:cNvSpPr>
          <p:nvPr>
            <p:ph type="body" idx="1"/>
          </p:nvPr>
        </p:nvSpPr>
        <p:spPr/>
        <p:txBody>
          <a:bodyPr/>
          <a:lstStyle/>
          <a:p>
            <a:pPr eaLnBrk="1" hangingPunct="1">
              <a:lnSpc>
                <a:spcPct val="90000"/>
              </a:lnSpc>
            </a:pPr>
            <a:r>
              <a:rPr lang="en-US" altLang="x-none" sz="2400" dirty="0"/>
              <a:t>Key Concept Identification</a:t>
            </a:r>
          </a:p>
          <a:p>
            <a:pPr eaLnBrk="1" hangingPunct="1">
              <a:lnSpc>
                <a:spcPct val="90000"/>
              </a:lnSpc>
            </a:pPr>
            <a:r>
              <a:rPr lang="en-US" altLang="x-none" sz="2400" dirty="0"/>
              <a:t>Unit testing</a:t>
            </a:r>
          </a:p>
          <a:p>
            <a:pPr eaLnBrk="1" hangingPunct="1">
              <a:lnSpc>
                <a:spcPct val="90000"/>
              </a:lnSpc>
            </a:pPr>
            <a:r>
              <a:rPr lang="en-US" altLang="x-none" sz="2400" dirty="0"/>
              <a:t>Test coverage</a:t>
            </a:r>
          </a:p>
          <a:p>
            <a:pPr eaLnBrk="1" hangingPunct="1">
              <a:lnSpc>
                <a:spcPct val="90000"/>
              </a:lnSpc>
            </a:pPr>
            <a:r>
              <a:rPr lang="en-US" altLang="x-none" sz="2400" dirty="0"/>
              <a:t>Mutation testing</a:t>
            </a:r>
          </a:p>
        </p:txBody>
      </p:sp>
      <p:pic>
        <p:nvPicPr>
          <p:cNvPr id="73733"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2200" y="1828800"/>
            <a:ext cx="2362200" cy="2046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31505484"/>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8DF793-B82F-CB74-6681-9587062642F7}"/>
              </a:ext>
            </a:extLst>
          </p:cNvPr>
          <p:cNvSpPr>
            <a:spLocks noGrp="1"/>
          </p:cNvSpPr>
          <p:nvPr>
            <p:ph type="title"/>
          </p:nvPr>
        </p:nvSpPr>
        <p:spPr/>
        <p:txBody>
          <a:bodyPr/>
          <a:lstStyle/>
          <a:p>
            <a:r>
              <a:rPr lang="en-BE" dirty="0"/>
              <a:t>Introduction</a:t>
            </a:r>
          </a:p>
        </p:txBody>
      </p:sp>
      <p:sp>
        <p:nvSpPr>
          <p:cNvPr id="3" name="Content Placeholder 2">
            <a:extLst>
              <a:ext uri="{FF2B5EF4-FFF2-40B4-BE49-F238E27FC236}">
                <a16:creationId xmlns:a16="http://schemas.microsoft.com/office/drawing/2014/main" id="{921A2A4F-040C-5B12-A664-D1CD51B076DC}"/>
              </a:ext>
            </a:extLst>
          </p:cNvPr>
          <p:cNvSpPr>
            <a:spLocks noGrp="1"/>
          </p:cNvSpPr>
          <p:nvPr>
            <p:ph idx="1"/>
          </p:nvPr>
        </p:nvSpPr>
        <p:spPr/>
        <p:txBody>
          <a:bodyPr/>
          <a:lstStyle/>
          <a:p>
            <a:r>
              <a:rPr lang="en-GB" dirty="0"/>
              <a:t>Dynamic Analysis verifies properties of a system during execution</a:t>
            </a:r>
          </a:p>
          <a:p>
            <a:r>
              <a:rPr lang="en-GB" dirty="0"/>
              <a:t>Testing Analysis is one example of Dynamic Analysis</a:t>
            </a:r>
          </a:p>
          <a:p>
            <a:pPr lvl="1"/>
            <a:r>
              <a:rPr lang="en-GB" dirty="0"/>
              <a:t>Unit tests, integration tests, system tests, and acceptance tests use dynamic testing</a:t>
            </a:r>
            <a:endParaRPr lang="en-BE" dirty="0"/>
          </a:p>
        </p:txBody>
      </p:sp>
      <p:sp>
        <p:nvSpPr>
          <p:cNvPr id="4" name="Date Placeholder 3">
            <a:extLst>
              <a:ext uri="{FF2B5EF4-FFF2-40B4-BE49-F238E27FC236}">
                <a16:creationId xmlns:a16="http://schemas.microsoft.com/office/drawing/2014/main" id="{2393A2E0-8951-FD52-FDFF-CB730A22FA8C}"/>
              </a:ext>
            </a:extLst>
          </p:cNvPr>
          <p:cNvSpPr>
            <a:spLocks noGrp="1"/>
          </p:cNvSpPr>
          <p:nvPr>
            <p:ph type="dt" sz="half" idx="10"/>
          </p:nvPr>
        </p:nvSpPr>
        <p:spPr/>
        <p:txBody>
          <a:bodyPr/>
          <a:lstStyle/>
          <a:p>
            <a:pPr>
              <a:defRPr/>
            </a:pPr>
            <a:endParaRPr lang="en-US" altLang="x-none"/>
          </a:p>
        </p:txBody>
      </p:sp>
      <p:sp>
        <p:nvSpPr>
          <p:cNvPr id="5" name="Slide Number Placeholder 4">
            <a:extLst>
              <a:ext uri="{FF2B5EF4-FFF2-40B4-BE49-F238E27FC236}">
                <a16:creationId xmlns:a16="http://schemas.microsoft.com/office/drawing/2014/main" id="{111AB9CE-A765-58A7-67D4-BF6BC61F92CA}"/>
              </a:ext>
            </a:extLst>
          </p:cNvPr>
          <p:cNvSpPr>
            <a:spLocks noGrp="1"/>
          </p:cNvSpPr>
          <p:nvPr>
            <p:ph type="sldNum" sz="quarter" idx="11"/>
          </p:nvPr>
        </p:nvSpPr>
        <p:spPr/>
        <p:txBody>
          <a:bodyPr/>
          <a:lstStyle/>
          <a:p>
            <a:pPr>
              <a:defRPr/>
            </a:pPr>
            <a:r>
              <a:rPr lang="en-US" altLang="x-none"/>
              <a:t>Object-Oriented Reengineering.</a:t>
            </a:r>
            <a:fld id="{28B0D84E-F486-BB43-9FBC-1E15A1D2605E}" type="slidenum">
              <a:rPr lang="en-US" altLang="x-none" smtClean="0"/>
              <a:pPr>
                <a:defRPr/>
              </a:pPr>
              <a:t>31</a:t>
            </a:fld>
            <a:endParaRPr lang="en-US" altLang="x-none"/>
          </a:p>
        </p:txBody>
      </p:sp>
    </p:spTree>
    <p:extLst>
      <p:ext uri="{BB962C8B-B14F-4D97-AF65-F5344CB8AC3E}">
        <p14:creationId xmlns:p14="http://schemas.microsoft.com/office/powerpoint/2010/main" val="2979753138"/>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278E4C-DD31-0ACB-E06F-AAAAAD23A7F7}"/>
              </a:ext>
            </a:extLst>
          </p:cNvPr>
          <p:cNvSpPr>
            <a:spLocks noGrp="1"/>
          </p:cNvSpPr>
          <p:nvPr>
            <p:ph type="title"/>
          </p:nvPr>
        </p:nvSpPr>
        <p:spPr/>
        <p:txBody>
          <a:bodyPr/>
          <a:lstStyle/>
          <a:p>
            <a:r>
              <a:rPr lang="en-BE" dirty="0"/>
              <a:t>Testing</a:t>
            </a:r>
          </a:p>
        </p:txBody>
      </p:sp>
      <p:sp>
        <p:nvSpPr>
          <p:cNvPr id="3" name="Content Placeholder 2">
            <a:extLst>
              <a:ext uri="{FF2B5EF4-FFF2-40B4-BE49-F238E27FC236}">
                <a16:creationId xmlns:a16="http://schemas.microsoft.com/office/drawing/2014/main" id="{D490A7A4-8A72-A4D5-F094-5CFF1FF395E9}"/>
              </a:ext>
            </a:extLst>
          </p:cNvPr>
          <p:cNvSpPr>
            <a:spLocks noGrp="1"/>
          </p:cNvSpPr>
          <p:nvPr>
            <p:ph idx="1"/>
          </p:nvPr>
        </p:nvSpPr>
        <p:spPr/>
        <p:txBody>
          <a:bodyPr/>
          <a:lstStyle/>
          <a:p>
            <a:r>
              <a:rPr lang="en-GB" sz="2800" dirty="0"/>
              <a:t>Tests are your life insurance! (OORP, p. 149)</a:t>
            </a:r>
          </a:p>
          <a:p>
            <a:r>
              <a:rPr lang="en-GB" sz="2800" dirty="0"/>
              <a:t>Tests are essential to assure the quality of refactoring activities. </a:t>
            </a:r>
          </a:p>
          <a:p>
            <a:r>
              <a:rPr lang="en-GB" sz="2800" dirty="0"/>
              <a:t>Write Tests to Enable Evolution (OORP, p.153) </a:t>
            </a:r>
          </a:p>
          <a:p>
            <a:pPr lvl="1"/>
            <a:r>
              <a:rPr lang="en-GB" sz="2400" dirty="0"/>
              <a:t>Good tests can find bugs on your artifact </a:t>
            </a:r>
          </a:p>
          <a:p>
            <a:pPr lvl="1"/>
            <a:r>
              <a:rPr lang="en-GB" sz="2400" dirty="0"/>
              <a:t>Tests can also detect unwanted </a:t>
            </a:r>
            <a:r>
              <a:rPr lang="en-GB" sz="2400" dirty="0" err="1"/>
              <a:t>behavior</a:t>
            </a:r>
            <a:r>
              <a:rPr lang="en-GB" sz="2400" dirty="0"/>
              <a:t> </a:t>
            </a:r>
          </a:p>
          <a:p>
            <a:r>
              <a:rPr lang="en-GB" sz="2800" dirty="0"/>
              <a:t>You can also write tests to understand a part of a system (OORP, p.179)</a:t>
            </a:r>
            <a:endParaRPr lang="en-BE" sz="2800" dirty="0"/>
          </a:p>
        </p:txBody>
      </p:sp>
      <p:sp>
        <p:nvSpPr>
          <p:cNvPr id="4" name="Date Placeholder 3">
            <a:extLst>
              <a:ext uri="{FF2B5EF4-FFF2-40B4-BE49-F238E27FC236}">
                <a16:creationId xmlns:a16="http://schemas.microsoft.com/office/drawing/2014/main" id="{5BC69011-7166-1FA1-3D28-6ECE56857CE4}"/>
              </a:ext>
            </a:extLst>
          </p:cNvPr>
          <p:cNvSpPr>
            <a:spLocks noGrp="1"/>
          </p:cNvSpPr>
          <p:nvPr>
            <p:ph type="dt" sz="half" idx="10"/>
          </p:nvPr>
        </p:nvSpPr>
        <p:spPr/>
        <p:txBody>
          <a:bodyPr/>
          <a:lstStyle/>
          <a:p>
            <a:pPr>
              <a:defRPr/>
            </a:pPr>
            <a:endParaRPr lang="en-US" altLang="x-none"/>
          </a:p>
        </p:txBody>
      </p:sp>
      <p:sp>
        <p:nvSpPr>
          <p:cNvPr id="5" name="Slide Number Placeholder 4">
            <a:extLst>
              <a:ext uri="{FF2B5EF4-FFF2-40B4-BE49-F238E27FC236}">
                <a16:creationId xmlns:a16="http://schemas.microsoft.com/office/drawing/2014/main" id="{2EBCA57C-8EC1-C9FB-35F4-B26EDBBC27EE}"/>
              </a:ext>
            </a:extLst>
          </p:cNvPr>
          <p:cNvSpPr>
            <a:spLocks noGrp="1"/>
          </p:cNvSpPr>
          <p:nvPr>
            <p:ph type="sldNum" sz="quarter" idx="11"/>
          </p:nvPr>
        </p:nvSpPr>
        <p:spPr/>
        <p:txBody>
          <a:bodyPr/>
          <a:lstStyle/>
          <a:p>
            <a:pPr>
              <a:defRPr/>
            </a:pPr>
            <a:r>
              <a:rPr lang="en-US" altLang="x-none"/>
              <a:t>Object-Oriented Reengineering.</a:t>
            </a:r>
            <a:fld id="{28B0D84E-F486-BB43-9FBC-1E15A1D2605E}" type="slidenum">
              <a:rPr lang="en-US" altLang="x-none" smtClean="0"/>
              <a:pPr>
                <a:defRPr/>
              </a:pPr>
              <a:t>32</a:t>
            </a:fld>
            <a:endParaRPr lang="en-US" altLang="x-none"/>
          </a:p>
        </p:txBody>
      </p:sp>
    </p:spTree>
    <p:extLst>
      <p:ext uri="{BB962C8B-B14F-4D97-AF65-F5344CB8AC3E}">
        <p14:creationId xmlns:p14="http://schemas.microsoft.com/office/powerpoint/2010/main" val="75450056"/>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0F338A-DDC5-3D4B-84DB-194CA121F6F5}"/>
              </a:ext>
            </a:extLst>
          </p:cNvPr>
          <p:cNvSpPr>
            <a:spLocks noGrp="1"/>
          </p:cNvSpPr>
          <p:nvPr>
            <p:ph type="title"/>
          </p:nvPr>
        </p:nvSpPr>
        <p:spPr/>
        <p:txBody>
          <a:bodyPr/>
          <a:lstStyle/>
          <a:p>
            <a:r>
              <a:rPr lang="en-BE" dirty="0"/>
              <a:t>Regression Testing</a:t>
            </a:r>
          </a:p>
        </p:txBody>
      </p:sp>
      <p:sp>
        <p:nvSpPr>
          <p:cNvPr id="3" name="Date Placeholder 2">
            <a:extLst>
              <a:ext uri="{FF2B5EF4-FFF2-40B4-BE49-F238E27FC236}">
                <a16:creationId xmlns:a16="http://schemas.microsoft.com/office/drawing/2014/main" id="{5CB485CC-BBDB-0E40-BFF8-47101529FD3B}"/>
              </a:ext>
            </a:extLst>
          </p:cNvPr>
          <p:cNvSpPr>
            <a:spLocks noGrp="1"/>
          </p:cNvSpPr>
          <p:nvPr>
            <p:ph type="dt" sz="half" idx="10"/>
          </p:nvPr>
        </p:nvSpPr>
        <p:spPr/>
        <p:txBody>
          <a:bodyPr/>
          <a:lstStyle/>
          <a:p>
            <a:pPr>
              <a:defRPr/>
            </a:pPr>
            <a:endParaRPr lang="en-US" altLang="x-none"/>
          </a:p>
        </p:txBody>
      </p:sp>
      <p:sp>
        <p:nvSpPr>
          <p:cNvPr id="4" name="Slide Number Placeholder 3">
            <a:extLst>
              <a:ext uri="{FF2B5EF4-FFF2-40B4-BE49-F238E27FC236}">
                <a16:creationId xmlns:a16="http://schemas.microsoft.com/office/drawing/2014/main" id="{5B511672-69B0-CC46-9FE6-CE364F5F25FC}"/>
              </a:ext>
            </a:extLst>
          </p:cNvPr>
          <p:cNvSpPr>
            <a:spLocks noGrp="1"/>
          </p:cNvSpPr>
          <p:nvPr>
            <p:ph type="sldNum" sz="quarter" idx="11"/>
          </p:nvPr>
        </p:nvSpPr>
        <p:spPr/>
        <p:txBody>
          <a:bodyPr/>
          <a:lstStyle/>
          <a:p>
            <a:pPr>
              <a:defRPr/>
            </a:pPr>
            <a:r>
              <a:rPr lang="en-US" altLang="x-none"/>
              <a:t>Object-Oriented Reengineering.</a:t>
            </a:r>
            <a:fld id="{F85D24D9-77A6-A74D-90BB-545712034A1E}" type="slidenum">
              <a:rPr lang="en-US" altLang="x-none" smtClean="0"/>
              <a:pPr>
                <a:defRPr/>
              </a:pPr>
              <a:t>33</a:t>
            </a:fld>
            <a:endParaRPr lang="en-US" altLang="x-none"/>
          </a:p>
        </p:txBody>
      </p:sp>
      <p:pic>
        <p:nvPicPr>
          <p:cNvPr id="5" name="Picture 4">
            <a:extLst>
              <a:ext uri="{FF2B5EF4-FFF2-40B4-BE49-F238E27FC236}">
                <a16:creationId xmlns:a16="http://schemas.microsoft.com/office/drawing/2014/main" id="{EC0E013E-D40A-6F43-86B9-431798DE18CD}"/>
              </a:ext>
            </a:extLst>
          </p:cNvPr>
          <p:cNvPicPr>
            <a:picLocks noChangeAspect="1"/>
          </p:cNvPicPr>
          <p:nvPr/>
        </p:nvPicPr>
        <p:blipFill>
          <a:blip r:embed="rId2"/>
          <a:stretch>
            <a:fillRect/>
          </a:stretch>
        </p:blipFill>
        <p:spPr>
          <a:xfrm>
            <a:off x="107504" y="1219200"/>
            <a:ext cx="4299547" cy="2497832"/>
          </a:xfrm>
          <a:prstGeom prst="rect">
            <a:avLst/>
          </a:prstGeom>
        </p:spPr>
      </p:pic>
      <p:sp>
        <p:nvSpPr>
          <p:cNvPr id="6" name="TextBox 5">
            <a:extLst>
              <a:ext uri="{FF2B5EF4-FFF2-40B4-BE49-F238E27FC236}">
                <a16:creationId xmlns:a16="http://schemas.microsoft.com/office/drawing/2014/main" id="{FE047059-BD8F-B04A-BCE2-A465EA7A2660}"/>
              </a:ext>
            </a:extLst>
          </p:cNvPr>
          <p:cNvSpPr txBox="1"/>
          <p:nvPr/>
        </p:nvSpPr>
        <p:spPr>
          <a:xfrm>
            <a:off x="4719633" y="1498620"/>
            <a:ext cx="4118620" cy="1938992"/>
          </a:xfrm>
          <a:prstGeom prst="rect">
            <a:avLst/>
          </a:prstGeom>
          <a:noFill/>
        </p:spPr>
        <p:txBody>
          <a:bodyPr wrap="square" rtlCol="0">
            <a:spAutoFit/>
          </a:bodyPr>
          <a:lstStyle/>
          <a:p>
            <a:r>
              <a:rPr lang="en-GB" dirty="0">
                <a:latin typeface="Gill Sans" charset="0"/>
              </a:rPr>
              <a:t>A type of change-related testing to detect whether defects have been introduced or uncovered in unchanged areas of the software.</a:t>
            </a:r>
          </a:p>
        </p:txBody>
      </p:sp>
      <p:pic>
        <p:nvPicPr>
          <p:cNvPr id="7" name="Picture 6">
            <a:extLst>
              <a:ext uri="{FF2B5EF4-FFF2-40B4-BE49-F238E27FC236}">
                <a16:creationId xmlns:a16="http://schemas.microsoft.com/office/drawing/2014/main" id="{A69DA571-812E-724A-B941-250875EE2C3D}"/>
              </a:ext>
            </a:extLst>
          </p:cNvPr>
          <p:cNvPicPr>
            <a:picLocks noChangeAspect="1"/>
          </p:cNvPicPr>
          <p:nvPr/>
        </p:nvPicPr>
        <p:blipFill>
          <a:blip r:embed="rId3"/>
          <a:stretch>
            <a:fillRect/>
          </a:stretch>
        </p:blipFill>
        <p:spPr>
          <a:xfrm>
            <a:off x="2497701" y="3820706"/>
            <a:ext cx="4281242" cy="2120553"/>
          </a:xfrm>
          <a:prstGeom prst="rect">
            <a:avLst/>
          </a:prstGeom>
        </p:spPr>
      </p:pic>
    </p:spTree>
    <p:extLst>
      <p:ext uri="{BB962C8B-B14F-4D97-AF65-F5344CB8AC3E}">
        <p14:creationId xmlns:p14="http://schemas.microsoft.com/office/powerpoint/2010/main" val="2855715105"/>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E639D8-9C04-A840-8783-D1561158B1FA}"/>
              </a:ext>
            </a:extLst>
          </p:cNvPr>
          <p:cNvSpPr>
            <a:spLocks noGrp="1"/>
          </p:cNvSpPr>
          <p:nvPr>
            <p:ph type="title"/>
          </p:nvPr>
        </p:nvSpPr>
        <p:spPr/>
        <p:txBody>
          <a:bodyPr/>
          <a:lstStyle/>
          <a:p>
            <a:r>
              <a:rPr lang="en-BE" dirty="0"/>
              <a:t>Coverage</a:t>
            </a:r>
          </a:p>
        </p:txBody>
      </p:sp>
      <p:sp>
        <p:nvSpPr>
          <p:cNvPr id="3" name="Date Placeholder 2">
            <a:extLst>
              <a:ext uri="{FF2B5EF4-FFF2-40B4-BE49-F238E27FC236}">
                <a16:creationId xmlns:a16="http://schemas.microsoft.com/office/drawing/2014/main" id="{B85A1DDE-F4A1-2F45-A61F-C2024228CC54}"/>
              </a:ext>
            </a:extLst>
          </p:cNvPr>
          <p:cNvSpPr>
            <a:spLocks noGrp="1"/>
          </p:cNvSpPr>
          <p:nvPr>
            <p:ph type="dt" sz="half" idx="10"/>
          </p:nvPr>
        </p:nvSpPr>
        <p:spPr/>
        <p:txBody>
          <a:bodyPr/>
          <a:lstStyle/>
          <a:p>
            <a:pPr>
              <a:defRPr/>
            </a:pPr>
            <a:endParaRPr lang="en-US" altLang="x-none"/>
          </a:p>
        </p:txBody>
      </p:sp>
      <p:sp>
        <p:nvSpPr>
          <p:cNvPr id="4" name="Slide Number Placeholder 3">
            <a:extLst>
              <a:ext uri="{FF2B5EF4-FFF2-40B4-BE49-F238E27FC236}">
                <a16:creationId xmlns:a16="http://schemas.microsoft.com/office/drawing/2014/main" id="{26AA4073-A741-FE41-BDF3-964732525A05}"/>
              </a:ext>
            </a:extLst>
          </p:cNvPr>
          <p:cNvSpPr>
            <a:spLocks noGrp="1"/>
          </p:cNvSpPr>
          <p:nvPr>
            <p:ph type="sldNum" sz="quarter" idx="11"/>
          </p:nvPr>
        </p:nvSpPr>
        <p:spPr/>
        <p:txBody>
          <a:bodyPr/>
          <a:lstStyle/>
          <a:p>
            <a:pPr>
              <a:defRPr/>
            </a:pPr>
            <a:r>
              <a:rPr lang="en-US" altLang="x-none"/>
              <a:t>Object-Oriented Reengineering.</a:t>
            </a:r>
            <a:fld id="{F85D24D9-77A6-A74D-90BB-545712034A1E}" type="slidenum">
              <a:rPr lang="en-US" altLang="x-none" smtClean="0"/>
              <a:pPr>
                <a:defRPr/>
              </a:pPr>
              <a:t>34</a:t>
            </a:fld>
            <a:endParaRPr lang="en-US" altLang="x-none"/>
          </a:p>
        </p:txBody>
      </p:sp>
      <p:pic>
        <p:nvPicPr>
          <p:cNvPr id="5" name="Picture 4">
            <a:extLst>
              <a:ext uri="{FF2B5EF4-FFF2-40B4-BE49-F238E27FC236}">
                <a16:creationId xmlns:a16="http://schemas.microsoft.com/office/drawing/2014/main" id="{07D64A63-D82C-2944-A8CE-5609BB2285CF}"/>
              </a:ext>
            </a:extLst>
          </p:cNvPr>
          <p:cNvPicPr>
            <a:picLocks noChangeAspect="1"/>
          </p:cNvPicPr>
          <p:nvPr/>
        </p:nvPicPr>
        <p:blipFill>
          <a:blip r:embed="rId2"/>
          <a:stretch>
            <a:fillRect/>
          </a:stretch>
        </p:blipFill>
        <p:spPr>
          <a:xfrm>
            <a:off x="395536" y="1642616"/>
            <a:ext cx="4824535" cy="1929814"/>
          </a:xfrm>
          <a:prstGeom prst="rect">
            <a:avLst/>
          </a:prstGeom>
        </p:spPr>
      </p:pic>
      <p:pic>
        <p:nvPicPr>
          <p:cNvPr id="6" name="Picture 5">
            <a:extLst>
              <a:ext uri="{FF2B5EF4-FFF2-40B4-BE49-F238E27FC236}">
                <a16:creationId xmlns:a16="http://schemas.microsoft.com/office/drawing/2014/main" id="{8B828C29-0D34-3E46-B7DC-06AB2B4AFEF0}"/>
              </a:ext>
            </a:extLst>
          </p:cNvPr>
          <p:cNvPicPr>
            <a:picLocks noChangeAspect="1"/>
          </p:cNvPicPr>
          <p:nvPr/>
        </p:nvPicPr>
        <p:blipFill>
          <a:blip r:embed="rId3"/>
          <a:stretch>
            <a:fillRect/>
          </a:stretch>
        </p:blipFill>
        <p:spPr>
          <a:xfrm>
            <a:off x="395536" y="3937132"/>
            <a:ext cx="4824535" cy="1720751"/>
          </a:xfrm>
          <a:prstGeom prst="rect">
            <a:avLst/>
          </a:prstGeom>
        </p:spPr>
      </p:pic>
      <p:sp>
        <p:nvSpPr>
          <p:cNvPr id="7" name="TextBox 6">
            <a:extLst>
              <a:ext uri="{FF2B5EF4-FFF2-40B4-BE49-F238E27FC236}">
                <a16:creationId xmlns:a16="http://schemas.microsoft.com/office/drawing/2014/main" id="{756BB1F0-2832-BD4F-A8C0-E2BB8A2E6E7C}"/>
              </a:ext>
            </a:extLst>
          </p:cNvPr>
          <p:cNvSpPr txBox="1"/>
          <p:nvPr/>
        </p:nvSpPr>
        <p:spPr>
          <a:xfrm>
            <a:off x="5568280" y="1709577"/>
            <a:ext cx="2895601" cy="1569660"/>
          </a:xfrm>
          <a:prstGeom prst="rect">
            <a:avLst/>
          </a:prstGeom>
          <a:noFill/>
        </p:spPr>
        <p:txBody>
          <a:bodyPr wrap="square" rtlCol="0">
            <a:spAutoFit/>
          </a:bodyPr>
          <a:lstStyle/>
          <a:p>
            <a:r>
              <a:rPr lang="en-GB" dirty="0">
                <a:latin typeface="Gill Sans" charset="0"/>
              </a:rPr>
              <a:t>Are the areas under change sufficiently covered by the current test suite?</a:t>
            </a:r>
          </a:p>
        </p:txBody>
      </p:sp>
      <p:sp>
        <p:nvSpPr>
          <p:cNvPr id="8" name="TextBox 7">
            <a:extLst>
              <a:ext uri="{FF2B5EF4-FFF2-40B4-BE49-F238E27FC236}">
                <a16:creationId xmlns:a16="http://schemas.microsoft.com/office/drawing/2014/main" id="{3C2EA53E-0392-B647-A5D4-BE58A19C6706}"/>
              </a:ext>
            </a:extLst>
          </p:cNvPr>
          <p:cNvSpPr txBox="1"/>
          <p:nvPr/>
        </p:nvSpPr>
        <p:spPr>
          <a:xfrm>
            <a:off x="5559084" y="3871420"/>
            <a:ext cx="2895601" cy="1200329"/>
          </a:xfrm>
          <a:prstGeom prst="rect">
            <a:avLst/>
          </a:prstGeom>
          <a:noFill/>
        </p:spPr>
        <p:txBody>
          <a:bodyPr wrap="square" rtlCol="0">
            <a:spAutoFit/>
          </a:bodyPr>
          <a:lstStyle/>
          <a:p>
            <a:r>
              <a:rPr lang="en-GB" dirty="0">
                <a:latin typeface="Gill Sans" charset="0"/>
              </a:rPr>
              <a:t>Compare coverage reports before and after refactoring!</a:t>
            </a:r>
          </a:p>
        </p:txBody>
      </p:sp>
    </p:spTree>
    <p:extLst>
      <p:ext uri="{BB962C8B-B14F-4D97-AF65-F5344CB8AC3E}">
        <p14:creationId xmlns:p14="http://schemas.microsoft.com/office/powerpoint/2010/main" val="1215218229"/>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Slide Number Placeholder 5"/>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r>
              <a:rPr lang="en-US" altLang="x-none" sz="1400">
                <a:solidFill>
                  <a:srgbClr val="60BDC4"/>
                </a:solidFill>
                <a:latin typeface="Gill Sans" charset="0"/>
              </a:rPr>
              <a:t>Object-Oriented Reengineering.</a:t>
            </a:r>
            <a:fld id="{C4F89E6E-F054-4D41-AAEE-4F02E6E49298}" type="slidenum">
              <a:rPr lang="en-US" altLang="x-none" sz="1400">
                <a:solidFill>
                  <a:srgbClr val="60BDC4"/>
                </a:solidFill>
                <a:latin typeface="Gill Sans" charset="0"/>
              </a:rPr>
              <a:pPr/>
              <a:t>35</a:t>
            </a:fld>
            <a:endParaRPr lang="en-US" altLang="x-none" sz="1400">
              <a:solidFill>
                <a:srgbClr val="60BDC4"/>
              </a:solidFill>
              <a:latin typeface="Gill Sans" charset="0"/>
            </a:endParaRPr>
          </a:p>
        </p:txBody>
      </p:sp>
      <p:sp>
        <p:nvSpPr>
          <p:cNvPr id="168963" name="Rectangle 2"/>
          <p:cNvSpPr>
            <a:spLocks noGrp="1" noChangeArrowheads="1"/>
          </p:cNvSpPr>
          <p:nvPr>
            <p:ph type="title"/>
          </p:nvPr>
        </p:nvSpPr>
        <p:spPr/>
        <p:txBody>
          <a:bodyPr/>
          <a:lstStyle/>
          <a:p>
            <a:pPr eaLnBrk="1" hangingPunct="1"/>
            <a:r>
              <a:rPr lang="en-US" altLang="x-none" dirty="0"/>
              <a:t>5. Code integration</a:t>
            </a:r>
            <a:endParaRPr lang="en-GB" altLang="x-none" dirty="0"/>
          </a:p>
        </p:txBody>
      </p:sp>
      <p:sp>
        <p:nvSpPr>
          <p:cNvPr id="168964" name="Rectangle 3"/>
          <p:cNvSpPr>
            <a:spLocks noGrp="1" noChangeArrowheads="1"/>
          </p:cNvSpPr>
          <p:nvPr>
            <p:ph type="body" sz="half" idx="1"/>
          </p:nvPr>
        </p:nvSpPr>
        <p:spPr>
          <a:xfrm>
            <a:off x="925513" y="1446213"/>
            <a:ext cx="4775200" cy="4219575"/>
          </a:xfrm>
        </p:spPr>
        <p:txBody>
          <a:bodyPr/>
          <a:lstStyle/>
          <a:p>
            <a:pPr eaLnBrk="1" hangingPunct="1">
              <a:lnSpc>
                <a:spcPct val="90000"/>
              </a:lnSpc>
            </a:pPr>
            <a:r>
              <a:rPr lang="en-US" altLang="x-none" sz="2000" dirty="0"/>
              <a:t>Version Control Systems</a:t>
            </a:r>
          </a:p>
          <a:p>
            <a:pPr eaLnBrk="1" hangingPunct="1">
              <a:lnSpc>
                <a:spcPct val="90000"/>
              </a:lnSpc>
            </a:pPr>
            <a:r>
              <a:rPr lang="en-US" altLang="x-none" sz="2000" dirty="0"/>
              <a:t>Branching</a:t>
            </a:r>
          </a:p>
          <a:p>
            <a:pPr eaLnBrk="1" hangingPunct="1">
              <a:lnSpc>
                <a:spcPct val="90000"/>
              </a:lnSpc>
            </a:pPr>
            <a:r>
              <a:rPr lang="en-US" altLang="x-none" sz="2000" dirty="0"/>
              <a:t>Merging/integration</a:t>
            </a:r>
          </a:p>
          <a:p>
            <a:pPr eaLnBrk="1" hangingPunct="1">
              <a:lnSpc>
                <a:spcPct val="90000"/>
              </a:lnSpc>
            </a:pPr>
            <a:r>
              <a:rPr lang="en-US" altLang="x-none" sz="2000" dirty="0"/>
              <a:t>Merge conflicts</a:t>
            </a:r>
          </a:p>
        </p:txBody>
      </p:sp>
      <p:pic>
        <p:nvPicPr>
          <p:cNvPr id="16896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91200" y="1447800"/>
            <a:ext cx="2362200" cy="2046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8966" name="Text Box 5"/>
          <p:cNvSpPr txBox="1">
            <a:spLocks noChangeArrowheads="1"/>
          </p:cNvSpPr>
          <p:nvPr/>
        </p:nvSpPr>
        <p:spPr bwMode="auto">
          <a:xfrm>
            <a:off x="457200" y="4763869"/>
            <a:ext cx="800100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tabLst>
                <a:tab pos="452438" algn="l"/>
              </a:tabLst>
              <a:defRPr sz="2400">
                <a:solidFill>
                  <a:schemeClr val="tx1"/>
                </a:solidFill>
                <a:latin typeface="Times New Roman" charset="0"/>
                <a:ea typeface="ヒラギノ角ゴ Pro W3" charset="-128"/>
              </a:defRPr>
            </a:lvl1pPr>
            <a:lvl2pPr marL="37931725" indent="-37474525">
              <a:tabLst>
                <a:tab pos="452438" algn="l"/>
              </a:tabLst>
              <a:defRPr sz="2400">
                <a:solidFill>
                  <a:schemeClr val="tx1"/>
                </a:solidFill>
                <a:latin typeface="Times New Roman" charset="0"/>
                <a:ea typeface="ヒラギノ角ゴ Pro W3" charset="-128"/>
              </a:defRPr>
            </a:lvl2pPr>
            <a:lvl3pPr marL="1143000" indent="-228600">
              <a:tabLst>
                <a:tab pos="452438" algn="l"/>
              </a:tabLst>
              <a:defRPr sz="2400">
                <a:solidFill>
                  <a:schemeClr val="tx1"/>
                </a:solidFill>
                <a:latin typeface="Times New Roman" charset="0"/>
                <a:ea typeface="ヒラギノ角ゴ Pro W3" charset="-128"/>
              </a:defRPr>
            </a:lvl3pPr>
            <a:lvl4pPr marL="1600200" indent="-228600">
              <a:tabLst>
                <a:tab pos="452438" algn="l"/>
              </a:tabLst>
              <a:defRPr sz="2400">
                <a:solidFill>
                  <a:schemeClr val="tx1"/>
                </a:solidFill>
                <a:latin typeface="Times New Roman" charset="0"/>
                <a:ea typeface="ヒラギノ角ゴ Pro W3" charset="-128"/>
              </a:defRPr>
            </a:lvl4pPr>
            <a:lvl5pPr marL="2057400" indent="-228600">
              <a:tabLst>
                <a:tab pos="452438" algn="l"/>
              </a:tabLst>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tabLst>
                <a:tab pos="452438" algn="l"/>
              </a:tabLs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tabLst>
                <a:tab pos="452438" algn="l"/>
              </a:tabLs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tabLst>
                <a:tab pos="452438" algn="l"/>
              </a:tabLs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tabLst>
                <a:tab pos="452438" algn="l"/>
              </a:tabLst>
              <a:defRPr sz="2400">
                <a:solidFill>
                  <a:schemeClr val="tx1"/>
                </a:solidFill>
                <a:latin typeface="Times New Roman" charset="0"/>
                <a:ea typeface="ヒラギノ角ゴ Pro W3" charset="-128"/>
              </a:defRPr>
            </a:lvl9pPr>
          </a:lstStyle>
          <a:p>
            <a:r>
              <a:rPr lang="en-US" altLang="x-none" sz="1800" b="1" dirty="0">
                <a:solidFill>
                  <a:srgbClr val="7F010D"/>
                </a:solidFill>
                <a:latin typeface="Gill Sans" charset="0"/>
              </a:rPr>
              <a:t>Does not exist in the book</a:t>
            </a:r>
          </a:p>
          <a:p>
            <a:r>
              <a:rPr lang="en-US" altLang="x-none" sz="1800" dirty="0">
                <a:latin typeface="Gill Sans" charset="0"/>
              </a:rPr>
              <a:t>[</a:t>
            </a:r>
            <a:r>
              <a:rPr lang="en-US" altLang="x-none" sz="1800" dirty="0" err="1">
                <a:latin typeface="Gill Sans" charset="0"/>
              </a:rPr>
              <a:t>Demeyer</a:t>
            </a:r>
            <a:r>
              <a:rPr lang="en-US" altLang="x-none" sz="1800" dirty="0">
                <a:latin typeface="Gill Sans" charset="0"/>
              </a:rPr>
              <a:t>, Ducasse and </a:t>
            </a:r>
            <a:r>
              <a:rPr lang="en-US" altLang="x-none" sz="1800" dirty="0" err="1">
                <a:latin typeface="Gill Sans" charset="0"/>
              </a:rPr>
              <a:t>Nierstrasz</a:t>
            </a:r>
            <a:r>
              <a:rPr lang="en-US" altLang="x-none" sz="1800" dirty="0">
                <a:latin typeface="Gill Sans" charset="0"/>
              </a:rPr>
              <a:t>: Object-Oriented Reengineering Patterns]</a:t>
            </a:r>
          </a:p>
          <a:p>
            <a:endParaRPr lang="en-US" altLang="x-none" sz="1800" dirty="0">
              <a:latin typeface="Gill Sans" charset="0"/>
            </a:endParaRPr>
          </a:p>
          <a:p>
            <a:r>
              <a:rPr lang="en-US" altLang="x-none" sz="1800" dirty="0">
                <a:latin typeface="Gill Sans" charset="0"/>
              </a:rPr>
              <a:t>Published work by researchers will be used</a:t>
            </a:r>
            <a:endParaRPr lang="en-US" altLang="x-none" dirty="0">
              <a:latin typeface="Gill Sans" charset="0"/>
            </a:endParaRPr>
          </a:p>
        </p:txBody>
      </p:sp>
    </p:spTree>
    <p:extLst>
      <p:ext uri="{BB962C8B-B14F-4D97-AF65-F5344CB8AC3E}">
        <p14:creationId xmlns:p14="http://schemas.microsoft.com/office/powerpoint/2010/main" val="103623153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68966"/>
                                        </p:tgtEl>
                                        <p:attrNameLst>
                                          <p:attrName>style.visibility</p:attrName>
                                        </p:attrNameLst>
                                      </p:cBhvr>
                                      <p:to>
                                        <p:strVal val="visible"/>
                                      </p:to>
                                    </p:set>
                                    <p:animEffect transition="in" filter="dissolve">
                                      <p:cBhvr>
                                        <p:cTn id="7" dur="500"/>
                                        <p:tgtEl>
                                          <p:spTgt spid="1689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8966"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69" name="Date Placeholder 2"/>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en-US" altLang="x-none" sz="1100">
              <a:solidFill>
                <a:schemeClr val="accent1"/>
              </a:solidFill>
              <a:latin typeface="Lucida Grande" charset="0"/>
            </a:endParaRPr>
          </a:p>
        </p:txBody>
      </p:sp>
      <p:sp>
        <p:nvSpPr>
          <p:cNvPr id="135170" name="Slide Number Placeholder 3"/>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r>
              <a:rPr lang="en-US" altLang="x-none" sz="1400">
                <a:solidFill>
                  <a:srgbClr val="60BDC4"/>
                </a:solidFill>
                <a:latin typeface="Gill Sans" charset="0"/>
              </a:rPr>
              <a:t>Object-Oriented Reengineering.</a:t>
            </a:r>
            <a:fld id="{959986B8-AA7B-3745-BCC9-9030ECDE17BE}" type="slidenum">
              <a:rPr lang="en-US" altLang="x-none" sz="1400">
                <a:solidFill>
                  <a:srgbClr val="60BDC4"/>
                </a:solidFill>
                <a:latin typeface="Gill Sans" charset="0"/>
              </a:rPr>
              <a:pPr/>
              <a:t>36</a:t>
            </a:fld>
            <a:endParaRPr lang="en-US" altLang="x-none" sz="1400">
              <a:solidFill>
                <a:srgbClr val="60BDC4"/>
              </a:solidFill>
              <a:latin typeface="Gill Sans" charset="0"/>
            </a:endParaRPr>
          </a:p>
        </p:txBody>
      </p:sp>
      <p:sp>
        <p:nvSpPr>
          <p:cNvPr id="135171" name="Rectangle 2"/>
          <p:cNvSpPr>
            <a:spLocks noGrp="1" noChangeArrowheads="1"/>
          </p:cNvSpPr>
          <p:nvPr>
            <p:ph type="title"/>
          </p:nvPr>
        </p:nvSpPr>
        <p:spPr/>
        <p:txBody>
          <a:bodyPr/>
          <a:lstStyle/>
          <a:p>
            <a:pPr eaLnBrk="1" hangingPunct="1"/>
            <a:r>
              <a:rPr lang="en-GB" altLang="x-none"/>
              <a:t>The Reengineering Life-Cycle</a:t>
            </a:r>
            <a:endParaRPr lang="en-US" altLang="x-none"/>
          </a:p>
        </p:txBody>
      </p:sp>
      <p:sp>
        <p:nvSpPr>
          <p:cNvPr id="135172" name="Rectangle 3"/>
          <p:cNvSpPr>
            <a:spLocks noChangeArrowheads="1"/>
          </p:cNvSpPr>
          <p:nvPr/>
        </p:nvSpPr>
        <p:spPr bwMode="auto">
          <a:xfrm>
            <a:off x="492125" y="381000"/>
            <a:ext cx="7456488"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latin typeface="Times" charset="0"/>
            </a:endParaRPr>
          </a:p>
        </p:txBody>
      </p:sp>
      <p:grpSp>
        <p:nvGrpSpPr>
          <p:cNvPr id="135173" name="Group 4"/>
          <p:cNvGrpSpPr>
            <a:grpSpLocks/>
          </p:cNvGrpSpPr>
          <p:nvPr/>
        </p:nvGrpSpPr>
        <p:grpSpPr bwMode="auto">
          <a:xfrm>
            <a:off x="6123582" y="4724400"/>
            <a:ext cx="1328738" cy="1079500"/>
            <a:chOff x="816" y="1200"/>
            <a:chExt cx="1484" cy="1090"/>
          </a:xfrm>
        </p:grpSpPr>
        <p:grpSp>
          <p:nvGrpSpPr>
            <p:cNvPr id="135286" name="Group 5"/>
            <p:cNvGrpSpPr>
              <a:grpSpLocks/>
            </p:cNvGrpSpPr>
            <p:nvPr/>
          </p:nvGrpSpPr>
          <p:grpSpPr bwMode="auto">
            <a:xfrm>
              <a:off x="816" y="1473"/>
              <a:ext cx="572" cy="739"/>
              <a:chOff x="1776" y="2400"/>
              <a:chExt cx="816" cy="1056"/>
            </a:xfrm>
          </p:grpSpPr>
          <p:sp>
            <p:nvSpPr>
              <p:cNvPr id="135323" name="Rectangle 6"/>
              <p:cNvSpPr>
                <a:spLocks noChangeArrowheads="1"/>
              </p:cNvSpPr>
              <p:nvPr/>
            </p:nvSpPr>
            <p:spPr bwMode="auto">
              <a:xfrm>
                <a:off x="1776" y="2400"/>
                <a:ext cx="816" cy="10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135324" name="Line 7"/>
              <p:cNvSpPr>
                <a:spLocks noChangeShapeType="1"/>
              </p:cNvSpPr>
              <p:nvPr/>
            </p:nvSpPr>
            <p:spPr bwMode="auto">
              <a:xfrm>
                <a:off x="1872" y="249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325" name="Line 8"/>
              <p:cNvSpPr>
                <a:spLocks noChangeShapeType="1"/>
              </p:cNvSpPr>
              <p:nvPr/>
            </p:nvSpPr>
            <p:spPr bwMode="auto">
              <a:xfrm>
                <a:off x="1872" y="259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326" name="Line 9"/>
              <p:cNvSpPr>
                <a:spLocks noChangeShapeType="1"/>
              </p:cNvSpPr>
              <p:nvPr/>
            </p:nvSpPr>
            <p:spPr bwMode="auto">
              <a:xfrm>
                <a:off x="1872" y="268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327" name="Line 10"/>
              <p:cNvSpPr>
                <a:spLocks noChangeShapeType="1"/>
              </p:cNvSpPr>
              <p:nvPr/>
            </p:nvSpPr>
            <p:spPr bwMode="auto">
              <a:xfrm>
                <a:off x="1872" y="278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328" name="Line 11"/>
              <p:cNvSpPr>
                <a:spLocks noChangeShapeType="1"/>
              </p:cNvSpPr>
              <p:nvPr/>
            </p:nvSpPr>
            <p:spPr bwMode="auto">
              <a:xfrm>
                <a:off x="1872" y="288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329" name="Line 12"/>
              <p:cNvSpPr>
                <a:spLocks noChangeShapeType="1"/>
              </p:cNvSpPr>
              <p:nvPr/>
            </p:nvSpPr>
            <p:spPr bwMode="auto">
              <a:xfrm>
                <a:off x="1872" y="297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330" name="Line 13"/>
              <p:cNvSpPr>
                <a:spLocks noChangeShapeType="1"/>
              </p:cNvSpPr>
              <p:nvPr/>
            </p:nvSpPr>
            <p:spPr bwMode="auto">
              <a:xfrm>
                <a:off x="1872" y="307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331" name="Line 14"/>
              <p:cNvSpPr>
                <a:spLocks noChangeShapeType="1"/>
              </p:cNvSpPr>
              <p:nvPr/>
            </p:nvSpPr>
            <p:spPr bwMode="auto">
              <a:xfrm>
                <a:off x="1872" y="316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332" name="Line 15"/>
              <p:cNvSpPr>
                <a:spLocks noChangeShapeType="1"/>
              </p:cNvSpPr>
              <p:nvPr/>
            </p:nvSpPr>
            <p:spPr bwMode="auto">
              <a:xfrm>
                <a:off x="1872" y="326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333" name="Line 16"/>
              <p:cNvSpPr>
                <a:spLocks noChangeShapeType="1"/>
              </p:cNvSpPr>
              <p:nvPr/>
            </p:nvSpPr>
            <p:spPr bwMode="auto">
              <a:xfrm>
                <a:off x="1872" y="336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35287" name="Group 17"/>
            <p:cNvGrpSpPr>
              <a:grpSpLocks/>
            </p:cNvGrpSpPr>
            <p:nvPr/>
          </p:nvGrpSpPr>
          <p:grpSpPr bwMode="auto">
            <a:xfrm>
              <a:off x="1056" y="1239"/>
              <a:ext cx="572" cy="740"/>
              <a:chOff x="1776" y="2400"/>
              <a:chExt cx="816" cy="1056"/>
            </a:xfrm>
          </p:grpSpPr>
          <p:sp>
            <p:nvSpPr>
              <p:cNvPr id="135312" name="Rectangle 18"/>
              <p:cNvSpPr>
                <a:spLocks noChangeArrowheads="1"/>
              </p:cNvSpPr>
              <p:nvPr/>
            </p:nvSpPr>
            <p:spPr bwMode="auto">
              <a:xfrm>
                <a:off x="1776" y="2400"/>
                <a:ext cx="816" cy="10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135313" name="Line 19"/>
              <p:cNvSpPr>
                <a:spLocks noChangeShapeType="1"/>
              </p:cNvSpPr>
              <p:nvPr/>
            </p:nvSpPr>
            <p:spPr bwMode="auto">
              <a:xfrm>
                <a:off x="1872" y="249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314" name="Line 20"/>
              <p:cNvSpPr>
                <a:spLocks noChangeShapeType="1"/>
              </p:cNvSpPr>
              <p:nvPr/>
            </p:nvSpPr>
            <p:spPr bwMode="auto">
              <a:xfrm>
                <a:off x="1872" y="259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315" name="Line 21"/>
              <p:cNvSpPr>
                <a:spLocks noChangeShapeType="1"/>
              </p:cNvSpPr>
              <p:nvPr/>
            </p:nvSpPr>
            <p:spPr bwMode="auto">
              <a:xfrm>
                <a:off x="1872" y="268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316" name="Line 22"/>
              <p:cNvSpPr>
                <a:spLocks noChangeShapeType="1"/>
              </p:cNvSpPr>
              <p:nvPr/>
            </p:nvSpPr>
            <p:spPr bwMode="auto">
              <a:xfrm>
                <a:off x="1872" y="278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317" name="Line 23"/>
              <p:cNvSpPr>
                <a:spLocks noChangeShapeType="1"/>
              </p:cNvSpPr>
              <p:nvPr/>
            </p:nvSpPr>
            <p:spPr bwMode="auto">
              <a:xfrm>
                <a:off x="1872" y="288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318" name="Line 24"/>
              <p:cNvSpPr>
                <a:spLocks noChangeShapeType="1"/>
              </p:cNvSpPr>
              <p:nvPr/>
            </p:nvSpPr>
            <p:spPr bwMode="auto">
              <a:xfrm>
                <a:off x="1872" y="297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319" name="Line 25"/>
              <p:cNvSpPr>
                <a:spLocks noChangeShapeType="1"/>
              </p:cNvSpPr>
              <p:nvPr/>
            </p:nvSpPr>
            <p:spPr bwMode="auto">
              <a:xfrm>
                <a:off x="1872" y="307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320" name="Line 26"/>
              <p:cNvSpPr>
                <a:spLocks noChangeShapeType="1"/>
              </p:cNvSpPr>
              <p:nvPr/>
            </p:nvSpPr>
            <p:spPr bwMode="auto">
              <a:xfrm>
                <a:off x="1872" y="316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321" name="Line 27"/>
              <p:cNvSpPr>
                <a:spLocks noChangeShapeType="1"/>
              </p:cNvSpPr>
              <p:nvPr/>
            </p:nvSpPr>
            <p:spPr bwMode="auto">
              <a:xfrm>
                <a:off x="1872" y="326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322" name="Line 28"/>
              <p:cNvSpPr>
                <a:spLocks noChangeShapeType="1"/>
              </p:cNvSpPr>
              <p:nvPr/>
            </p:nvSpPr>
            <p:spPr bwMode="auto">
              <a:xfrm>
                <a:off x="1872" y="336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35288" name="Group 29"/>
            <p:cNvGrpSpPr>
              <a:grpSpLocks/>
            </p:cNvGrpSpPr>
            <p:nvPr/>
          </p:nvGrpSpPr>
          <p:grpSpPr bwMode="auto">
            <a:xfrm>
              <a:off x="1536" y="1551"/>
              <a:ext cx="572" cy="739"/>
              <a:chOff x="1776" y="2400"/>
              <a:chExt cx="816" cy="1056"/>
            </a:xfrm>
          </p:grpSpPr>
          <p:sp>
            <p:nvSpPr>
              <p:cNvPr id="135301" name="Rectangle 30"/>
              <p:cNvSpPr>
                <a:spLocks noChangeArrowheads="1"/>
              </p:cNvSpPr>
              <p:nvPr/>
            </p:nvSpPr>
            <p:spPr bwMode="auto">
              <a:xfrm>
                <a:off x="1776" y="2400"/>
                <a:ext cx="816" cy="10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135302" name="Line 31"/>
              <p:cNvSpPr>
                <a:spLocks noChangeShapeType="1"/>
              </p:cNvSpPr>
              <p:nvPr/>
            </p:nvSpPr>
            <p:spPr bwMode="auto">
              <a:xfrm>
                <a:off x="1872" y="249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303" name="Line 32"/>
              <p:cNvSpPr>
                <a:spLocks noChangeShapeType="1"/>
              </p:cNvSpPr>
              <p:nvPr/>
            </p:nvSpPr>
            <p:spPr bwMode="auto">
              <a:xfrm>
                <a:off x="1872" y="259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304" name="Line 33"/>
              <p:cNvSpPr>
                <a:spLocks noChangeShapeType="1"/>
              </p:cNvSpPr>
              <p:nvPr/>
            </p:nvSpPr>
            <p:spPr bwMode="auto">
              <a:xfrm>
                <a:off x="1872" y="268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305" name="Line 34"/>
              <p:cNvSpPr>
                <a:spLocks noChangeShapeType="1"/>
              </p:cNvSpPr>
              <p:nvPr/>
            </p:nvSpPr>
            <p:spPr bwMode="auto">
              <a:xfrm>
                <a:off x="1872" y="278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306" name="Line 35"/>
              <p:cNvSpPr>
                <a:spLocks noChangeShapeType="1"/>
              </p:cNvSpPr>
              <p:nvPr/>
            </p:nvSpPr>
            <p:spPr bwMode="auto">
              <a:xfrm>
                <a:off x="1872" y="288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307" name="Line 36"/>
              <p:cNvSpPr>
                <a:spLocks noChangeShapeType="1"/>
              </p:cNvSpPr>
              <p:nvPr/>
            </p:nvSpPr>
            <p:spPr bwMode="auto">
              <a:xfrm>
                <a:off x="1872" y="297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308" name="Line 37"/>
              <p:cNvSpPr>
                <a:spLocks noChangeShapeType="1"/>
              </p:cNvSpPr>
              <p:nvPr/>
            </p:nvSpPr>
            <p:spPr bwMode="auto">
              <a:xfrm>
                <a:off x="1872" y="307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309" name="Line 38"/>
              <p:cNvSpPr>
                <a:spLocks noChangeShapeType="1"/>
              </p:cNvSpPr>
              <p:nvPr/>
            </p:nvSpPr>
            <p:spPr bwMode="auto">
              <a:xfrm>
                <a:off x="1872" y="316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310" name="Line 39"/>
              <p:cNvSpPr>
                <a:spLocks noChangeShapeType="1"/>
              </p:cNvSpPr>
              <p:nvPr/>
            </p:nvSpPr>
            <p:spPr bwMode="auto">
              <a:xfrm>
                <a:off x="1872" y="326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311" name="Line 40"/>
              <p:cNvSpPr>
                <a:spLocks noChangeShapeType="1"/>
              </p:cNvSpPr>
              <p:nvPr/>
            </p:nvSpPr>
            <p:spPr bwMode="auto">
              <a:xfrm>
                <a:off x="1872" y="336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35289" name="Group 41"/>
            <p:cNvGrpSpPr>
              <a:grpSpLocks/>
            </p:cNvGrpSpPr>
            <p:nvPr/>
          </p:nvGrpSpPr>
          <p:grpSpPr bwMode="auto">
            <a:xfrm>
              <a:off x="1728" y="1200"/>
              <a:ext cx="572" cy="739"/>
              <a:chOff x="1776" y="2400"/>
              <a:chExt cx="816" cy="1056"/>
            </a:xfrm>
          </p:grpSpPr>
          <p:sp>
            <p:nvSpPr>
              <p:cNvPr id="135290" name="Rectangle 42"/>
              <p:cNvSpPr>
                <a:spLocks noChangeArrowheads="1"/>
              </p:cNvSpPr>
              <p:nvPr/>
            </p:nvSpPr>
            <p:spPr bwMode="auto">
              <a:xfrm>
                <a:off x="1776" y="2400"/>
                <a:ext cx="816" cy="10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135291" name="Line 43"/>
              <p:cNvSpPr>
                <a:spLocks noChangeShapeType="1"/>
              </p:cNvSpPr>
              <p:nvPr/>
            </p:nvSpPr>
            <p:spPr bwMode="auto">
              <a:xfrm>
                <a:off x="1872" y="249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292" name="Line 44"/>
              <p:cNvSpPr>
                <a:spLocks noChangeShapeType="1"/>
              </p:cNvSpPr>
              <p:nvPr/>
            </p:nvSpPr>
            <p:spPr bwMode="auto">
              <a:xfrm>
                <a:off x="1872" y="259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293" name="Line 45"/>
              <p:cNvSpPr>
                <a:spLocks noChangeShapeType="1"/>
              </p:cNvSpPr>
              <p:nvPr/>
            </p:nvSpPr>
            <p:spPr bwMode="auto">
              <a:xfrm>
                <a:off x="1872" y="268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294" name="Line 46"/>
              <p:cNvSpPr>
                <a:spLocks noChangeShapeType="1"/>
              </p:cNvSpPr>
              <p:nvPr/>
            </p:nvSpPr>
            <p:spPr bwMode="auto">
              <a:xfrm>
                <a:off x="1872" y="278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295" name="Line 47"/>
              <p:cNvSpPr>
                <a:spLocks noChangeShapeType="1"/>
              </p:cNvSpPr>
              <p:nvPr/>
            </p:nvSpPr>
            <p:spPr bwMode="auto">
              <a:xfrm>
                <a:off x="1872" y="288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296" name="Line 48"/>
              <p:cNvSpPr>
                <a:spLocks noChangeShapeType="1"/>
              </p:cNvSpPr>
              <p:nvPr/>
            </p:nvSpPr>
            <p:spPr bwMode="auto">
              <a:xfrm>
                <a:off x="1872" y="297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297" name="Line 49"/>
              <p:cNvSpPr>
                <a:spLocks noChangeShapeType="1"/>
              </p:cNvSpPr>
              <p:nvPr/>
            </p:nvSpPr>
            <p:spPr bwMode="auto">
              <a:xfrm>
                <a:off x="1872" y="307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298" name="Line 50"/>
              <p:cNvSpPr>
                <a:spLocks noChangeShapeType="1"/>
              </p:cNvSpPr>
              <p:nvPr/>
            </p:nvSpPr>
            <p:spPr bwMode="auto">
              <a:xfrm>
                <a:off x="1872" y="316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299" name="Line 51"/>
              <p:cNvSpPr>
                <a:spLocks noChangeShapeType="1"/>
              </p:cNvSpPr>
              <p:nvPr/>
            </p:nvSpPr>
            <p:spPr bwMode="auto">
              <a:xfrm>
                <a:off x="1872" y="326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300" name="Line 52"/>
              <p:cNvSpPr>
                <a:spLocks noChangeShapeType="1"/>
              </p:cNvSpPr>
              <p:nvPr/>
            </p:nvSpPr>
            <p:spPr bwMode="auto">
              <a:xfrm>
                <a:off x="1872" y="336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grpSp>
        <p:nvGrpSpPr>
          <p:cNvPr id="135174" name="Group 53"/>
          <p:cNvGrpSpPr>
            <a:grpSpLocks/>
          </p:cNvGrpSpPr>
          <p:nvPr/>
        </p:nvGrpSpPr>
        <p:grpSpPr bwMode="auto">
          <a:xfrm>
            <a:off x="850900" y="4800600"/>
            <a:ext cx="1330325" cy="1079500"/>
            <a:chOff x="864" y="2592"/>
            <a:chExt cx="1429" cy="1136"/>
          </a:xfrm>
        </p:grpSpPr>
        <p:grpSp>
          <p:nvGrpSpPr>
            <p:cNvPr id="135226" name="Group 54"/>
            <p:cNvGrpSpPr>
              <a:grpSpLocks/>
            </p:cNvGrpSpPr>
            <p:nvPr/>
          </p:nvGrpSpPr>
          <p:grpSpPr bwMode="auto">
            <a:xfrm rot="-982362">
              <a:off x="864" y="2592"/>
              <a:ext cx="517" cy="668"/>
              <a:chOff x="1776" y="2400"/>
              <a:chExt cx="816" cy="1056"/>
            </a:xfrm>
          </p:grpSpPr>
          <p:sp>
            <p:nvSpPr>
              <p:cNvPr id="135275" name="Rectangle 55"/>
              <p:cNvSpPr>
                <a:spLocks noChangeArrowheads="1"/>
              </p:cNvSpPr>
              <p:nvPr/>
            </p:nvSpPr>
            <p:spPr bwMode="auto">
              <a:xfrm>
                <a:off x="1776" y="2400"/>
                <a:ext cx="816" cy="10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135276" name="Line 56"/>
              <p:cNvSpPr>
                <a:spLocks noChangeShapeType="1"/>
              </p:cNvSpPr>
              <p:nvPr/>
            </p:nvSpPr>
            <p:spPr bwMode="auto">
              <a:xfrm>
                <a:off x="1872" y="249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277" name="Line 57"/>
              <p:cNvSpPr>
                <a:spLocks noChangeShapeType="1"/>
              </p:cNvSpPr>
              <p:nvPr/>
            </p:nvSpPr>
            <p:spPr bwMode="auto">
              <a:xfrm>
                <a:off x="1872" y="259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278" name="Line 58"/>
              <p:cNvSpPr>
                <a:spLocks noChangeShapeType="1"/>
              </p:cNvSpPr>
              <p:nvPr/>
            </p:nvSpPr>
            <p:spPr bwMode="auto">
              <a:xfrm>
                <a:off x="1872" y="268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279" name="Line 59"/>
              <p:cNvSpPr>
                <a:spLocks noChangeShapeType="1"/>
              </p:cNvSpPr>
              <p:nvPr/>
            </p:nvSpPr>
            <p:spPr bwMode="auto">
              <a:xfrm>
                <a:off x="1872" y="278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280" name="Line 60"/>
              <p:cNvSpPr>
                <a:spLocks noChangeShapeType="1"/>
              </p:cNvSpPr>
              <p:nvPr/>
            </p:nvSpPr>
            <p:spPr bwMode="auto">
              <a:xfrm>
                <a:off x="1872" y="288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281" name="Line 61"/>
              <p:cNvSpPr>
                <a:spLocks noChangeShapeType="1"/>
              </p:cNvSpPr>
              <p:nvPr/>
            </p:nvSpPr>
            <p:spPr bwMode="auto">
              <a:xfrm>
                <a:off x="1872" y="297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282" name="Line 62"/>
              <p:cNvSpPr>
                <a:spLocks noChangeShapeType="1"/>
              </p:cNvSpPr>
              <p:nvPr/>
            </p:nvSpPr>
            <p:spPr bwMode="auto">
              <a:xfrm>
                <a:off x="1872" y="307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283" name="Line 63"/>
              <p:cNvSpPr>
                <a:spLocks noChangeShapeType="1"/>
              </p:cNvSpPr>
              <p:nvPr/>
            </p:nvSpPr>
            <p:spPr bwMode="auto">
              <a:xfrm>
                <a:off x="1872" y="316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284" name="Line 64"/>
              <p:cNvSpPr>
                <a:spLocks noChangeShapeType="1"/>
              </p:cNvSpPr>
              <p:nvPr/>
            </p:nvSpPr>
            <p:spPr bwMode="auto">
              <a:xfrm>
                <a:off x="1872" y="326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285" name="Line 65"/>
              <p:cNvSpPr>
                <a:spLocks noChangeShapeType="1"/>
              </p:cNvSpPr>
              <p:nvPr/>
            </p:nvSpPr>
            <p:spPr bwMode="auto">
              <a:xfrm>
                <a:off x="1872" y="336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35227" name="Group 66"/>
            <p:cNvGrpSpPr>
              <a:grpSpLocks/>
            </p:cNvGrpSpPr>
            <p:nvPr/>
          </p:nvGrpSpPr>
          <p:grpSpPr bwMode="auto">
            <a:xfrm rot="894998">
              <a:off x="903" y="2904"/>
              <a:ext cx="517" cy="669"/>
              <a:chOff x="1776" y="2400"/>
              <a:chExt cx="816" cy="1056"/>
            </a:xfrm>
          </p:grpSpPr>
          <p:sp>
            <p:nvSpPr>
              <p:cNvPr id="135264" name="Rectangle 67"/>
              <p:cNvSpPr>
                <a:spLocks noChangeArrowheads="1"/>
              </p:cNvSpPr>
              <p:nvPr/>
            </p:nvSpPr>
            <p:spPr bwMode="auto">
              <a:xfrm>
                <a:off x="1776" y="2400"/>
                <a:ext cx="816" cy="10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135265" name="Line 68"/>
              <p:cNvSpPr>
                <a:spLocks noChangeShapeType="1"/>
              </p:cNvSpPr>
              <p:nvPr/>
            </p:nvSpPr>
            <p:spPr bwMode="auto">
              <a:xfrm>
                <a:off x="1872" y="249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266" name="Line 69"/>
              <p:cNvSpPr>
                <a:spLocks noChangeShapeType="1"/>
              </p:cNvSpPr>
              <p:nvPr/>
            </p:nvSpPr>
            <p:spPr bwMode="auto">
              <a:xfrm>
                <a:off x="1872" y="259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267" name="Line 70"/>
              <p:cNvSpPr>
                <a:spLocks noChangeShapeType="1"/>
              </p:cNvSpPr>
              <p:nvPr/>
            </p:nvSpPr>
            <p:spPr bwMode="auto">
              <a:xfrm>
                <a:off x="1872" y="268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268" name="Line 71"/>
              <p:cNvSpPr>
                <a:spLocks noChangeShapeType="1"/>
              </p:cNvSpPr>
              <p:nvPr/>
            </p:nvSpPr>
            <p:spPr bwMode="auto">
              <a:xfrm>
                <a:off x="1872" y="278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269" name="Line 72"/>
              <p:cNvSpPr>
                <a:spLocks noChangeShapeType="1"/>
              </p:cNvSpPr>
              <p:nvPr/>
            </p:nvSpPr>
            <p:spPr bwMode="auto">
              <a:xfrm>
                <a:off x="1872" y="288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270" name="Line 73"/>
              <p:cNvSpPr>
                <a:spLocks noChangeShapeType="1"/>
              </p:cNvSpPr>
              <p:nvPr/>
            </p:nvSpPr>
            <p:spPr bwMode="auto">
              <a:xfrm>
                <a:off x="1872" y="297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271" name="Line 74"/>
              <p:cNvSpPr>
                <a:spLocks noChangeShapeType="1"/>
              </p:cNvSpPr>
              <p:nvPr/>
            </p:nvSpPr>
            <p:spPr bwMode="auto">
              <a:xfrm>
                <a:off x="1872" y="307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272" name="Line 75"/>
              <p:cNvSpPr>
                <a:spLocks noChangeShapeType="1"/>
              </p:cNvSpPr>
              <p:nvPr/>
            </p:nvSpPr>
            <p:spPr bwMode="auto">
              <a:xfrm>
                <a:off x="1872" y="316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273" name="Line 76"/>
              <p:cNvSpPr>
                <a:spLocks noChangeShapeType="1"/>
              </p:cNvSpPr>
              <p:nvPr/>
            </p:nvSpPr>
            <p:spPr bwMode="auto">
              <a:xfrm>
                <a:off x="1872" y="326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274" name="Line 77"/>
              <p:cNvSpPr>
                <a:spLocks noChangeShapeType="1"/>
              </p:cNvSpPr>
              <p:nvPr/>
            </p:nvSpPr>
            <p:spPr bwMode="auto">
              <a:xfrm>
                <a:off x="1872" y="336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35228" name="Group 78"/>
            <p:cNvGrpSpPr>
              <a:grpSpLocks/>
            </p:cNvGrpSpPr>
            <p:nvPr/>
          </p:nvGrpSpPr>
          <p:grpSpPr bwMode="auto">
            <a:xfrm rot="-1151449">
              <a:off x="1283" y="3060"/>
              <a:ext cx="517" cy="668"/>
              <a:chOff x="1776" y="2400"/>
              <a:chExt cx="816" cy="1056"/>
            </a:xfrm>
          </p:grpSpPr>
          <p:sp>
            <p:nvSpPr>
              <p:cNvPr id="135253" name="Rectangle 79"/>
              <p:cNvSpPr>
                <a:spLocks noChangeArrowheads="1"/>
              </p:cNvSpPr>
              <p:nvPr/>
            </p:nvSpPr>
            <p:spPr bwMode="auto">
              <a:xfrm>
                <a:off x="1776" y="2400"/>
                <a:ext cx="816" cy="10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135254" name="Line 80"/>
              <p:cNvSpPr>
                <a:spLocks noChangeShapeType="1"/>
              </p:cNvSpPr>
              <p:nvPr/>
            </p:nvSpPr>
            <p:spPr bwMode="auto">
              <a:xfrm>
                <a:off x="1872" y="249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255" name="Line 81"/>
              <p:cNvSpPr>
                <a:spLocks noChangeShapeType="1"/>
              </p:cNvSpPr>
              <p:nvPr/>
            </p:nvSpPr>
            <p:spPr bwMode="auto">
              <a:xfrm>
                <a:off x="1872" y="259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256" name="Line 82"/>
              <p:cNvSpPr>
                <a:spLocks noChangeShapeType="1"/>
              </p:cNvSpPr>
              <p:nvPr/>
            </p:nvSpPr>
            <p:spPr bwMode="auto">
              <a:xfrm>
                <a:off x="1872" y="268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257" name="Line 83"/>
              <p:cNvSpPr>
                <a:spLocks noChangeShapeType="1"/>
              </p:cNvSpPr>
              <p:nvPr/>
            </p:nvSpPr>
            <p:spPr bwMode="auto">
              <a:xfrm>
                <a:off x="1872" y="278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258" name="Line 84"/>
              <p:cNvSpPr>
                <a:spLocks noChangeShapeType="1"/>
              </p:cNvSpPr>
              <p:nvPr/>
            </p:nvSpPr>
            <p:spPr bwMode="auto">
              <a:xfrm>
                <a:off x="1872" y="288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259" name="Line 85"/>
              <p:cNvSpPr>
                <a:spLocks noChangeShapeType="1"/>
              </p:cNvSpPr>
              <p:nvPr/>
            </p:nvSpPr>
            <p:spPr bwMode="auto">
              <a:xfrm>
                <a:off x="1872" y="297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260" name="Line 86"/>
              <p:cNvSpPr>
                <a:spLocks noChangeShapeType="1"/>
              </p:cNvSpPr>
              <p:nvPr/>
            </p:nvSpPr>
            <p:spPr bwMode="auto">
              <a:xfrm>
                <a:off x="1872" y="307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261" name="Line 87"/>
              <p:cNvSpPr>
                <a:spLocks noChangeShapeType="1"/>
              </p:cNvSpPr>
              <p:nvPr/>
            </p:nvSpPr>
            <p:spPr bwMode="auto">
              <a:xfrm>
                <a:off x="1872" y="316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262" name="Line 88"/>
              <p:cNvSpPr>
                <a:spLocks noChangeShapeType="1"/>
              </p:cNvSpPr>
              <p:nvPr/>
            </p:nvSpPr>
            <p:spPr bwMode="auto">
              <a:xfrm>
                <a:off x="1872" y="326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263" name="Line 89"/>
              <p:cNvSpPr>
                <a:spLocks noChangeShapeType="1"/>
              </p:cNvSpPr>
              <p:nvPr/>
            </p:nvSpPr>
            <p:spPr bwMode="auto">
              <a:xfrm>
                <a:off x="1872" y="336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35229" name="Group 90"/>
            <p:cNvGrpSpPr>
              <a:grpSpLocks/>
            </p:cNvGrpSpPr>
            <p:nvPr/>
          </p:nvGrpSpPr>
          <p:grpSpPr bwMode="auto">
            <a:xfrm rot="1033970">
              <a:off x="1595" y="2709"/>
              <a:ext cx="517" cy="668"/>
              <a:chOff x="1776" y="2400"/>
              <a:chExt cx="816" cy="1056"/>
            </a:xfrm>
          </p:grpSpPr>
          <p:sp>
            <p:nvSpPr>
              <p:cNvPr id="135242" name="Rectangle 91"/>
              <p:cNvSpPr>
                <a:spLocks noChangeArrowheads="1"/>
              </p:cNvSpPr>
              <p:nvPr/>
            </p:nvSpPr>
            <p:spPr bwMode="auto">
              <a:xfrm>
                <a:off x="1776" y="2400"/>
                <a:ext cx="816" cy="10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135243" name="Line 92"/>
              <p:cNvSpPr>
                <a:spLocks noChangeShapeType="1"/>
              </p:cNvSpPr>
              <p:nvPr/>
            </p:nvSpPr>
            <p:spPr bwMode="auto">
              <a:xfrm>
                <a:off x="1872" y="249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244" name="Line 93"/>
              <p:cNvSpPr>
                <a:spLocks noChangeShapeType="1"/>
              </p:cNvSpPr>
              <p:nvPr/>
            </p:nvSpPr>
            <p:spPr bwMode="auto">
              <a:xfrm>
                <a:off x="1872" y="259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245" name="Line 94"/>
              <p:cNvSpPr>
                <a:spLocks noChangeShapeType="1"/>
              </p:cNvSpPr>
              <p:nvPr/>
            </p:nvSpPr>
            <p:spPr bwMode="auto">
              <a:xfrm>
                <a:off x="1872" y="268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246" name="Line 95"/>
              <p:cNvSpPr>
                <a:spLocks noChangeShapeType="1"/>
              </p:cNvSpPr>
              <p:nvPr/>
            </p:nvSpPr>
            <p:spPr bwMode="auto">
              <a:xfrm>
                <a:off x="1872" y="278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247" name="Line 96"/>
              <p:cNvSpPr>
                <a:spLocks noChangeShapeType="1"/>
              </p:cNvSpPr>
              <p:nvPr/>
            </p:nvSpPr>
            <p:spPr bwMode="auto">
              <a:xfrm>
                <a:off x="1872" y="288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248" name="Line 97"/>
              <p:cNvSpPr>
                <a:spLocks noChangeShapeType="1"/>
              </p:cNvSpPr>
              <p:nvPr/>
            </p:nvSpPr>
            <p:spPr bwMode="auto">
              <a:xfrm>
                <a:off x="1872" y="297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249" name="Line 98"/>
              <p:cNvSpPr>
                <a:spLocks noChangeShapeType="1"/>
              </p:cNvSpPr>
              <p:nvPr/>
            </p:nvSpPr>
            <p:spPr bwMode="auto">
              <a:xfrm>
                <a:off x="1872" y="307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250" name="Line 99"/>
              <p:cNvSpPr>
                <a:spLocks noChangeShapeType="1"/>
              </p:cNvSpPr>
              <p:nvPr/>
            </p:nvSpPr>
            <p:spPr bwMode="auto">
              <a:xfrm>
                <a:off x="1872" y="316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251" name="Line 100"/>
              <p:cNvSpPr>
                <a:spLocks noChangeShapeType="1"/>
              </p:cNvSpPr>
              <p:nvPr/>
            </p:nvSpPr>
            <p:spPr bwMode="auto">
              <a:xfrm>
                <a:off x="1872" y="326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252" name="Line 101"/>
              <p:cNvSpPr>
                <a:spLocks noChangeShapeType="1"/>
              </p:cNvSpPr>
              <p:nvPr/>
            </p:nvSpPr>
            <p:spPr bwMode="auto">
              <a:xfrm>
                <a:off x="1872" y="336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35230" name="Group 102"/>
            <p:cNvGrpSpPr>
              <a:grpSpLocks/>
            </p:cNvGrpSpPr>
            <p:nvPr/>
          </p:nvGrpSpPr>
          <p:grpSpPr bwMode="auto">
            <a:xfrm rot="-668041">
              <a:off x="1776" y="2976"/>
              <a:ext cx="517" cy="668"/>
              <a:chOff x="1776" y="2400"/>
              <a:chExt cx="816" cy="1056"/>
            </a:xfrm>
          </p:grpSpPr>
          <p:sp>
            <p:nvSpPr>
              <p:cNvPr id="135231" name="Rectangle 103"/>
              <p:cNvSpPr>
                <a:spLocks noChangeArrowheads="1"/>
              </p:cNvSpPr>
              <p:nvPr/>
            </p:nvSpPr>
            <p:spPr bwMode="auto">
              <a:xfrm>
                <a:off x="1776" y="2400"/>
                <a:ext cx="816" cy="10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135232" name="Line 104"/>
              <p:cNvSpPr>
                <a:spLocks noChangeShapeType="1"/>
              </p:cNvSpPr>
              <p:nvPr/>
            </p:nvSpPr>
            <p:spPr bwMode="auto">
              <a:xfrm>
                <a:off x="1872" y="249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233" name="Line 105"/>
              <p:cNvSpPr>
                <a:spLocks noChangeShapeType="1"/>
              </p:cNvSpPr>
              <p:nvPr/>
            </p:nvSpPr>
            <p:spPr bwMode="auto">
              <a:xfrm>
                <a:off x="1872" y="259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234" name="Line 106"/>
              <p:cNvSpPr>
                <a:spLocks noChangeShapeType="1"/>
              </p:cNvSpPr>
              <p:nvPr/>
            </p:nvSpPr>
            <p:spPr bwMode="auto">
              <a:xfrm>
                <a:off x="1872" y="268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235" name="Line 107"/>
              <p:cNvSpPr>
                <a:spLocks noChangeShapeType="1"/>
              </p:cNvSpPr>
              <p:nvPr/>
            </p:nvSpPr>
            <p:spPr bwMode="auto">
              <a:xfrm>
                <a:off x="1872" y="278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236" name="Line 108"/>
              <p:cNvSpPr>
                <a:spLocks noChangeShapeType="1"/>
              </p:cNvSpPr>
              <p:nvPr/>
            </p:nvSpPr>
            <p:spPr bwMode="auto">
              <a:xfrm>
                <a:off x="1872" y="288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237" name="Line 109"/>
              <p:cNvSpPr>
                <a:spLocks noChangeShapeType="1"/>
              </p:cNvSpPr>
              <p:nvPr/>
            </p:nvSpPr>
            <p:spPr bwMode="auto">
              <a:xfrm>
                <a:off x="1872" y="297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238" name="Line 110"/>
              <p:cNvSpPr>
                <a:spLocks noChangeShapeType="1"/>
              </p:cNvSpPr>
              <p:nvPr/>
            </p:nvSpPr>
            <p:spPr bwMode="auto">
              <a:xfrm>
                <a:off x="1872" y="307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239" name="Line 111"/>
              <p:cNvSpPr>
                <a:spLocks noChangeShapeType="1"/>
              </p:cNvSpPr>
              <p:nvPr/>
            </p:nvSpPr>
            <p:spPr bwMode="auto">
              <a:xfrm>
                <a:off x="1872" y="316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240" name="Line 112"/>
              <p:cNvSpPr>
                <a:spLocks noChangeShapeType="1"/>
              </p:cNvSpPr>
              <p:nvPr/>
            </p:nvSpPr>
            <p:spPr bwMode="auto">
              <a:xfrm>
                <a:off x="1872" y="326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241" name="Line 113"/>
              <p:cNvSpPr>
                <a:spLocks noChangeShapeType="1"/>
              </p:cNvSpPr>
              <p:nvPr/>
            </p:nvSpPr>
            <p:spPr bwMode="auto">
              <a:xfrm>
                <a:off x="1872" y="336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grpSp>
        <p:nvGrpSpPr>
          <p:cNvPr id="135175" name="Group 114"/>
          <p:cNvGrpSpPr>
            <a:grpSpLocks/>
          </p:cNvGrpSpPr>
          <p:nvPr/>
        </p:nvGrpSpPr>
        <p:grpSpPr bwMode="auto">
          <a:xfrm>
            <a:off x="1406525" y="2667000"/>
            <a:ext cx="1330325" cy="1328738"/>
            <a:chOff x="1104" y="1680"/>
            <a:chExt cx="908" cy="837"/>
          </a:xfrm>
        </p:grpSpPr>
        <p:sp>
          <p:nvSpPr>
            <p:cNvPr id="135219" name="Rectangle 115"/>
            <p:cNvSpPr>
              <a:spLocks noChangeArrowheads="1"/>
            </p:cNvSpPr>
            <p:nvPr/>
          </p:nvSpPr>
          <p:spPr bwMode="auto">
            <a:xfrm>
              <a:off x="1125" y="1920"/>
              <a:ext cx="268" cy="168"/>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135220" name="Rectangle 116"/>
            <p:cNvSpPr>
              <a:spLocks noChangeArrowheads="1"/>
            </p:cNvSpPr>
            <p:nvPr/>
          </p:nvSpPr>
          <p:spPr bwMode="auto">
            <a:xfrm>
              <a:off x="1578" y="1680"/>
              <a:ext cx="412" cy="354"/>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135221" name="Oval 117"/>
            <p:cNvSpPr>
              <a:spLocks noChangeArrowheads="1"/>
            </p:cNvSpPr>
            <p:nvPr/>
          </p:nvSpPr>
          <p:spPr bwMode="auto">
            <a:xfrm>
              <a:off x="1579" y="2408"/>
              <a:ext cx="433" cy="109"/>
            </a:xfrm>
            <a:prstGeom prst="ellipse">
              <a:avLst/>
            </a:prstGeom>
            <a:solidFill>
              <a:schemeClr val="bg1"/>
            </a:solidFill>
            <a:ln w="9525">
              <a:solidFill>
                <a:schemeClr val="tx1"/>
              </a:solidFill>
              <a:round/>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135222" name="AutoShape 118"/>
            <p:cNvSpPr>
              <a:spLocks noChangeArrowheads="1"/>
            </p:cNvSpPr>
            <p:nvPr/>
          </p:nvSpPr>
          <p:spPr bwMode="auto">
            <a:xfrm>
              <a:off x="1104" y="2278"/>
              <a:ext cx="350" cy="82"/>
            </a:xfrm>
            <a:prstGeom prst="roundRect">
              <a:avLst>
                <a:gd name="adj" fmla="val 16667"/>
              </a:avLst>
            </a:prstGeom>
            <a:solidFill>
              <a:schemeClr val="bg1"/>
            </a:solidFill>
            <a:ln w="9525">
              <a:solidFill>
                <a:schemeClr val="tx1"/>
              </a:solidFill>
              <a:round/>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135223" name="Line 119"/>
            <p:cNvSpPr>
              <a:spLocks noChangeShapeType="1"/>
            </p:cNvSpPr>
            <p:nvPr/>
          </p:nvSpPr>
          <p:spPr bwMode="auto">
            <a:xfrm>
              <a:off x="1248" y="2088"/>
              <a:ext cx="21" cy="19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35224" name="Line 120"/>
            <p:cNvSpPr>
              <a:spLocks noChangeShapeType="1"/>
            </p:cNvSpPr>
            <p:nvPr/>
          </p:nvSpPr>
          <p:spPr bwMode="auto">
            <a:xfrm>
              <a:off x="1393" y="2006"/>
              <a:ext cx="309" cy="218"/>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35225" name="Line 121"/>
            <p:cNvSpPr>
              <a:spLocks noChangeShapeType="1"/>
            </p:cNvSpPr>
            <p:nvPr/>
          </p:nvSpPr>
          <p:spPr bwMode="auto">
            <a:xfrm flipV="1">
              <a:off x="1784" y="2034"/>
              <a:ext cx="0" cy="37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35176" name="Group 122"/>
          <p:cNvGrpSpPr>
            <a:grpSpLocks/>
          </p:cNvGrpSpPr>
          <p:nvPr/>
        </p:nvGrpSpPr>
        <p:grpSpPr bwMode="auto">
          <a:xfrm>
            <a:off x="5697538" y="2743200"/>
            <a:ext cx="1328737" cy="1439863"/>
            <a:chOff x="4224" y="1536"/>
            <a:chExt cx="1248" cy="1056"/>
          </a:xfrm>
        </p:grpSpPr>
        <p:sp>
          <p:nvSpPr>
            <p:cNvPr id="135212" name="Rectangle 123"/>
            <p:cNvSpPr>
              <a:spLocks noChangeArrowheads="1"/>
            </p:cNvSpPr>
            <p:nvPr/>
          </p:nvSpPr>
          <p:spPr bwMode="auto">
            <a:xfrm>
              <a:off x="4608" y="1536"/>
              <a:ext cx="480" cy="240"/>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135213" name="Rectangle 124"/>
            <p:cNvSpPr>
              <a:spLocks noChangeArrowheads="1"/>
            </p:cNvSpPr>
            <p:nvPr/>
          </p:nvSpPr>
          <p:spPr bwMode="auto">
            <a:xfrm>
              <a:off x="4224" y="1968"/>
              <a:ext cx="480" cy="240"/>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135214" name="Rectangle 125"/>
            <p:cNvSpPr>
              <a:spLocks noChangeArrowheads="1"/>
            </p:cNvSpPr>
            <p:nvPr/>
          </p:nvSpPr>
          <p:spPr bwMode="auto">
            <a:xfrm>
              <a:off x="4992" y="1968"/>
              <a:ext cx="480" cy="240"/>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135215" name="Rectangle 126"/>
            <p:cNvSpPr>
              <a:spLocks noChangeArrowheads="1"/>
            </p:cNvSpPr>
            <p:nvPr/>
          </p:nvSpPr>
          <p:spPr bwMode="auto">
            <a:xfrm>
              <a:off x="4608" y="2352"/>
              <a:ext cx="480" cy="240"/>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135216" name="Line 127"/>
            <p:cNvSpPr>
              <a:spLocks noChangeShapeType="1"/>
            </p:cNvSpPr>
            <p:nvPr/>
          </p:nvSpPr>
          <p:spPr bwMode="auto">
            <a:xfrm flipV="1">
              <a:off x="4464" y="1776"/>
              <a:ext cx="336" cy="19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35217" name="Line 128"/>
            <p:cNvSpPr>
              <a:spLocks noChangeShapeType="1"/>
            </p:cNvSpPr>
            <p:nvPr/>
          </p:nvSpPr>
          <p:spPr bwMode="auto">
            <a:xfrm flipH="1" flipV="1">
              <a:off x="4944" y="1776"/>
              <a:ext cx="336" cy="19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35218" name="Line 129"/>
            <p:cNvSpPr>
              <a:spLocks noChangeShapeType="1"/>
            </p:cNvSpPr>
            <p:nvPr/>
          </p:nvSpPr>
          <p:spPr bwMode="auto">
            <a:xfrm flipV="1">
              <a:off x="4848" y="2208"/>
              <a:ext cx="432" cy="14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35177" name="Group 130"/>
          <p:cNvGrpSpPr>
            <a:grpSpLocks/>
          </p:cNvGrpSpPr>
          <p:nvPr/>
        </p:nvGrpSpPr>
        <p:grpSpPr bwMode="auto">
          <a:xfrm>
            <a:off x="4924425" y="1447800"/>
            <a:ext cx="1319213" cy="919163"/>
            <a:chOff x="867" y="1011"/>
            <a:chExt cx="901" cy="579"/>
          </a:xfrm>
        </p:grpSpPr>
        <p:sp>
          <p:nvSpPr>
            <p:cNvPr id="135198" name="Freeform 131"/>
            <p:cNvSpPr>
              <a:spLocks/>
            </p:cNvSpPr>
            <p:nvPr/>
          </p:nvSpPr>
          <p:spPr bwMode="auto">
            <a:xfrm>
              <a:off x="882" y="1031"/>
              <a:ext cx="769" cy="536"/>
            </a:xfrm>
            <a:custGeom>
              <a:avLst/>
              <a:gdLst>
                <a:gd name="T0" fmla="*/ 746 w 769"/>
                <a:gd name="T1" fmla="*/ 194 h 536"/>
                <a:gd name="T2" fmla="*/ 769 w 769"/>
                <a:gd name="T3" fmla="*/ 135 h 536"/>
                <a:gd name="T4" fmla="*/ 759 w 769"/>
                <a:gd name="T5" fmla="*/ 97 h 536"/>
                <a:gd name="T6" fmla="*/ 741 w 769"/>
                <a:gd name="T7" fmla="*/ 43 h 536"/>
                <a:gd name="T8" fmla="*/ 713 w 769"/>
                <a:gd name="T9" fmla="*/ 18 h 536"/>
                <a:gd name="T10" fmla="*/ 690 w 769"/>
                <a:gd name="T11" fmla="*/ 10 h 536"/>
                <a:gd name="T12" fmla="*/ 662 w 769"/>
                <a:gd name="T13" fmla="*/ 10 h 536"/>
                <a:gd name="T14" fmla="*/ 593 w 769"/>
                <a:gd name="T15" fmla="*/ 5 h 536"/>
                <a:gd name="T16" fmla="*/ 567 w 769"/>
                <a:gd name="T17" fmla="*/ 31 h 536"/>
                <a:gd name="T18" fmla="*/ 524 w 769"/>
                <a:gd name="T19" fmla="*/ 69 h 536"/>
                <a:gd name="T20" fmla="*/ 508 w 769"/>
                <a:gd name="T21" fmla="*/ 128 h 536"/>
                <a:gd name="T22" fmla="*/ 534 w 769"/>
                <a:gd name="T23" fmla="*/ 184 h 536"/>
                <a:gd name="T24" fmla="*/ 496 w 769"/>
                <a:gd name="T25" fmla="*/ 130 h 536"/>
                <a:gd name="T26" fmla="*/ 475 w 769"/>
                <a:gd name="T27" fmla="*/ 105 h 536"/>
                <a:gd name="T28" fmla="*/ 444 w 769"/>
                <a:gd name="T29" fmla="*/ 82 h 536"/>
                <a:gd name="T30" fmla="*/ 401 w 769"/>
                <a:gd name="T31" fmla="*/ 79 h 536"/>
                <a:gd name="T32" fmla="*/ 347 w 769"/>
                <a:gd name="T33" fmla="*/ 97 h 536"/>
                <a:gd name="T34" fmla="*/ 317 w 769"/>
                <a:gd name="T35" fmla="*/ 117 h 536"/>
                <a:gd name="T36" fmla="*/ 304 w 769"/>
                <a:gd name="T37" fmla="*/ 174 h 536"/>
                <a:gd name="T38" fmla="*/ 337 w 769"/>
                <a:gd name="T39" fmla="*/ 235 h 536"/>
                <a:gd name="T40" fmla="*/ 312 w 769"/>
                <a:gd name="T41" fmla="*/ 232 h 536"/>
                <a:gd name="T42" fmla="*/ 294 w 769"/>
                <a:gd name="T43" fmla="*/ 227 h 536"/>
                <a:gd name="T44" fmla="*/ 273 w 769"/>
                <a:gd name="T45" fmla="*/ 209 h 536"/>
                <a:gd name="T46" fmla="*/ 232 w 769"/>
                <a:gd name="T47" fmla="*/ 207 h 536"/>
                <a:gd name="T48" fmla="*/ 207 w 769"/>
                <a:gd name="T49" fmla="*/ 212 h 536"/>
                <a:gd name="T50" fmla="*/ 181 w 769"/>
                <a:gd name="T51" fmla="*/ 227 h 536"/>
                <a:gd name="T52" fmla="*/ 158 w 769"/>
                <a:gd name="T53" fmla="*/ 258 h 536"/>
                <a:gd name="T54" fmla="*/ 151 w 769"/>
                <a:gd name="T55" fmla="*/ 273 h 536"/>
                <a:gd name="T56" fmla="*/ 158 w 769"/>
                <a:gd name="T57" fmla="*/ 322 h 536"/>
                <a:gd name="T58" fmla="*/ 143 w 769"/>
                <a:gd name="T59" fmla="*/ 329 h 536"/>
                <a:gd name="T60" fmla="*/ 110 w 769"/>
                <a:gd name="T61" fmla="*/ 339 h 536"/>
                <a:gd name="T62" fmla="*/ 66 w 769"/>
                <a:gd name="T63" fmla="*/ 350 h 536"/>
                <a:gd name="T64" fmla="*/ 31 w 769"/>
                <a:gd name="T65" fmla="*/ 365 h 536"/>
                <a:gd name="T66" fmla="*/ 8 w 769"/>
                <a:gd name="T67" fmla="*/ 388 h 536"/>
                <a:gd name="T68" fmla="*/ 2 w 769"/>
                <a:gd name="T69" fmla="*/ 441 h 536"/>
                <a:gd name="T70" fmla="*/ 23 w 769"/>
                <a:gd name="T71" fmla="*/ 477 h 536"/>
                <a:gd name="T72" fmla="*/ 48 w 769"/>
                <a:gd name="T73" fmla="*/ 505 h 536"/>
                <a:gd name="T74" fmla="*/ 82 w 769"/>
                <a:gd name="T75" fmla="*/ 518 h 536"/>
                <a:gd name="T76" fmla="*/ 123 w 769"/>
                <a:gd name="T77" fmla="*/ 521 h 536"/>
                <a:gd name="T78" fmla="*/ 166 w 769"/>
                <a:gd name="T79" fmla="*/ 516 h 536"/>
                <a:gd name="T80" fmla="*/ 217 w 769"/>
                <a:gd name="T81" fmla="*/ 472 h 536"/>
                <a:gd name="T82" fmla="*/ 222 w 769"/>
                <a:gd name="T83" fmla="*/ 505 h 536"/>
                <a:gd name="T84" fmla="*/ 253 w 769"/>
                <a:gd name="T85" fmla="*/ 528 h 536"/>
                <a:gd name="T86" fmla="*/ 296 w 769"/>
                <a:gd name="T87" fmla="*/ 536 h 536"/>
                <a:gd name="T88" fmla="*/ 352 w 769"/>
                <a:gd name="T89" fmla="*/ 528 h 536"/>
                <a:gd name="T90" fmla="*/ 398 w 769"/>
                <a:gd name="T91" fmla="*/ 510 h 536"/>
                <a:gd name="T92" fmla="*/ 396 w 769"/>
                <a:gd name="T93" fmla="*/ 457 h 536"/>
                <a:gd name="T94" fmla="*/ 409 w 769"/>
                <a:gd name="T95" fmla="*/ 401 h 536"/>
                <a:gd name="T96" fmla="*/ 416 w 769"/>
                <a:gd name="T97" fmla="*/ 378 h 536"/>
                <a:gd name="T98" fmla="*/ 432 w 769"/>
                <a:gd name="T99" fmla="*/ 360 h 536"/>
                <a:gd name="T100" fmla="*/ 485 w 769"/>
                <a:gd name="T101" fmla="*/ 332 h 536"/>
                <a:gd name="T102" fmla="*/ 542 w 769"/>
                <a:gd name="T103" fmla="*/ 283 h 536"/>
                <a:gd name="T104" fmla="*/ 580 w 769"/>
                <a:gd name="T105" fmla="*/ 273 h 536"/>
                <a:gd name="T106" fmla="*/ 616 w 769"/>
                <a:gd name="T107" fmla="*/ 271 h 536"/>
                <a:gd name="T108" fmla="*/ 639 w 769"/>
                <a:gd name="T109" fmla="*/ 273 h 536"/>
                <a:gd name="T110" fmla="*/ 679 w 769"/>
                <a:gd name="T111" fmla="*/ 306 h 536"/>
                <a:gd name="T112" fmla="*/ 674 w 769"/>
                <a:gd name="T113" fmla="*/ 258 h 536"/>
                <a:gd name="T114" fmla="*/ 697 w 769"/>
                <a:gd name="T115" fmla="*/ 230 h 536"/>
                <a:gd name="T116" fmla="*/ 725 w 769"/>
                <a:gd name="T117" fmla="*/ 214 h 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769"/>
                <a:gd name="T178" fmla="*/ 0 h 536"/>
                <a:gd name="T179" fmla="*/ 769 w 769"/>
                <a:gd name="T180" fmla="*/ 536 h 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769" h="536">
                  <a:moveTo>
                    <a:pt x="725" y="214"/>
                  </a:moveTo>
                  <a:lnTo>
                    <a:pt x="725" y="209"/>
                  </a:lnTo>
                  <a:lnTo>
                    <a:pt x="728" y="207"/>
                  </a:lnTo>
                  <a:lnTo>
                    <a:pt x="736" y="202"/>
                  </a:lnTo>
                  <a:lnTo>
                    <a:pt x="743" y="196"/>
                  </a:lnTo>
                  <a:lnTo>
                    <a:pt x="746" y="194"/>
                  </a:lnTo>
                  <a:lnTo>
                    <a:pt x="748" y="189"/>
                  </a:lnTo>
                  <a:lnTo>
                    <a:pt x="756" y="176"/>
                  </a:lnTo>
                  <a:lnTo>
                    <a:pt x="764" y="168"/>
                  </a:lnTo>
                  <a:lnTo>
                    <a:pt x="766" y="161"/>
                  </a:lnTo>
                  <a:lnTo>
                    <a:pt x="769" y="156"/>
                  </a:lnTo>
                  <a:lnTo>
                    <a:pt x="769" y="135"/>
                  </a:lnTo>
                  <a:lnTo>
                    <a:pt x="766" y="117"/>
                  </a:lnTo>
                  <a:lnTo>
                    <a:pt x="766" y="112"/>
                  </a:lnTo>
                  <a:lnTo>
                    <a:pt x="764" y="110"/>
                  </a:lnTo>
                  <a:lnTo>
                    <a:pt x="761" y="110"/>
                  </a:lnTo>
                  <a:lnTo>
                    <a:pt x="761" y="107"/>
                  </a:lnTo>
                  <a:lnTo>
                    <a:pt x="759" y="97"/>
                  </a:lnTo>
                  <a:lnTo>
                    <a:pt x="756" y="82"/>
                  </a:lnTo>
                  <a:lnTo>
                    <a:pt x="754" y="74"/>
                  </a:lnTo>
                  <a:lnTo>
                    <a:pt x="751" y="64"/>
                  </a:lnTo>
                  <a:lnTo>
                    <a:pt x="746" y="54"/>
                  </a:lnTo>
                  <a:lnTo>
                    <a:pt x="743" y="46"/>
                  </a:lnTo>
                  <a:lnTo>
                    <a:pt x="741" y="43"/>
                  </a:lnTo>
                  <a:lnTo>
                    <a:pt x="736" y="38"/>
                  </a:lnTo>
                  <a:lnTo>
                    <a:pt x="728" y="33"/>
                  </a:lnTo>
                  <a:lnTo>
                    <a:pt x="725" y="31"/>
                  </a:lnTo>
                  <a:lnTo>
                    <a:pt x="720" y="25"/>
                  </a:lnTo>
                  <a:lnTo>
                    <a:pt x="718" y="20"/>
                  </a:lnTo>
                  <a:lnTo>
                    <a:pt x="713" y="18"/>
                  </a:lnTo>
                  <a:lnTo>
                    <a:pt x="710" y="18"/>
                  </a:lnTo>
                  <a:lnTo>
                    <a:pt x="708" y="18"/>
                  </a:lnTo>
                  <a:lnTo>
                    <a:pt x="705" y="18"/>
                  </a:lnTo>
                  <a:lnTo>
                    <a:pt x="700" y="18"/>
                  </a:lnTo>
                  <a:lnTo>
                    <a:pt x="697" y="15"/>
                  </a:lnTo>
                  <a:lnTo>
                    <a:pt x="690" y="10"/>
                  </a:lnTo>
                  <a:lnTo>
                    <a:pt x="685" y="5"/>
                  </a:lnTo>
                  <a:lnTo>
                    <a:pt x="682" y="5"/>
                  </a:lnTo>
                  <a:lnTo>
                    <a:pt x="677" y="5"/>
                  </a:lnTo>
                  <a:lnTo>
                    <a:pt x="672" y="8"/>
                  </a:lnTo>
                  <a:lnTo>
                    <a:pt x="667" y="8"/>
                  </a:lnTo>
                  <a:lnTo>
                    <a:pt x="662" y="10"/>
                  </a:lnTo>
                  <a:lnTo>
                    <a:pt x="654" y="8"/>
                  </a:lnTo>
                  <a:lnTo>
                    <a:pt x="646" y="5"/>
                  </a:lnTo>
                  <a:lnTo>
                    <a:pt x="639" y="0"/>
                  </a:lnTo>
                  <a:lnTo>
                    <a:pt x="628" y="0"/>
                  </a:lnTo>
                  <a:lnTo>
                    <a:pt x="605" y="3"/>
                  </a:lnTo>
                  <a:lnTo>
                    <a:pt x="593" y="5"/>
                  </a:lnTo>
                  <a:lnTo>
                    <a:pt x="585" y="10"/>
                  </a:lnTo>
                  <a:lnTo>
                    <a:pt x="577" y="13"/>
                  </a:lnTo>
                  <a:lnTo>
                    <a:pt x="575" y="18"/>
                  </a:lnTo>
                  <a:lnTo>
                    <a:pt x="572" y="20"/>
                  </a:lnTo>
                  <a:lnTo>
                    <a:pt x="570" y="25"/>
                  </a:lnTo>
                  <a:lnTo>
                    <a:pt x="567" y="31"/>
                  </a:lnTo>
                  <a:lnTo>
                    <a:pt x="554" y="38"/>
                  </a:lnTo>
                  <a:lnTo>
                    <a:pt x="542" y="43"/>
                  </a:lnTo>
                  <a:lnTo>
                    <a:pt x="536" y="46"/>
                  </a:lnTo>
                  <a:lnTo>
                    <a:pt x="531" y="51"/>
                  </a:lnTo>
                  <a:lnTo>
                    <a:pt x="526" y="59"/>
                  </a:lnTo>
                  <a:lnTo>
                    <a:pt x="524" y="69"/>
                  </a:lnTo>
                  <a:lnTo>
                    <a:pt x="521" y="77"/>
                  </a:lnTo>
                  <a:lnTo>
                    <a:pt x="516" y="87"/>
                  </a:lnTo>
                  <a:lnTo>
                    <a:pt x="513" y="92"/>
                  </a:lnTo>
                  <a:lnTo>
                    <a:pt x="511" y="97"/>
                  </a:lnTo>
                  <a:lnTo>
                    <a:pt x="508" y="112"/>
                  </a:lnTo>
                  <a:lnTo>
                    <a:pt x="508" y="128"/>
                  </a:lnTo>
                  <a:lnTo>
                    <a:pt x="511" y="140"/>
                  </a:lnTo>
                  <a:lnTo>
                    <a:pt x="519" y="151"/>
                  </a:lnTo>
                  <a:lnTo>
                    <a:pt x="529" y="163"/>
                  </a:lnTo>
                  <a:lnTo>
                    <a:pt x="534" y="174"/>
                  </a:lnTo>
                  <a:lnTo>
                    <a:pt x="536" y="179"/>
                  </a:lnTo>
                  <a:lnTo>
                    <a:pt x="534" y="184"/>
                  </a:lnTo>
                  <a:lnTo>
                    <a:pt x="521" y="181"/>
                  </a:lnTo>
                  <a:lnTo>
                    <a:pt x="516" y="179"/>
                  </a:lnTo>
                  <a:lnTo>
                    <a:pt x="511" y="176"/>
                  </a:lnTo>
                  <a:lnTo>
                    <a:pt x="503" y="163"/>
                  </a:lnTo>
                  <a:lnTo>
                    <a:pt x="501" y="151"/>
                  </a:lnTo>
                  <a:lnTo>
                    <a:pt x="496" y="130"/>
                  </a:lnTo>
                  <a:lnTo>
                    <a:pt x="496" y="120"/>
                  </a:lnTo>
                  <a:lnTo>
                    <a:pt x="493" y="115"/>
                  </a:lnTo>
                  <a:lnTo>
                    <a:pt x="490" y="112"/>
                  </a:lnTo>
                  <a:lnTo>
                    <a:pt x="488" y="110"/>
                  </a:lnTo>
                  <a:lnTo>
                    <a:pt x="478" y="107"/>
                  </a:lnTo>
                  <a:lnTo>
                    <a:pt x="475" y="105"/>
                  </a:lnTo>
                  <a:lnTo>
                    <a:pt x="473" y="102"/>
                  </a:lnTo>
                  <a:lnTo>
                    <a:pt x="467" y="97"/>
                  </a:lnTo>
                  <a:lnTo>
                    <a:pt x="462" y="89"/>
                  </a:lnTo>
                  <a:lnTo>
                    <a:pt x="460" y="87"/>
                  </a:lnTo>
                  <a:lnTo>
                    <a:pt x="455" y="87"/>
                  </a:lnTo>
                  <a:lnTo>
                    <a:pt x="444" y="82"/>
                  </a:lnTo>
                  <a:lnTo>
                    <a:pt x="434" y="77"/>
                  </a:lnTo>
                  <a:lnTo>
                    <a:pt x="424" y="71"/>
                  </a:lnTo>
                  <a:lnTo>
                    <a:pt x="419" y="71"/>
                  </a:lnTo>
                  <a:lnTo>
                    <a:pt x="414" y="71"/>
                  </a:lnTo>
                  <a:lnTo>
                    <a:pt x="406" y="74"/>
                  </a:lnTo>
                  <a:lnTo>
                    <a:pt x="401" y="79"/>
                  </a:lnTo>
                  <a:lnTo>
                    <a:pt x="393" y="82"/>
                  </a:lnTo>
                  <a:lnTo>
                    <a:pt x="381" y="84"/>
                  </a:lnTo>
                  <a:lnTo>
                    <a:pt x="368" y="84"/>
                  </a:lnTo>
                  <a:lnTo>
                    <a:pt x="360" y="87"/>
                  </a:lnTo>
                  <a:lnTo>
                    <a:pt x="352" y="89"/>
                  </a:lnTo>
                  <a:lnTo>
                    <a:pt x="347" y="97"/>
                  </a:lnTo>
                  <a:lnTo>
                    <a:pt x="345" y="100"/>
                  </a:lnTo>
                  <a:lnTo>
                    <a:pt x="342" y="102"/>
                  </a:lnTo>
                  <a:lnTo>
                    <a:pt x="332" y="105"/>
                  </a:lnTo>
                  <a:lnTo>
                    <a:pt x="322" y="110"/>
                  </a:lnTo>
                  <a:lnTo>
                    <a:pt x="319" y="112"/>
                  </a:lnTo>
                  <a:lnTo>
                    <a:pt x="317" y="117"/>
                  </a:lnTo>
                  <a:lnTo>
                    <a:pt x="317" y="125"/>
                  </a:lnTo>
                  <a:lnTo>
                    <a:pt x="317" y="130"/>
                  </a:lnTo>
                  <a:lnTo>
                    <a:pt x="317" y="138"/>
                  </a:lnTo>
                  <a:lnTo>
                    <a:pt x="312" y="148"/>
                  </a:lnTo>
                  <a:lnTo>
                    <a:pt x="306" y="161"/>
                  </a:lnTo>
                  <a:lnTo>
                    <a:pt x="304" y="174"/>
                  </a:lnTo>
                  <a:lnTo>
                    <a:pt x="304" y="189"/>
                  </a:lnTo>
                  <a:lnTo>
                    <a:pt x="304" y="199"/>
                  </a:lnTo>
                  <a:lnTo>
                    <a:pt x="314" y="212"/>
                  </a:lnTo>
                  <a:lnTo>
                    <a:pt x="324" y="222"/>
                  </a:lnTo>
                  <a:lnTo>
                    <a:pt x="332" y="230"/>
                  </a:lnTo>
                  <a:lnTo>
                    <a:pt x="337" y="235"/>
                  </a:lnTo>
                  <a:lnTo>
                    <a:pt x="337" y="237"/>
                  </a:lnTo>
                  <a:lnTo>
                    <a:pt x="335" y="237"/>
                  </a:lnTo>
                  <a:lnTo>
                    <a:pt x="332" y="240"/>
                  </a:lnTo>
                  <a:lnTo>
                    <a:pt x="324" y="240"/>
                  </a:lnTo>
                  <a:lnTo>
                    <a:pt x="314" y="235"/>
                  </a:lnTo>
                  <a:lnTo>
                    <a:pt x="312" y="232"/>
                  </a:lnTo>
                  <a:lnTo>
                    <a:pt x="306" y="227"/>
                  </a:lnTo>
                  <a:lnTo>
                    <a:pt x="296" y="225"/>
                  </a:lnTo>
                  <a:lnTo>
                    <a:pt x="299" y="225"/>
                  </a:lnTo>
                  <a:lnTo>
                    <a:pt x="299" y="227"/>
                  </a:lnTo>
                  <a:lnTo>
                    <a:pt x="296" y="227"/>
                  </a:lnTo>
                  <a:lnTo>
                    <a:pt x="294" y="227"/>
                  </a:lnTo>
                  <a:lnTo>
                    <a:pt x="291" y="227"/>
                  </a:lnTo>
                  <a:lnTo>
                    <a:pt x="286" y="227"/>
                  </a:lnTo>
                  <a:lnTo>
                    <a:pt x="283" y="225"/>
                  </a:lnTo>
                  <a:lnTo>
                    <a:pt x="278" y="222"/>
                  </a:lnTo>
                  <a:lnTo>
                    <a:pt x="276" y="219"/>
                  </a:lnTo>
                  <a:lnTo>
                    <a:pt x="273" y="209"/>
                  </a:lnTo>
                  <a:lnTo>
                    <a:pt x="266" y="204"/>
                  </a:lnTo>
                  <a:lnTo>
                    <a:pt x="260" y="202"/>
                  </a:lnTo>
                  <a:lnTo>
                    <a:pt x="253" y="202"/>
                  </a:lnTo>
                  <a:lnTo>
                    <a:pt x="248" y="202"/>
                  </a:lnTo>
                  <a:lnTo>
                    <a:pt x="240" y="204"/>
                  </a:lnTo>
                  <a:lnTo>
                    <a:pt x="232" y="207"/>
                  </a:lnTo>
                  <a:lnTo>
                    <a:pt x="230" y="204"/>
                  </a:lnTo>
                  <a:lnTo>
                    <a:pt x="225" y="204"/>
                  </a:lnTo>
                  <a:lnTo>
                    <a:pt x="222" y="204"/>
                  </a:lnTo>
                  <a:lnTo>
                    <a:pt x="220" y="204"/>
                  </a:lnTo>
                  <a:lnTo>
                    <a:pt x="212" y="209"/>
                  </a:lnTo>
                  <a:lnTo>
                    <a:pt x="207" y="212"/>
                  </a:lnTo>
                  <a:lnTo>
                    <a:pt x="202" y="214"/>
                  </a:lnTo>
                  <a:lnTo>
                    <a:pt x="197" y="214"/>
                  </a:lnTo>
                  <a:lnTo>
                    <a:pt x="194" y="214"/>
                  </a:lnTo>
                  <a:lnTo>
                    <a:pt x="192" y="214"/>
                  </a:lnTo>
                  <a:lnTo>
                    <a:pt x="186" y="222"/>
                  </a:lnTo>
                  <a:lnTo>
                    <a:pt x="181" y="227"/>
                  </a:lnTo>
                  <a:lnTo>
                    <a:pt x="179" y="232"/>
                  </a:lnTo>
                  <a:lnTo>
                    <a:pt x="174" y="235"/>
                  </a:lnTo>
                  <a:lnTo>
                    <a:pt x="171" y="237"/>
                  </a:lnTo>
                  <a:lnTo>
                    <a:pt x="166" y="240"/>
                  </a:lnTo>
                  <a:lnTo>
                    <a:pt x="163" y="248"/>
                  </a:lnTo>
                  <a:lnTo>
                    <a:pt x="158" y="258"/>
                  </a:lnTo>
                  <a:lnTo>
                    <a:pt x="156" y="260"/>
                  </a:lnTo>
                  <a:lnTo>
                    <a:pt x="153" y="263"/>
                  </a:lnTo>
                  <a:lnTo>
                    <a:pt x="151" y="263"/>
                  </a:lnTo>
                  <a:lnTo>
                    <a:pt x="151" y="265"/>
                  </a:lnTo>
                  <a:lnTo>
                    <a:pt x="151" y="271"/>
                  </a:lnTo>
                  <a:lnTo>
                    <a:pt x="151" y="273"/>
                  </a:lnTo>
                  <a:lnTo>
                    <a:pt x="153" y="281"/>
                  </a:lnTo>
                  <a:lnTo>
                    <a:pt x="158" y="286"/>
                  </a:lnTo>
                  <a:lnTo>
                    <a:pt x="148" y="306"/>
                  </a:lnTo>
                  <a:lnTo>
                    <a:pt x="153" y="309"/>
                  </a:lnTo>
                  <a:lnTo>
                    <a:pt x="156" y="311"/>
                  </a:lnTo>
                  <a:lnTo>
                    <a:pt x="158" y="322"/>
                  </a:lnTo>
                  <a:lnTo>
                    <a:pt x="161" y="327"/>
                  </a:lnTo>
                  <a:lnTo>
                    <a:pt x="163" y="329"/>
                  </a:lnTo>
                  <a:lnTo>
                    <a:pt x="166" y="332"/>
                  </a:lnTo>
                  <a:lnTo>
                    <a:pt x="161" y="329"/>
                  </a:lnTo>
                  <a:lnTo>
                    <a:pt x="151" y="329"/>
                  </a:lnTo>
                  <a:lnTo>
                    <a:pt x="143" y="329"/>
                  </a:lnTo>
                  <a:lnTo>
                    <a:pt x="138" y="332"/>
                  </a:lnTo>
                  <a:lnTo>
                    <a:pt x="135" y="334"/>
                  </a:lnTo>
                  <a:lnTo>
                    <a:pt x="133" y="332"/>
                  </a:lnTo>
                  <a:lnTo>
                    <a:pt x="128" y="332"/>
                  </a:lnTo>
                  <a:lnTo>
                    <a:pt x="117" y="334"/>
                  </a:lnTo>
                  <a:lnTo>
                    <a:pt x="110" y="339"/>
                  </a:lnTo>
                  <a:lnTo>
                    <a:pt x="102" y="342"/>
                  </a:lnTo>
                  <a:lnTo>
                    <a:pt x="94" y="342"/>
                  </a:lnTo>
                  <a:lnTo>
                    <a:pt x="82" y="342"/>
                  </a:lnTo>
                  <a:lnTo>
                    <a:pt x="71" y="347"/>
                  </a:lnTo>
                  <a:lnTo>
                    <a:pt x="69" y="350"/>
                  </a:lnTo>
                  <a:lnTo>
                    <a:pt x="66" y="350"/>
                  </a:lnTo>
                  <a:lnTo>
                    <a:pt x="66" y="352"/>
                  </a:lnTo>
                  <a:lnTo>
                    <a:pt x="66" y="355"/>
                  </a:lnTo>
                  <a:lnTo>
                    <a:pt x="61" y="355"/>
                  </a:lnTo>
                  <a:lnTo>
                    <a:pt x="51" y="357"/>
                  </a:lnTo>
                  <a:lnTo>
                    <a:pt x="36" y="362"/>
                  </a:lnTo>
                  <a:lnTo>
                    <a:pt x="31" y="365"/>
                  </a:lnTo>
                  <a:lnTo>
                    <a:pt x="28" y="367"/>
                  </a:lnTo>
                  <a:lnTo>
                    <a:pt x="28" y="370"/>
                  </a:lnTo>
                  <a:lnTo>
                    <a:pt x="23" y="373"/>
                  </a:lnTo>
                  <a:lnTo>
                    <a:pt x="18" y="378"/>
                  </a:lnTo>
                  <a:lnTo>
                    <a:pt x="10" y="385"/>
                  </a:lnTo>
                  <a:lnTo>
                    <a:pt x="8" y="388"/>
                  </a:lnTo>
                  <a:lnTo>
                    <a:pt x="8" y="393"/>
                  </a:lnTo>
                  <a:lnTo>
                    <a:pt x="8" y="398"/>
                  </a:lnTo>
                  <a:lnTo>
                    <a:pt x="8" y="406"/>
                  </a:lnTo>
                  <a:lnTo>
                    <a:pt x="5" y="421"/>
                  </a:lnTo>
                  <a:lnTo>
                    <a:pt x="0" y="434"/>
                  </a:lnTo>
                  <a:lnTo>
                    <a:pt x="2" y="441"/>
                  </a:lnTo>
                  <a:lnTo>
                    <a:pt x="2" y="447"/>
                  </a:lnTo>
                  <a:lnTo>
                    <a:pt x="10" y="454"/>
                  </a:lnTo>
                  <a:lnTo>
                    <a:pt x="15" y="462"/>
                  </a:lnTo>
                  <a:lnTo>
                    <a:pt x="23" y="470"/>
                  </a:lnTo>
                  <a:lnTo>
                    <a:pt x="23" y="472"/>
                  </a:lnTo>
                  <a:lnTo>
                    <a:pt x="23" y="477"/>
                  </a:lnTo>
                  <a:lnTo>
                    <a:pt x="25" y="480"/>
                  </a:lnTo>
                  <a:lnTo>
                    <a:pt x="28" y="482"/>
                  </a:lnTo>
                  <a:lnTo>
                    <a:pt x="36" y="490"/>
                  </a:lnTo>
                  <a:lnTo>
                    <a:pt x="43" y="498"/>
                  </a:lnTo>
                  <a:lnTo>
                    <a:pt x="46" y="500"/>
                  </a:lnTo>
                  <a:lnTo>
                    <a:pt x="48" y="505"/>
                  </a:lnTo>
                  <a:lnTo>
                    <a:pt x="51" y="508"/>
                  </a:lnTo>
                  <a:lnTo>
                    <a:pt x="54" y="510"/>
                  </a:lnTo>
                  <a:lnTo>
                    <a:pt x="64" y="513"/>
                  </a:lnTo>
                  <a:lnTo>
                    <a:pt x="74" y="513"/>
                  </a:lnTo>
                  <a:lnTo>
                    <a:pt x="79" y="516"/>
                  </a:lnTo>
                  <a:lnTo>
                    <a:pt x="82" y="518"/>
                  </a:lnTo>
                  <a:lnTo>
                    <a:pt x="84" y="521"/>
                  </a:lnTo>
                  <a:lnTo>
                    <a:pt x="89" y="521"/>
                  </a:lnTo>
                  <a:lnTo>
                    <a:pt x="100" y="526"/>
                  </a:lnTo>
                  <a:lnTo>
                    <a:pt x="112" y="526"/>
                  </a:lnTo>
                  <a:lnTo>
                    <a:pt x="117" y="523"/>
                  </a:lnTo>
                  <a:lnTo>
                    <a:pt x="123" y="521"/>
                  </a:lnTo>
                  <a:lnTo>
                    <a:pt x="128" y="518"/>
                  </a:lnTo>
                  <a:lnTo>
                    <a:pt x="133" y="516"/>
                  </a:lnTo>
                  <a:lnTo>
                    <a:pt x="146" y="516"/>
                  </a:lnTo>
                  <a:lnTo>
                    <a:pt x="158" y="518"/>
                  </a:lnTo>
                  <a:lnTo>
                    <a:pt x="163" y="518"/>
                  </a:lnTo>
                  <a:lnTo>
                    <a:pt x="166" y="516"/>
                  </a:lnTo>
                  <a:lnTo>
                    <a:pt x="171" y="508"/>
                  </a:lnTo>
                  <a:lnTo>
                    <a:pt x="174" y="503"/>
                  </a:lnTo>
                  <a:lnTo>
                    <a:pt x="176" y="498"/>
                  </a:lnTo>
                  <a:lnTo>
                    <a:pt x="181" y="493"/>
                  </a:lnTo>
                  <a:lnTo>
                    <a:pt x="212" y="470"/>
                  </a:lnTo>
                  <a:lnTo>
                    <a:pt x="217" y="472"/>
                  </a:lnTo>
                  <a:lnTo>
                    <a:pt x="220" y="475"/>
                  </a:lnTo>
                  <a:lnTo>
                    <a:pt x="220" y="480"/>
                  </a:lnTo>
                  <a:lnTo>
                    <a:pt x="220" y="485"/>
                  </a:lnTo>
                  <a:lnTo>
                    <a:pt x="220" y="495"/>
                  </a:lnTo>
                  <a:lnTo>
                    <a:pt x="220" y="500"/>
                  </a:lnTo>
                  <a:lnTo>
                    <a:pt x="222" y="505"/>
                  </a:lnTo>
                  <a:lnTo>
                    <a:pt x="227" y="510"/>
                  </a:lnTo>
                  <a:lnTo>
                    <a:pt x="232" y="513"/>
                  </a:lnTo>
                  <a:lnTo>
                    <a:pt x="237" y="516"/>
                  </a:lnTo>
                  <a:lnTo>
                    <a:pt x="243" y="523"/>
                  </a:lnTo>
                  <a:lnTo>
                    <a:pt x="248" y="526"/>
                  </a:lnTo>
                  <a:lnTo>
                    <a:pt x="253" y="528"/>
                  </a:lnTo>
                  <a:lnTo>
                    <a:pt x="263" y="531"/>
                  </a:lnTo>
                  <a:lnTo>
                    <a:pt x="273" y="528"/>
                  </a:lnTo>
                  <a:lnTo>
                    <a:pt x="278" y="528"/>
                  </a:lnTo>
                  <a:lnTo>
                    <a:pt x="281" y="531"/>
                  </a:lnTo>
                  <a:lnTo>
                    <a:pt x="289" y="533"/>
                  </a:lnTo>
                  <a:lnTo>
                    <a:pt x="296" y="536"/>
                  </a:lnTo>
                  <a:lnTo>
                    <a:pt x="317" y="536"/>
                  </a:lnTo>
                  <a:lnTo>
                    <a:pt x="329" y="533"/>
                  </a:lnTo>
                  <a:lnTo>
                    <a:pt x="340" y="531"/>
                  </a:lnTo>
                  <a:lnTo>
                    <a:pt x="347" y="526"/>
                  </a:lnTo>
                  <a:lnTo>
                    <a:pt x="350" y="526"/>
                  </a:lnTo>
                  <a:lnTo>
                    <a:pt x="352" y="528"/>
                  </a:lnTo>
                  <a:lnTo>
                    <a:pt x="355" y="528"/>
                  </a:lnTo>
                  <a:lnTo>
                    <a:pt x="358" y="528"/>
                  </a:lnTo>
                  <a:lnTo>
                    <a:pt x="368" y="521"/>
                  </a:lnTo>
                  <a:lnTo>
                    <a:pt x="378" y="513"/>
                  </a:lnTo>
                  <a:lnTo>
                    <a:pt x="391" y="508"/>
                  </a:lnTo>
                  <a:lnTo>
                    <a:pt x="398" y="510"/>
                  </a:lnTo>
                  <a:lnTo>
                    <a:pt x="398" y="508"/>
                  </a:lnTo>
                  <a:lnTo>
                    <a:pt x="398" y="503"/>
                  </a:lnTo>
                  <a:lnTo>
                    <a:pt x="398" y="493"/>
                  </a:lnTo>
                  <a:lnTo>
                    <a:pt x="398" y="475"/>
                  </a:lnTo>
                  <a:lnTo>
                    <a:pt x="398" y="467"/>
                  </a:lnTo>
                  <a:lnTo>
                    <a:pt x="396" y="457"/>
                  </a:lnTo>
                  <a:lnTo>
                    <a:pt x="393" y="447"/>
                  </a:lnTo>
                  <a:lnTo>
                    <a:pt x="391" y="436"/>
                  </a:lnTo>
                  <a:lnTo>
                    <a:pt x="393" y="431"/>
                  </a:lnTo>
                  <a:lnTo>
                    <a:pt x="396" y="426"/>
                  </a:lnTo>
                  <a:lnTo>
                    <a:pt x="404" y="413"/>
                  </a:lnTo>
                  <a:lnTo>
                    <a:pt x="409" y="401"/>
                  </a:lnTo>
                  <a:lnTo>
                    <a:pt x="411" y="396"/>
                  </a:lnTo>
                  <a:lnTo>
                    <a:pt x="411" y="388"/>
                  </a:lnTo>
                  <a:lnTo>
                    <a:pt x="411" y="383"/>
                  </a:lnTo>
                  <a:lnTo>
                    <a:pt x="411" y="380"/>
                  </a:lnTo>
                  <a:lnTo>
                    <a:pt x="414" y="378"/>
                  </a:lnTo>
                  <a:lnTo>
                    <a:pt x="416" y="378"/>
                  </a:lnTo>
                  <a:lnTo>
                    <a:pt x="419" y="375"/>
                  </a:lnTo>
                  <a:lnTo>
                    <a:pt x="421" y="375"/>
                  </a:lnTo>
                  <a:lnTo>
                    <a:pt x="424" y="378"/>
                  </a:lnTo>
                  <a:lnTo>
                    <a:pt x="424" y="380"/>
                  </a:lnTo>
                  <a:lnTo>
                    <a:pt x="429" y="367"/>
                  </a:lnTo>
                  <a:lnTo>
                    <a:pt x="432" y="360"/>
                  </a:lnTo>
                  <a:lnTo>
                    <a:pt x="437" y="357"/>
                  </a:lnTo>
                  <a:lnTo>
                    <a:pt x="444" y="355"/>
                  </a:lnTo>
                  <a:lnTo>
                    <a:pt x="470" y="345"/>
                  </a:lnTo>
                  <a:lnTo>
                    <a:pt x="480" y="337"/>
                  </a:lnTo>
                  <a:lnTo>
                    <a:pt x="483" y="334"/>
                  </a:lnTo>
                  <a:lnTo>
                    <a:pt x="485" y="332"/>
                  </a:lnTo>
                  <a:lnTo>
                    <a:pt x="496" y="314"/>
                  </a:lnTo>
                  <a:lnTo>
                    <a:pt x="511" y="299"/>
                  </a:lnTo>
                  <a:lnTo>
                    <a:pt x="526" y="288"/>
                  </a:lnTo>
                  <a:lnTo>
                    <a:pt x="531" y="286"/>
                  </a:lnTo>
                  <a:lnTo>
                    <a:pt x="536" y="286"/>
                  </a:lnTo>
                  <a:lnTo>
                    <a:pt x="542" y="283"/>
                  </a:lnTo>
                  <a:lnTo>
                    <a:pt x="544" y="283"/>
                  </a:lnTo>
                  <a:lnTo>
                    <a:pt x="552" y="276"/>
                  </a:lnTo>
                  <a:lnTo>
                    <a:pt x="557" y="273"/>
                  </a:lnTo>
                  <a:lnTo>
                    <a:pt x="565" y="271"/>
                  </a:lnTo>
                  <a:lnTo>
                    <a:pt x="572" y="271"/>
                  </a:lnTo>
                  <a:lnTo>
                    <a:pt x="580" y="273"/>
                  </a:lnTo>
                  <a:lnTo>
                    <a:pt x="588" y="273"/>
                  </a:lnTo>
                  <a:lnTo>
                    <a:pt x="590" y="273"/>
                  </a:lnTo>
                  <a:lnTo>
                    <a:pt x="600" y="271"/>
                  </a:lnTo>
                  <a:lnTo>
                    <a:pt x="608" y="268"/>
                  </a:lnTo>
                  <a:lnTo>
                    <a:pt x="611" y="268"/>
                  </a:lnTo>
                  <a:lnTo>
                    <a:pt x="616" y="271"/>
                  </a:lnTo>
                  <a:lnTo>
                    <a:pt x="618" y="271"/>
                  </a:lnTo>
                  <a:lnTo>
                    <a:pt x="621" y="271"/>
                  </a:lnTo>
                  <a:lnTo>
                    <a:pt x="628" y="268"/>
                  </a:lnTo>
                  <a:lnTo>
                    <a:pt x="631" y="268"/>
                  </a:lnTo>
                  <a:lnTo>
                    <a:pt x="636" y="271"/>
                  </a:lnTo>
                  <a:lnTo>
                    <a:pt x="639" y="273"/>
                  </a:lnTo>
                  <a:lnTo>
                    <a:pt x="641" y="281"/>
                  </a:lnTo>
                  <a:lnTo>
                    <a:pt x="646" y="286"/>
                  </a:lnTo>
                  <a:lnTo>
                    <a:pt x="649" y="291"/>
                  </a:lnTo>
                  <a:lnTo>
                    <a:pt x="659" y="296"/>
                  </a:lnTo>
                  <a:lnTo>
                    <a:pt x="669" y="299"/>
                  </a:lnTo>
                  <a:lnTo>
                    <a:pt x="679" y="306"/>
                  </a:lnTo>
                  <a:lnTo>
                    <a:pt x="677" y="304"/>
                  </a:lnTo>
                  <a:lnTo>
                    <a:pt x="674" y="301"/>
                  </a:lnTo>
                  <a:lnTo>
                    <a:pt x="672" y="293"/>
                  </a:lnTo>
                  <a:lnTo>
                    <a:pt x="672" y="281"/>
                  </a:lnTo>
                  <a:lnTo>
                    <a:pt x="672" y="271"/>
                  </a:lnTo>
                  <a:lnTo>
                    <a:pt x="674" y="258"/>
                  </a:lnTo>
                  <a:lnTo>
                    <a:pt x="677" y="248"/>
                  </a:lnTo>
                  <a:lnTo>
                    <a:pt x="682" y="240"/>
                  </a:lnTo>
                  <a:lnTo>
                    <a:pt x="685" y="237"/>
                  </a:lnTo>
                  <a:lnTo>
                    <a:pt x="687" y="237"/>
                  </a:lnTo>
                  <a:lnTo>
                    <a:pt x="692" y="235"/>
                  </a:lnTo>
                  <a:lnTo>
                    <a:pt x="697" y="230"/>
                  </a:lnTo>
                  <a:lnTo>
                    <a:pt x="705" y="219"/>
                  </a:lnTo>
                  <a:lnTo>
                    <a:pt x="708" y="214"/>
                  </a:lnTo>
                  <a:lnTo>
                    <a:pt x="713" y="212"/>
                  </a:lnTo>
                  <a:lnTo>
                    <a:pt x="715" y="209"/>
                  </a:lnTo>
                  <a:lnTo>
                    <a:pt x="718" y="209"/>
                  </a:lnTo>
                  <a:lnTo>
                    <a:pt x="725" y="214"/>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5199" name="Freeform 132"/>
            <p:cNvSpPr>
              <a:spLocks/>
            </p:cNvSpPr>
            <p:nvPr/>
          </p:nvSpPr>
          <p:spPr bwMode="auto">
            <a:xfrm>
              <a:off x="1288" y="1240"/>
              <a:ext cx="468" cy="335"/>
            </a:xfrm>
            <a:custGeom>
              <a:avLst/>
              <a:gdLst>
                <a:gd name="T0" fmla="*/ 21 w 468"/>
                <a:gd name="T1" fmla="*/ 179 h 335"/>
                <a:gd name="T2" fmla="*/ 0 w 468"/>
                <a:gd name="T3" fmla="*/ 222 h 335"/>
                <a:gd name="T4" fmla="*/ 5 w 468"/>
                <a:gd name="T5" fmla="*/ 250 h 335"/>
                <a:gd name="T6" fmla="*/ 3 w 468"/>
                <a:gd name="T7" fmla="*/ 273 h 335"/>
                <a:gd name="T8" fmla="*/ 13 w 468"/>
                <a:gd name="T9" fmla="*/ 289 h 335"/>
                <a:gd name="T10" fmla="*/ 33 w 468"/>
                <a:gd name="T11" fmla="*/ 307 h 335"/>
                <a:gd name="T12" fmla="*/ 61 w 468"/>
                <a:gd name="T13" fmla="*/ 312 h 335"/>
                <a:gd name="T14" fmla="*/ 102 w 468"/>
                <a:gd name="T15" fmla="*/ 322 h 335"/>
                <a:gd name="T16" fmla="*/ 120 w 468"/>
                <a:gd name="T17" fmla="*/ 317 h 335"/>
                <a:gd name="T18" fmla="*/ 159 w 468"/>
                <a:gd name="T19" fmla="*/ 319 h 335"/>
                <a:gd name="T20" fmla="*/ 169 w 468"/>
                <a:gd name="T21" fmla="*/ 317 h 335"/>
                <a:gd name="T22" fmla="*/ 189 w 468"/>
                <a:gd name="T23" fmla="*/ 317 h 335"/>
                <a:gd name="T24" fmla="*/ 197 w 468"/>
                <a:gd name="T25" fmla="*/ 309 h 335"/>
                <a:gd name="T26" fmla="*/ 220 w 468"/>
                <a:gd name="T27" fmla="*/ 299 h 335"/>
                <a:gd name="T28" fmla="*/ 222 w 468"/>
                <a:gd name="T29" fmla="*/ 301 h 335"/>
                <a:gd name="T30" fmla="*/ 238 w 468"/>
                <a:gd name="T31" fmla="*/ 312 h 335"/>
                <a:gd name="T32" fmla="*/ 256 w 468"/>
                <a:gd name="T33" fmla="*/ 301 h 335"/>
                <a:gd name="T34" fmla="*/ 266 w 468"/>
                <a:gd name="T35" fmla="*/ 309 h 335"/>
                <a:gd name="T36" fmla="*/ 291 w 468"/>
                <a:gd name="T37" fmla="*/ 322 h 335"/>
                <a:gd name="T38" fmla="*/ 317 w 468"/>
                <a:gd name="T39" fmla="*/ 324 h 335"/>
                <a:gd name="T40" fmla="*/ 340 w 468"/>
                <a:gd name="T41" fmla="*/ 335 h 335"/>
                <a:gd name="T42" fmla="*/ 376 w 468"/>
                <a:gd name="T43" fmla="*/ 329 h 335"/>
                <a:gd name="T44" fmla="*/ 414 w 468"/>
                <a:gd name="T45" fmla="*/ 324 h 335"/>
                <a:gd name="T46" fmla="*/ 437 w 468"/>
                <a:gd name="T47" fmla="*/ 304 h 335"/>
                <a:gd name="T48" fmla="*/ 450 w 468"/>
                <a:gd name="T49" fmla="*/ 286 h 335"/>
                <a:gd name="T50" fmla="*/ 468 w 468"/>
                <a:gd name="T51" fmla="*/ 238 h 335"/>
                <a:gd name="T52" fmla="*/ 465 w 468"/>
                <a:gd name="T53" fmla="*/ 207 h 335"/>
                <a:gd name="T54" fmla="*/ 452 w 468"/>
                <a:gd name="T55" fmla="*/ 192 h 335"/>
                <a:gd name="T56" fmla="*/ 447 w 468"/>
                <a:gd name="T57" fmla="*/ 174 h 335"/>
                <a:gd name="T58" fmla="*/ 429 w 468"/>
                <a:gd name="T59" fmla="*/ 164 h 335"/>
                <a:gd name="T60" fmla="*/ 429 w 468"/>
                <a:gd name="T61" fmla="*/ 148 h 335"/>
                <a:gd name="T62" fmla="*/ 414 w 468"/>
                <a:gd name="T63" fmla="*/ 141 h 335"/>
                <a:gd name="T64" fmla="*/ 437 w 468"/>
                <a:gd name="T65" fmla="*/ 120 h 335"/>
                <a:gd name="T66" fmla="*/ 437 w 468"/>
                <a:gd name="T67" fmla="*/ 79 h 335"/>
                <a:gd name="T68" fmla="*/ 432 w 468"/>
                <a:gd name="T69" fmla="*/ 59 h 335"/>
                <a:gd name="T70" fmla="*/ 427 w 468"/>
                <a:gd name="T71" fmla="*/ 33 h 335"/>
                <a:gd name="T72" fmla="*/ 409 w 468"/>
                <a:gd name="T73" fmla="*/ 16 h 335"/>
                <a:gd name="T74" fmla="*/ 399 w 468"/>
                <a:gd name="T75" fmla="*/ 3 h 335"/>
                <a:gd name="T76" fmla="*/ 360 w 468"/>
                <a:gd name="T77" fmla="*/ 5 h 335"/>
                <a:gd name="T78" fmla="*/ 335 w 468"/>
                <a:gd name="T79" fmla="*/ 8 h 335"/>
                <a:gd name="T80" fmla="*/ 309 w 468"/>
                <a:gd name="T81" fmla="*/ 0 h 335"/>
                <a:gd name="T82" fmla="*/ 299 w 468"/>
                <a:gd name="T83" fmla="*/ 10 h 335"/>
                <a:gd name="T84" fmla="*/ 281 w 468"/>
                <a:gd name="T85" fmla="*/ 28 h 335"/>
                <a:gd name="T86" fmla="*/ 271 w 468"/>
                <a:gd name="T87" fmla="*/ 39 h 335"/>
                <a:gd name="T88" fmla="*/ 266 w 468"/>
                <a:gd name="T89" fmla="*/ 72 h 335"/>
                <a:gd name="T90" fmla="*/ 271 w 468"/>
                <a:gd name="T91" fmla="*/ 95 h 335"/>
                <a:gd name="T92" fmla="*/ 253 w 468"/>
                <a:gd name="T93" fmla="*/ 87 h 335"/>
                <a:gd name="T94" fmla="*/ 235 w 468"/>
                <a:gd name="T95" fmla="*/ 72 h 335"/>
                <a:gd name="T96" fmla="*/ 225 w 468"/>
                <a:gd name="T97" fmla="*/ 59 h 335"/>
                <a:gd name="T98" fmla="*/ 212 w 468"/>
                <a:gd name="T99" fmla="*/ 62 h 335"/>
                <a:gd name="T100" fmla="*/ 202 w 468"/>
                <a:gd name="T101" fmla="*/ 59 h 335"/>
                <a:gd name="T102" fmla="*/ 182 w 468"/>
                <a:gd name="T103" fmla="*/ 64 h 335"/>
                <a:gd name="T104" fmla="*/ 159 w 468"/>
                <a:gd name="T105" fmla="*/ 62 h 335"/>
                <a:gd name="T106" fmla="*/ 138 w 468"/>
                <a:gd name="T107" fmla="*/ 74 h 335"/>
                <a:gd name="T108" fmla="*/ 125 w 468"/>
                <a:gd name="T109" fmla="*/ 77 h 335"/>
                <a:gd name="T110" fmla="*/ 90 w 468"/>
                <a:gd name="T111" fmla="*/ 105 h 335"/>
                <a:gd name="T112" fmla="*/ 74 w 468"/>
                <a:gd name="T113" fmla="*/ 128 h 335"/>
                <a:gd name="T114" fmla="*/ 31 w 468"/>
                <a:gd name="T115" fmla="*/ 148 h 335"/>
                <a:gd name="T116" fmla="*/ 18 w 468"/>
                <a:gd name="T117" fmla="*/ 171 h 335"/>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468"/>
                <a:gd name="T178" fmla="*/ 0 h 335"/>
                <a:gd name="T179" fmla="*/ 468 w 468"/>
                <a:gd name="T180" fmla="*/ 335 h 335"/>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468" h="335">
                  <a:moveTo>
                    <a:pt x="18" y="171"/>
                  </a:moveTo>
                  <a:lnTo>
                    <a:pt x="21" y="174"/>
                  </a:lnTo>
                  <a:lnTo>
                    <a:pt x="21" y="179"/>
                  </a:lnTo>
                  <a:lnTo>
                    <a:pt x="18" y="192"/>
                  </a:lnTo>
                  <a:lnTo>
                    <a:pt x="3" y="217"/>
                  </a:lnTo>
                  <a:lnTo>
                    <a:pt x="0" y="222"/>
                  </a:lnTo>
                  <a:lnTo>
                    <a:pt x="0" y="227"/>
                  </a:lnTo>
                  <a:lnTo>
                    <a:pt x="3" y="240"/>
                  </a:lnTo>
                  <a:lnTo>
                    <a:pt x="5" y="250"/>
                  </a:lnTo>
                  <a:lnTo>
                    <a:pt x="5" y="255"/>
                  </a:lnTo>
                  <a:lnTo>
                    <a:pt x="3" y="263"/>
                  </a:lnTo>
                  <a:lnTo>
                    <a:pt x="3" y="273"/>
                  </a:lnTo>
                  <a:lnTo>
                    <a:pt x="3" y="281"/>
                  </a:lnTo>
                  <a:lnTo>
                    <a:pt x="8" y="284"/>
                  </a:lnTo>
                  <a:lnTo>
                    <a:pt x="13" y="289"/>
                  </a:lnTo>
                  <a:lnTo>
                    <a:pt x="21" y="294"/>
                  </a:lnTo>
                  <a:lnTo>
                    <a:pt x="26" y="299"/>
                  </a:lnTo>
                  <a:lnTo>
                    <a:pt x="33" y="307"/>
                  </a:lnTo>
                  <a:lnTo>
                    <a:pt x="41" y="307"/>
                  </a:lnTo>
                  <a:lnTo>
                    <a:pt x="46" y="309"/>
                  </a:lnTo>
                  <a:lnTo>
                    <a:pt x="61" y="312"/>
                  </a:lnTo>
                  <a:lnTo>
                    <a:pt x="79" y="319"/>
                  </a:lnTo>
                  <a:lnTo>
                    <a:pt x="97" y="322"/>
                  </a:lnTo>
                  <a:lnTo>
                    <a:pt x="102" y="322"/>
                  </a:lnTo>
                  <a:lnTo>
                    <a:pt x="107" y="322"/>
                  </a:lnTo>
                  <a:lnTo>
                    <a:pt x="113" y="319"/>
                  </a:lnTo>
                  <a:lnTo>
                    <a:pt x="120" y="317"/>
                  </a:lnTo>
                  <a:lnTo>
                    <a:pt x="138" y="317"/>
                  </a:lnTo>
                  <a:lnTo>
                    <a:pt x="153" y="319"/>
                  </a:lnTo>
                  <a:lnTo>
                    <a:pt x="159" y="319"/>
                  </a:lnTo>
                  <a:lnTo>
                    <a:pt x="159" y="322"/>
                  </a:lnTo>
                  <a:lnTo>
                    <a:pt x="164" y="319"/>
                  </a:lnTo>
                  <a:lnTo>
                    <a:pt x="169" y="317"/>
                  </a:lnTo>
                  <a:lnTo>
                    <a:pt x="179" y="317"/>
                  </a:lnTo>
                  <a:lnTo>
                    <a:pt x="187" y="317"/>
                  </a:lnTo>
                  <a:lnTo>
                    <a:pt x="189" y="317"/>
                  </a:lnTo>
                  <a:lnTo>
                    <a:pt x="192" y="314"/>
                  </a:lnTo>
                  <a:lnTo>
                    <a:pt x="194" y="312"/>
                  </a:lnTo>
                  <a:lnTo>
                    <a:pt x="197" y="309"/>
                  </a:lnTo>
                  <a:lnTo>
                    <a:pt x="207" y="304"/>
                  </a:lnTo>
                  <a:lnTo>
                    <a:pt x="217" y="301"/>
                  </a:lnTo>
                  <a:lnTo>
                    <a:pt x="220" y="299"/>
                  </a:lnTo>
                  <a:lnTo>
                    <a:pt x="220" y="296"/>
                  </a:lnTo>
                  <a:lnTo>
                    <a:pt x="220" y="299"/>
                  </a:lnTo>
                  <a:lnTo>
                    <a:pt x="222" y="301"/>
                  </a:lnTo>
                  <a:lnTo>
                    <a:pt x="225" y="307"/>
                  </a:lnTo>
                  <a:lnTo>
                    <a:pt x="235" y="309"/>
                  </a:lnTo>
                  <a:lnTo>
                    <a:pt x="238" y="312"/>
                  </a:lnTo>
                  <a:lnTo>
                    <a:pt x="243" y="307"/>
                  </a:lnTo>
                  <a:lnTo>
                    <a:pt x="245" y="304"/>
                  </a:lnTo>
                  <a:lnTo>
                    <a:pt x="256" y="301"/>
                  </a:lnTo>
                  <a:lnTo>
                    <a:pt x="258" y="301"/>
                  </a:lnTo>
                  <a:lnTo>
                    <a:pt x="258" y="304"/>
                  </a:lnTo>
                  <a:lnTo>
                    <a:pt x="266" y="309"/>
                  </a:lnTo>
                  <a:lnTo>
                    <a:pt x="281" y="319"/>
                  </a:lnTo>
                  <a:lnTo>
                    <a:pt x="286" y="322"/>
                  </a:lnTo>
                  <a:lnTo>
                    <a:pt x="291" y="322"/>
                  </a:lnTo>
                  <a:lnTo>
                    <a:pt x="302" y="322"/>
                  </a:lnTo>
                  <a:lnTo>
                    <a:pt x="312" y="322"/>
                  </a:lnTo>
                  <a:lnTo>
                    <a:pt x="317" y="324"/>
                  </a:lnTo>
                  <a:lnTo>
                    <a:pt x="322" y="327"/>
                  </a:lnTo>
                  <a:lnTo>
                    <a:pt x="332" y="332"/>
                  </a:lnTo>
                  <a:lnTo>
                    <a:pt x="340" y="335"/>
                  </a:lnTo>
                  <a:lnTo>
                    <a:pt x="350" y="335"/>
                  </a:lnTo>
                  <a:lnTo>
                    <a:pt x="360" y="332"/>
                  </a:lnTo>
                  <a:lnTo>
                    <a:pt x="376" y="329"/>
                  </a:lnTo>
                  <a:lnTo>
                    <a:pt x="394" y="327"/>
                  </a:lnTo>
                  <a:lnTo>
                    <a:pt x="409" y="324"/>
                  </a:lnTo>
                  <a:lnTo>
                    <a:pt x="414" y="324"/>
                  </a:lnTo>
                  <a:lnTo>
                    <a:pt x="417" y="322"/>
                  </a:lnTo>
                  <a:lnTo>
                    <a:pt x="427" y="312"/>
                  </a:lnTo>
                  <a:lnTo>
                    <a:pt x="437" y="304"/>
                  </a:lnTo>
                  <a:lnTo>
                    <a:pt x="447" y="296"/>
                  </a:lnTo>
                  <a:lnTo>
                    <a:pt x="450" y="291"/>
                  </a:lnTo>
                  <a:lnTo>
                    <a:pt x="450" y="286"/>
                  </a:lnTo>
                  <a:lnTo>
                    <a:pt x="455" y="268"/>
                  </a:lnTo>
                  <a:lnTo>
                    <a:pt x="463" y="253"/>
                  </a:lnTo>
                  <a:lnTo>
                    <a:pt x="468" y="238"/>
                  </a:lnTo>
                  <a:lnTo>
                    <a:pt x="468" y="230"/>
                  </a:lnTo>
                  <a:lnTo>
                    <a:pt x="468" y="222"/>
                  </a:lnTo>
                  <a:lnTo>
                    <a:pt x="465" y="207"/>
                  </a:lnTo>
                  <a:lnTo>
                    <a:pt x="463" y="202"/>
                  </a:lnTo>
                  <a:lnTo>
                    <a:pt x="457" y="197"/>
                  </a:lnTo>
                  <a:lnTo>
                    <a:pt x="452" y="192"/>
                  </a:lnTo>
                  <a:lnTo>
                    <a:pt x="452" y="184"/>
                  </a:lnTo>
                  <a:lnTo>
                    <a:pt x="450" y="179"/>
                  </a:lnTo>
                  <a:lnTo>
                    <a:pt x="447" y="174"/>
                  </a:lnTo>
                  <a:lnTo>
                    <a:pt x="442" y="169"/>
                  </a:lnTo>
                  <a:lnTo>
                    <a:pt x="434" y="164"/>
                  </a:lnTo>
                  <a:lnTo>
                    <a:pt x="429" y="164"/>
                  </a:lnTo>
                  <a:lnTo>
                    <a:pt x="427" y="164"/>
                  </a:lnTo>
                  <a:lnTo>
                    <a:pt x="422" y="161"/>
                  </a:lnTo>
                  <a:lnTo>
                    <a:pt x="429" y="148"/>
                  </a:lnTo>
                  <a:lnTo>
                    <a:pt x="427" y="143"/>
                  </a:lnTo>
                  <a:lnTo>
                    <a:pt x="422" y="141"/>
                  </a:lnTo>
                  <a:lnTo>
                    <a:pt x="414" y="141"/>
                  </a:lnTo>
                  <a:lnTo>
                    <a:pt x="406" y="138"/>
                  </a:lnTo>
                  <a:lnTo>
                    <a:pt x="417" y="133"/>
                  </a:lnTo>
                  <a:lnTo>
                    <a:pt x="437" y="120"/>
                  </a:lnTo>
                  <a:lnTo>
                    <a:pt x="432" y="97"/>
                  </a:lnTo>
                  <a:lnTo>
                    <a:pt x="437" y="87"/>
                  </a:lnTo>
                  <a:lnTo>
                    <a:pt x="437" y="79"/>
                  </a:lnTo>
                  <a:lnTo>
                    <a:pt x="437" y="72"/>
                  </a:lnTo>
                  <a:lnTo>
                    <a:pt x="432" y="67"/>
                  </a:lnTo>
                  <a:lnTo>
                    <a:pt x="432" y="59"/>
                  </a:lnTo>
                  <a:lnTo>
                    <a:pt x="432" y="51"/>
                  </a:lnTo>
                  <a:lnTo>
                    <a:pt x="432" y="44"/>
                  </a:lnTo>
                  <a:lnTo>
                    <a:pt x="427" y="33"/>
                  </a:lnTo>
                  <a:lnTo>
                    <a:pt x="419" y="23"/>
                  </a:lnTo>
                  <a:lnTo>
                    <a:pt x="414" y="21"/>
                  </a:lnTo>
                  <a:lnTo>
                    <a:pt x="409" y="16"/>
                  </a:lnTo>
                  <a:lnTo>
                    <a:pt x="404" y="10"/>
                  </a:lnTo>
                  <a:lnTo>
                    <a:pt x="401" y="5"/>
                  </a:lnTo>
                  <a:lnTo>
                    <a:pt x="399" y="3"/>
                  </a:lnTo>
                  <a:lnTo>
                    <a:pt x="394" y="0"/>
                  </a:lnTo>
                  <a:lnTo>
                    <a:pt x="388" y="0"/>
                  </a:lnTo>
                  <a:lnTo>
                    <a:pt x="360" y="5"/>
                  </a:lnTo>
                  <a:lnTo>
                    <a:pt x="350" y="8"/>
                  </a:lnTo>
                  <a:lnTo>
                    <a:pt x="342" y="10"/>
                  </a:lnTo>
                  <a:lnTo>
                    <a:pt x="335" y="8"/>
                  </a:lnTo>
                  <a:lnTo>
                    <a:pt x="319" y="5"/>
                  </a:lnTo>
                  <a:lnTo>
                    <a:pt x="312" y="0"/>
                  </a:lnTo>
                  <a:lnTo>
                    <a:pt x="309" y="0"/>
                  </a:lnTo>
                  <a:lnTo>
                    <a:pt x="307" y="3"/>
                  </a:lnTo>
                  <a:lnTo>
                    <a:pt x="302" y="5"/>
                  </a:lnTo>
                  <a:lnTo>
                    <a:pt x="299" y="10"/>
                  </a:lnTo>
                  <a:lnTo>
                    <a:pt x="291" y="21"/>
                  </a:lnTo>
                  <a:lnTo>
                    <a:pt x="286" y="26"/>
                  </a:lnTo>
                  <a:lnTo>
                    <a:pt x="281" y="28"/>
                  </a:lnTo>
                  <a:lnTo>
                    <a:pt x="279" y="28"/>
                  </a:lnTo>
                  <a:lnTo>
                    <a:pt x="276" y="31"/>
                  </a:lnTo>
                  <a:lnTo>
                    <a:pt x="271" y="39"/>
                  </a:lnTo>
                  <a:lnTo>
                    <a:pt x="268" y="49"/>
                  </a:lnTo>
                  <a:lnTo>
                    <a:pt x="266" y="62"/>
                  </a:lnTo>
                  <a:lnTo>
                    <a:pt x="266" y="72"/>
                  </a:lnTo>
                  <a:lnTo>
                    <a:pt x="266" y="84"/>
                  </a:lnTo>
                  <a:lnTo>
                    <a:pt x="268" y="92"/>
                  </a:lnTo>
                  <a:lnTo>
                    <a:pt x="271" y="95"/>
                  </a:lnTo>
                  <a:lnTo>
                    <a:pt x="273" y="97"/>
                  </a:lnTo>
                  <a:lnTo>
                    <a:pt x="263" y="90"/>
                  </a:lnTo>
                  <a:lnTo>
                    <a:pt x="253" y="87"/>
                  </a:lnTo>
                  <a:lnTo>
                    <a:pt x="243" y="82"/>
                  </a:lnTo>
                  <a:lnTo>
                    <a:pt x="240" y="77"/>
                  </a:lnTo>
                  <a:lnTo>
                    <a:pt x="235" y="72"/>
                  </a:lnTo>
                  <a:lnTo>
                    <a:pt x="233" y="64"/>
                  </a:lnTo>
                  <a:lnTo>
                    <a:pt x="230" y="62"/>
                  </a:lnTo>
                  <a:lnTo>
                    <a:pt x="225" y="59"/>
                  </a:lnTo>
                  <a:lnTo>
                    <a:pt x="222" y="59"/>
                  </a:lnTo>
                  <a:lnTo>
                    <a:pt x="215" y="62"/>
                  </a:lnTo>
                  <a:lnTo>
                    <a:pt x="212" y="62"/>
                  </a:lnTo>
                  <a:lnTo>
                    <a:pt x="210" y="62"/>
                  </a:lnTo>
                  <a:lnTo>
                    <a:pt x="205" y="59"/>
                  </a:lnTo>
                  <a:lnTo>
                    <a:pt x="202" y="59"/>
                  </a:lnTo>
                  <a:lnTo>
                    <a:pt x="194" y="62"/>
                  </a:lnTo>
                  <a:lnTo>
                    <a:pt x="184" y="64"/>
                  </a:lnTo>
                  <a:lnTo>
                    <a:pt x="182" y="64"/>
                  </a:lnTo>
                  <a:lnTo>
                    <a:pt x="174" y="64"/>
                  </a:lnTo>
                  <a:lnTo>
                    <a:pt x="166" y="62"/>
                  </a:lnTo>
                  <a:lnTo>
                    <a:pt x="159" y="62"/>
                  </a:lnTo>
                  <a:lnTo>
                    <a:pt x="151" y="64"/>
                  </a:lnTo>
                  <a:lnTo>
                    <a:pt x="146" y="67"/>
                  </a:lnTo>
                  <a:lnTo>
                    <a:pt x="138" y="74"/>
                  </a:lnTo>
                  <a:lnTo>
                    <a:pt x="136" y="74"/>
                  </a:lnTo>
                  <a:lnTo>
                    <a:pt x="130" y="77"/>
                  </a:lnTo>
                  <a:lnTo>
                    <a:pt x="125" y="77"/>
                  </a:lnTo>
                  <a:lnTo>
                    <a:pt x="120" y="79"/>
                  </a:lnTo>
                  <a:lnTo>
                    <a:pt x="105" y="90"/>
                  </a:lnTo>
                  <a:lnTo>
                    <a:pt x="90" y="105"/>
                  </a:lnTo>
                  <a:lnTo>
                    <a:pt x="79" y="123"/>
                  </a:lnTo>
                  <a:lnTo>
                    <a:pt x="77" y="125"/>
                  </a:lnTo>
                  <a:lnTo>
                    <a:pt x="74" y="128"/>
                  </a:lnTo>
                  <a:lnTo>
                    <a:pt x="64" y="136"/>
                  </a:lnTo>
                  <a:lnTo>
                    <a:pt x="38" y="146"/>
                  </a:lnTo>
                  <a:lnTo>
                    <a:pt x="31" y="148"/>
                  </a:lnTo>
                  <a:lnTo>
                    <a:pt x="26" y="151"/>
                  </a:lnTo>
                  <a:lnTo>
                    <a:pt x="23" y="158"/>
                  </a:lnTo>
                  <a:lnTo>
                    <a:pt x="18" y="17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5200" name="Freeform 133"/>
            <p:cNvSpPr>
              <a:spLocks/>
            </p:cNvSpPr>
            <p:nvPr/>
          </p:nvSpPr>
          <p:spPr bwMode="auto">
            <a:xfrm>
              <a:off x="1682" y="1416"/>
              <a:ext cx="35" cy="56"/>
            </a:xfrm>
            <a:custGeom>
              <a:avLst/>
              <a:gdLst>
                <a:gd name="T0" fmla="*/ 7 w 35"/>
                <a:gd name="T1" fmla="*/ 0 h 56"/>
                <a:gd name="T2" fmla="*/ 2 w 35"/>
                <a:gd name="T3" fmla="*/ 0 h 56"/>
                <a:gd name="T4" fmla="*/ 0 w 35"/>
                <a:gd name="T5" fmla="*/ 3 h 56"/>
                <a:gd name="T6" fmla="*/ 0 w 35"/>
                <a:gd name="T7" fmla="*/ 5 h 56"/>
                <a:gd name="T8" fmla="*/ 0 w 35"/>
                <a:gd name="T9" fmla="*/ 11 h 56"/>
                <a:gd name="T10" fmla="*/ 10 w 35"/>
                <a:gd name="T11" fmla="*/ 13 h 56"/>
                <a:gd name="T12" fmla="*/ 17 w 35"/>
                <a:gd name="T13" fmla="*/ 18 h 56"/>
                <a:gd name="T14" fmla="*/ 23 w 35"/>
                <a:gd name="T15" fmla="*/ 23 h 56"/>
                <a:gd name="T16" fmla="*/ 23 w 35"/>
                <a:gd name="T17" fmla="*/ 26 h 56"/>
                <a:gd name="T18" fmla="*/ 23 w 35"/>
                <a:gd name="T19" fmla="*/ 28 h 56"/>
                <a:gd name="T20" fmla="*/ 23 w 35"/>
                <a:gd name="T21" fmla="*/ 39 h 56"/>
                <a:gd name="T22" fmla="*/ 25 w 35"/>
                <a:gd name="T23" fmla="*/ 44 h 56"/>
                <a:gd name="T24" fmla="*/ 23 w 35"/>
                <a:gd name="T25" fmla="*/ 49 h 56"/>
                <a:gd name="T26" fmla="*/ 23 w 35"/>
                <a:gd name="T27" fmla="*/ 51 h 56"/>
                <a:gd name="T28" fmla="*/ 23 w 35"/>
                <a:gd name="T29" fmla="*/ 56 h 56"/>
                <a:gd name="T30" fmla="*/ 28 w 35"/>
                <a:gd name="T31" fmla="*/ 54 h 56"/>
                <a:gd name="T32" fmla="*/ 33 w 35"/>
                <a:gd name="T33" fmla="*/ 49 h 56"/>
                <a:gd name="T34" fmla="*/ 35 w 35"/>
                <a:gd name="T35" fmla="*/ 46 h 56"/>
                <a:gd name="T36" fmla="*/ 35 w 35"/>
                <a:gd name="T37" fmla="*/ 44 h 56"/>
                <a:gd name="T38" fmla="*/ 35 w 35"/>
                <a:gd name="T39" fmla="*/ 36 h 56"/>
                <a:gd name="T40" fmla="*/ 35 w 35"/>
                <a:gd name="T41" fmla="*/ 28 h 56"/>
                <a:gd name="T42" fmla="*/ 33 w 35"/>
                <a:gd name="T43" fmla="*/ 23 h 56"/>
                <a:gd name="T44" fmla="*/ 30 w 35"/>
                <a:gd name="T45" fmla="*/ 18 h 56"/>
                <a:gd name="T46" fmla="*/ 28 w 35"/>
                <a:gd name="T47" fmla="*/ 13 h 56"/>
                <a:gd name="T48" fmla="*/ 28 w 35"/>
                <a:gd name="T49" fmla="*/ 8 h 56"/>
                <a:gd name="T50" fmla="*/ 25 w 35"/>
                <a:gd name="T51" fmla="*/ 5 h 56"/>
                <a:gd name="T52" fmla="*/ 20 w 35"/>
                <a:gd name="T53" fmla="*/ 3 h 56"/>
                <a:gd name="T54" fmla="*/ 12 w 35"/>
                <a:gd name="T55" fmla="*/ 0 h 56"/>
                <a:gd name="T56" fmla="*/ 7 w 35"/>
                <a:gd name="T57" fmla="*/ 0 h 5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35"/>
                <a:gd name="T88" fmla="*/ 0 h 56"/>
                <a:gd name="T89" fmla="*/ 35 w 35"/>
                <a:gd name="T90" fmla="*/ 56 h 5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35" h="56">
                  <a:moveTo>
                    <a:pt x="7" y="0"/>
                  </a:moveTo>
                  <a:lnTo>
                    <a:pt x="2" y="0"/>
                  </a:lnTo>
                  <a:lnTo>
                    <a:pt x="0" y="3"/>
                  </a:lnTo>
                  <a:lnTo>
                    <a:pt x="0" y="5"/>
                  </a:lnTo>
                  <a:lnTo>
                    <a:pt x="0" y="11"/>
                  </a:lnTo>
                  <a:lnTo>
                    <a:pt x="10" y="13"/>
                  </a:lnTo>
                  <a:lnTo>
                    <a:pt x="17" y="18"/>
                  </a:lnTo>
                  <a:lnTo>
                    <a:pt x="23" y="23"/>
                  </a:lnTo>
                  <a:lnTo>
                    <a:pt x="23" y="26"/>
                  </a:lnTo>
                  <a:lnTo>
                    <a:pt x="23" y="28"/>
                  </a:lnTo>
                  <a:lnTo>
                    <a:pt x="23" y="39"/>
                  </a:lnTo>
                  <a:lnTo>
                    <a:pt x="25" y="44"/>
                  </a:lnTo>
                  <a:lnTo>
                    <a:pt x="23" y="49"/>
                  </a:lnTo>
                  <a:lnTo>
                    <a:pt x="23" y="51"/>
                  </a:lnTo>
                  <a:lnTo>
                    <a:pt x="23" y="56"/>
                  </a:lnTo>
                  <a:lnTo>
                    <a:pt x="28" y="54"/>
                  </a:lnTo>
                  <a:lnTo>
                    <a:pt x="33" y="49"/>
                  </a:lnTo>
                  <a:lnTo>
                    <a:pt x="35" y="46"/>
                  </a:lnTo>
                  <a:lnTo>
                    <a:pt x="35" y="44"/>
                  </a:lnTo>
                  <a:lnTo>
                    <a:pt x="35" y="36"/>
                  </a:lnTo>
                  <a:lnTo>
                    <a:pt x="35" y="28"/>
                  </a:lnTo>
                  <a:lnTo>
                    <a:pt x="33" y="23"/>
                  </a:lnTo>
                  <a:lnTo>
                    <a:pt x="30" y="18"/>
                  </a:lnTo>
                  <a:lnTo>
                    <a:pt x="28" y="13"/>
                  </a:lnTo>
                  <a:lnTo>
                    <a:pt x="28" y="8"/>
                  </a:lnTo>
                  <a:lnTo>
                    <a:pt x="25" y="5"/>
                  </a:lnTo>
                  <a:lnTo>
                    <a:pt x="20" y="3"/>
                  </a:lnTo>
                  <a:lnTo>
                    <a:pt x="12" y="0"/>
                  </a:lnTo>
                  <a:lnTo>
                    <a:pt x="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5201" name="Freeform 134"/>
            <p:cNvSpPr>
              <a:spLocks/>
            </p:cNvSpPr>
            <p:nvPr/>
          </p:nvSpPr>
          <p:spPr bwMode="auto">
            <a:xfrm>
              <a:off x="1653" y="1470"/>
              <a:ext cx="75" cy="79"/>
            </a:xfrm>
            <a:custGeom>
              <a:avLst/>
              <a:gdLst>
                <a:gd name="T0" fmla="*/ 69 w 75"/>
                <a:gd name="T1" fmla="*/ 2 h 79"/>
                <a:gd name="T2" fmla="*/ 72 w 75"/>
                <a:gd name="T3" fmla="*/ 5 h 79"/>
                <a:gd name="T4" fmla="*/ 75 w 75"/>
                <a:gd name="T5" fmla="*/ 10 h 79"/>
                <a:gd name="T6" fmla="*/ 72 w 75"/>
                <a:gd name="T7" fmla="*/ 15 h 79"/>
                <a:gd name="T8" fmla="*/ 69 w 75"/>
                <a:gd name="T9" fmla="*/ 23 h 79"/>
                <a:gd name="T10" fmla="*/ 67 w 75"/>
                <a:gd name="T11" fmla="*/ 33 h 79"/>
                <a:gd name="T12" fmla="*/ 67 w 75"/>
                <a:gd name="T13" fmla="*/ 43 h 79"/>
                <a:gd name="T14" fmla="*/ 64 w 75"/>
                <a:gd name="T15" fmla="*/ 51 h 79"/>
                <a:gd name="T16" fmla="*/ 59 w 75"/>
                <a:gd name="T17" fmla="*/ 59 h 79"/>
                <a:gd name="T18" fmla="*/ 52 w 75"/>
                <a:gd name="T19" fmla="*/ 66 h 79"/>
                <a:gd name="T20" fmla="*/ 21 w 75"/>
                <a:gd name="T21" fmla="*/ 77 h 79"/>
                <a:gd name="T22" fmla="*/ 11 w 75"/>
                <a:gd name="T23" fmla="*/ 79 h 79"/>
                <a:gd name="T24" fmla="*/ 6 w 75"/>
                <a:gd name="T25" fmla="*/ 79 h 79"/>
                <a:gd name="T26" fmla="*/ 6 w 75"/>
                <a:gd name="T27" fmla="*/ 77 h 79"/>
                <a:gd name="T28" fmla="*/ 3 w 75"/>
                <a:gd name="T29" fmla="*/ 77 h 79"/>
                <a:gd name="T30" fmla="*/ 0 w 75"/>
                <a:gd name="T31" fmla="*/ 71 h 79"/>
                <a:gd name="T32" fmla="*/ 0 w 75"/>
                <a:gd name="T33" fmla="*/ 66 h 79"/>
                <a:gd name="T34" fmla="*/ 3 w 75"/>
                <a:gd name="T35" fmla="*/ 66 h 79"/>
                <a:gd name="T36" fmla="*/ 8 w 75"/>
                <a:gd name="T37" fmla="*/ 66 h 79"/>
                <a:gd name="T38" fmla="*/ 16 w 75"/>
                <a:gd name="T39" fmla="*/ 66 h 79"/>
                <a:gd name="T40" fmla="*/ 21 w 75"/>
                <a:gd name="T41" fmla="*/ 66 h 79"/>
                <a:gd name="T42" fmla="*/ 29 w 75"/>
                <a:gd name="T43" fmla="*/ 64 h 79"/>
                <a:gd name="T44" fmla="*/ 34 w 75"/>
                <a:gd name="T45" fmla="*/ 61 h 79"/>
                <a:gd name="T46" fmla="*/ 41 w 75"/>
                <a:gd name="T47" fmla="*/ 56 h 79"/>
                <a:gd name="T48" fmla="*/ 44 w 75"/>
                <a:gd name="T49" fmla="*/ 54 h 79"/>
                <a:gd name="T50" fmla="*/ 52 w 75"/>
                <a:gd name="T51" fmla="*/ 38 h 79"/>
                <a:gd name="T52" fmla="*/ 54 w 75"/>
                <a:gd name="T53" fmla="*/ 33 h 79"/>
                <a:gd name="T54" fmla="*/ 57 w 75"/>
                <a:gd name="T55" fmla="*/ 31 h 79"/>
                <a:gd name="T56" fmla="*/ 62 w 75"/>
                <a:gd name="T57" fmla="*/ 25 h 79"/>
                <a:gd name="T58" fmla="*/ 62 w 75"/>
                <a:gd name="T59" fmla="*/ 15 h 79"/>
                <a:gd name="T60" fmla="*/ 62 w 75"/>
                <a:gd name="T61" fmla="*/ 8 h 79"/>
                <a:gd name="T62" fmla="*/ 64 w 75"/>
                <a:gd name="T63" fmla="*/ 2 h 79"/>
                <a:gd name="T64" fmla="*/ 67 w 75"/>
                <a:gd name="T65" fmla="*/ 0 h 79"/>
                <a:gd name="T66" fmla="*/ 69 w 75"/>
                <a:gd name="T67" fmla="*/ 0 h 79"/>
                <a:gd name="T68" fmla="*/ 69 w 75"/>
                <a:gd name="T69" fmla="*/ 2 h 79"/>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75"/>
                <a:gd name="T106" fmla="*/ 0 h 79"/>
                <a:gd name="T107" fmla="*/ 75 w 75"/>
                <a:gd name="T108" fmla="*/ 79 h 79"/>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75" h="79">
                  <a:moveTo>
                    <a:pt x="69" y="2"/>
                  </a:moveTo>
                  <a:lnTo>
                    <a:pt x="72" y="5"/>
                  </a:lnTo>
                  <a:lnTo>
                    <a:pt x="75" y="10"/>
                  </a:lnTo>
                  <a:lnTo>
                    <a:pt x="72" y="15"/>
                  </a:lnTo>
                  <a:lnTo>
                    <a:pt x="69" y="23"/>
                  </a:lnTo>
                  <a:lnTo>
                    <a:pt x="67" y="33"/>
                  </a:lnTo>
                  <a:lnTo>
                    <a:pt x="67" y="43"/>
                  </a:lnTo>
                  <a:lnTo>
                    <a:pt x="64" y="51"/>
                  </a:lnTo>
                  <a:lnTo>
                    <a:pt x="59" y="59"/>
                  </a:lnTo>
                  <a:lnTo>
                    <a:pt x="52" y="66"/>
                  </a:lnTo>
                  <a:lnTo>
                    <a:pt x="21" y="77"/>
                  </a:lnTo>
                  <a:lnTo>
                    <a:pt x="11" y="79"/>
                  </a:lnTo>
                  <a:lnTo>
                    <a:pt x="6" y="79"/>
                  </a:lnTo>
                  <a:lnTo>
                    <a:pt x="6" y="77"/>
                  </a:lnTo>
                  <a:lnTo>
                    <a:pt x="3" y="77"/>
                  </a:lnTo>
                  <a:lnTo>
                    <a:pt x="0" y="71"/>
                  </a:lnTo>
                  <a:lnTo>
                    <a:pt x="0" y="66"/>
                  </a:lnTo>
                  <a:lnTo>
                    <a:pt x="3" y="66"/>
                  </a:lnTo>
                  <a:lnTo>
                    <a:pt x="8" y="66"/>
                  </a:lnTo>
                  <a:lnTo>
                    <a:pt x="16" y="66"/>
                  </a:lnTo>
                  <a:lnTo>
                    <a:pt x="21" y="66"/>
                  </a:lnTo>
                  <a:lnTo>
                    <a:pt x="29" y="64"/>
                  </a:lnTo>
                  <a:lnTo>
                    <a:pt x="34" y="61"/>
                  </a:lnTo>
                  <a:lnTo>
                    <a:pt x="41" y="56"/>
                  </a:lnTo>
                  <a:lnTo>
                    <a:pt x="44" y="54"/>
                  </a:lnTo>
                  <a:lnTo>
                    <a:pt x="52" y="38"/>
                  </a:lnTo>
                  <a:lnTo>
                    <a:pt x="54" y="33"/>
                  </a:lnTo>
                  <a:lnTo>
                    <a:pt x="57" y="31"/>
                  </a:lnTo>
                  <a:lnTo>
                    <a:pt x="62" y="25"/>
                  </a:lnTo>
                  <a:lnTo>
                    <a:pt x="62" y="15"/>
                  </a:lnTo>
                  <a:lnTo>
                    <a:pt x="62" y="8"/>
                  </a:lnTo>
                  <a:lnTo>
                    <a:pt x="64" y="2"/>
                  </a:lnTo>
                  <a:lnTo>
                    <a:pt x="67" y="0"/>
                  </a:lnTo>
                  <a:lnTo>
                    <a:pt x="69" y="0"/>
                  </a:lnTo>
                  <a:lnTo>
                    <a:pt x="69"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5202" name="Freeform 135"/>
            <p:cNvSpPr>
              <a:spLocks/>
            </p:cNvSpPr>
            <p:nvPr/>
          </p:nvSpPr>
          <p:spPr bwMode="auto">
            <a:xfrm>
              <a:off x="1416" y="1059"/>
              <a:ext cx="82" cy="92"/>
            </a:xfrm>
            <a:custGeom>
              <a:avLst/>
              <a:gdLst>
                <a:gd name="T0" fmla="*/ 82 w 82"/>
                <a:gd name="T1" fmla="*/ 5 h 92"/>
                <a:gd name="T2" fmla="*/ 66 w 82"/>
                <a:gd name="T3" fmla="*/ 13 h 92"/>
                <a:gd name="T4" fmla="*/ 51 w 82"/>
                <a:gd name="T5" fmla="*/ 26 h 92"/>
                <a:gd name="T6" fmla="*/ 46 w 82"/>
                <a:gd name="T7" fmla="*/ 31 h 92"/>
                <a:gd name="T8" fmla="*/ 38 w 82"/>
                <a:gd name="T9" fmla="*/ 33 h 92"/>
                <a:gd name="T10" fmla="*/ 33 w 82"/>
                <a:gd name="T11" fmla="*/ 36 h 92"/>
                <a:gd name="T12" fmla="*/ 31 w 82"/>
                <a:gd name="T13" fmla="*/ 38 h 92"/>
                <a:gd name="T14" fmla="*/ 31 w 82"/>
                <a:gd name="T15" fmla="*/ 41 h 92"/>
                <a:gd name="T16" fmla="*/ 28 w 82"/>
                <a:gd name="T17" fmla="*/ 54 h 92"/>
                <a:gd name="T18" fmla="*/ 23 w 82"/>
                <a:gd name="T19" fmla="*/ 61 h 92"/>
                <a:gd name="T20" fmla="*/ 18 w 82"/>
                <a:gd name="T21" fmla="*/ 66 h 92"/>
                <a:gd name="T22" fmla="*/ 18 w 82"/>
                <a:gd name="T23" fmla="*/ 69 h 92"/>
                <a:gd name="T24" fmla="*/ 15 w 82"/>
                <a:gd name="T25" fmla="*/ 72 h 92"/>
                <a:gd name="T26" fmla="*/ 18 w 82"/>
                <a:gd name="T27" fmla="*/ 77 h 92"/>
                <a:gd name="T28" fmla="*/ 18 w 82"/>
                <a:gd name="T29" fmla="*/ 82 h 92"/>
                <a:gd name="T30" fmla="*/ 15 w 82"/>
                <a:gd name="T31" fmla="*/ 87 h 92"/>
                <a:gd name="T32" fmla="*/ 13 w 82"/>
                <a:gd name="T33" fmla="*/ 89 h 92"/>
                <a:gd name="T34" fmla="*/ 8 w 82"/>
                <a:gd name="T35" fmla="*/ 92 h 92"/>
                <a:gd name="T36" fmla="*/ 8 w 82"/>
                <a:gd name="T37" fmla="*/ 89 h 92"/>
                <a:gd name="T38" fmla="*/ 5 w 82"/>
                <a:gd name="T39" fmla="*/ 89 h 92"/>
                <a:gd name="T40" fmla="*/ 2 w 82"/>
                <a:gd name="T41" fmla="*/ 87 h 92"/>
                <a:gd name="T42" fmla="*/ 0 w 82"/>
                <a:gd name="T43" fmla="*/ 82 h 92"/>
                <a:gd name="T44" fmla="*/ 0 w 82"/>
                <a:gd name="T45" fmla="*/ 77 h 92"/>
                <a:gd name="T46" fmla="*/ 2 w 82"/>
                <a:gd name="T47" fmla="*/ 72 h 92"/>
                <a:gd name="T48" fmla="*/ 8 w 82"/>
                <a:gd name="T49" fmla="*/ 61 h 92"/>
                <a:gd name="T50" fmla="*/ 13 w 82"/>
                <a:gd name="T51" fmla="*/ 51 h 92"/>
                <a:gd name="T52" fmla="*/ 13 w 82"/>
                <a:gd name="T53" fmla="*/ 46 h 92"/>
                <a:gd name="T54" fmla="*/ 13 w 82"/>
                <a:gd name="T55" fmla="*/ 43 h 92"/>
                <a:gd name="T56" fmla="*/ 13 w 82"/>
                <a:gd name="T57" fmla="*/ 41 h 92"/>
                <a:gd name="T58" fmla="*/ 15 w 82"/>
                <a:gd name="T59" fmla="*/ 36 h 92"/>
                <a:gd name="T60" fmla="*/ 20 w 82"/>
                <a:gd name="T61" fmla="*/ 31 h 92"/>
                <a:gd name="T62" fmla="*/ 28 w 82"/>
                <a:gd name="T63" fmla="*/ 23 h 92"/>
                <a:gd name="T64" fmla="*/ 36 w 82"/>
                <a:gd name="T65" fmla="*/ 20 h 92"/>
                <a:gd name="T66" fmla="*/ 41 w 82"/>
                <a:gd name="T67" fmla="*/ 18 h 92"/>
                <a:gd name="T68" fmla="*/ 46 w 82"/>
                <a:gd name="T69" fmla="*/ 13 h 92"/>
                <a:gd name="T70" fmla="*/ 56 w 82"/>
                <a:gd name="T71" fmla="*/ 5 h 92"/>
                <a:gd name="T72" fmla="*/ 61 w 82"/>
                <a:gd name="T73" fmla="*/ 3 h 92"/>
                <a:gd name="T74" fmla="*/ 66 w 82"/>
                <a:gd name="T75" fmla="*/ 0 h 92"/>
                <a:gd name="T76" fmla="*/ 74 w 82"/>
                <a:gd name="T77" fmla="*/ 0 h 92"/>
                <a:gd name="T78" fmla="*/ 82 w 82"/>
                <a:gd name="T79" fmla="*/ 5 h 92"/>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82"/>
                <a:gd name="T121" fmla="*/ 0 h 92"/>
                <a:gd name="T122" fmla="*/ 82 w 82"/>
                <a:gd name="T123" fmla="*/ 92 h 92"/>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82" h="92">
                  <a:moveTo>
                    <a:pt x="82" y="5"/>
                  </a:moveTo>
                  <a:lnTo>
                    <a:pt x="66" y="13"/>
                  </a:lnTo>
                  <a:lnTo>
                    <a:pt x="51" y="26"/>
                  </a:lnTo>
                  <a:lnTo>
                    <a:pt x="46" y="31"/>
                  </a:lnTo>
                  <a:lnTo>
                    <a:pt x="38" y="33"/>
                  </a:lnTo>
                  <a:lnTo>
                    <a:pt x="33" y="36"/>
                  </a:lnTo>
                  <a:lnTo>
                    <a:pt x="31" y="38"/>
                  </a:lnTo>
                  <a:lnTo>
                    <a:pt x="31" y="41"/>
                  </a:lnTo>
                  <a:lnTo>
                    <a:pt x="28" y="54"/>
                  </a:lnTo>
                  <a:lnTo>
                    <a:pt x="23" y="61"/>
                  </a:lnTo>
                  <a:lnTo>
                    <a:pt x="18" y="66"/>
                  </a:lnTo>
                  <a:lnTo>
                    <a:pt x="18" y="69"/>
                  </a:lnTo>
                  <a:lnTo>
                    <a:pt x="15" y="72"/>
                  </a:lnTo>
                  <a:lnTo>
                    <a:pt x="18" y="77"/>
                  </a:lnTo>
                  <a:lnTo>
                    <a:pt x="18" y="82"/>
                  </a:lnTo>
                  <a:lnTo>
                    <a:pt x="15" y="87"/>
                  </a:lnTo>
                  <a:lnTo>
                    <a:pt x="13" y="89"/>
                  </a:lnTo>
                  <a:lnTo>
                    <a:pt x="8" y="92"/>
                  </a:lnTo>
                  <a:lnTo>
                    <a:pt x="8" y="89"/>
                  </a:lnTo>
                  <a:lnTo>
                    <a:pt x="5" y="89"/>
                  </a:lnTo>
                  <a:lnTo>
                    <a:pt x="2" y="87"/>
                  </a:lnTo>
                  <a:lnTo>
                    <a:pt x="0" y="82"/>
                  </a:lnTo>
                  <a:lnTo>
                    <a:pt x="0" y="77"/>
                  </a:lnTo>
                  <a:lnTo>
                    <a:pt x="2" y="72"/>
                  </a:lnTo>
                  <a:lnTo>
                    <a:pt x="8" y="61"/>
                  </a:lnTo>
                  <a:lnTo>
                    <a:pt x="13" y="51"/>
                  </a:lnTo>
                  <a:lnTo>
                    <a:pt x="13" y="46"/>
                  </a:lnTo>
                  <a:lnTo>
                    <a:pt x="13" y="43"/>
                  </a:lnTo>
                  <a:lnTo>
                    <a:pt x="13" y="41"/>
                  </a:lnTo>
                  <a:lnTo>
                    <a:pt x="15" y="36"/>
                  </a:lnTo>
                  <a:lnTo>
                    <a:pt x="20" y="31"/>
                  </a:lnTo>
                  <a:lnTo>
                    <a:pt x="28" y="23"/>
                  </a:lnTo>
                  <a:lnTo>
                    <a:pt x="36" y="20"/>
                  </a:lnTo>
                  <a:lnTo>
                    <a:pt x="41" y="18"/>
                  </a:lnTo>
                  <a:lnTo>
                    <a:pt x="46" y="13"/>
                  </a:lnTo>
                  <a:lnTo>
                    <a:pt x="56" y="5"/>
                  </a:lnTo>
                  <a:lnTo>
                    <a:pt x="61" y="3"/>
                  </a:lnTo>
                  <a:lnTo>
                    <a:pt x="66" y="0"/>
                  </a:lnTo>
                  <a:lnTo>
                    <a:pt x="74" y="0"/>
                  </a:lnTo>
                  <a:lnTo>
                    <a:pt x="82"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5203" name="Freeform 136"/>
            <p:cNvSpPr>
              <a:spLocks/>
            </p:cNvSpPr>
            <p:nvPr/>
          </p:nvSpPr>
          <p:spPr bwMode="auto">
            <a:xfrm>
              <a:off x="910" y="1396"/>
              <a:ext cx="56" cy="74"/>
            </a:xfrm>
            <a:custGeom>
              <a:avLst/>
              <a:gdLst>
                <a:gd name="T0" fmla="*/ 56 w 56"/>
                <a:gd name="T1" fmla="*/ 8 h 74"/>
                <a:gd name="T2" fmla="*/ 54 w 56"/>
                <a:gd name="T3" fmla="*/ 8 h 74"/>
                <a:gd name="T4" fmla="*/ 49 w 56"/>
                <a:gd name="T5" fmla="*/ 10 h 74"/>
                <a:gd name="T6" fmla="*/ 46 w 56"/>
                <a:gd name="T7" fmla="*/ 10 h 74"/>
                <a:gd name="T8" fmla="*/ 38 w 56"/>
                <a:gd name="T9" fmla="*/ 15 h 74"/>
                <a:gd name="T10" fmla="*/ 31 w 56"/>
                <a:gd name="T11" fmla="*/ 20 h 74"/>
                <a:gd name="T12" fmla="*/ 28 w 56"/>
                <a:gd name="T13" fmla="*/ 25 h 74"/>
                <a:gd name="T14" fmla="*/ 28 w 56"/>
                <a:gd name="T15" fmla="*/ 28 h 74"/>
                <a:gd name="T16" fmla="*/ 23 w 56"/>
                <a:gd name="T17" fmla="*/ 33 h 74"/>
                <a:gd name="T18" fmla="*/ 15 w 56"/>
                <a:gd name="T19" fmla="*/ 41 h 74"/>
                <a:gd name="T20" fmla="*/ 13 w 56"/>
                <a:gd name="T21" fmla="*/ 43 h 74"/>
                <a:gd name="T22" fmla="*/ 13 w 56"/>
                <a:gd name="T23" fmla="*/ 48 h 74"/>
                <a:gd name="T24" fmla="*/ 13 w 56"/>
                <a:gd name="T25" fmla="*/ 54 h 74"/>
                <a:gd name="T26" fmla="*/ 13 w 56"/>
                <a:gd name="T27" fmla="*/ 59 h 74"/>
                <a:gd name="T28" fmla="*/ 13 w 56"/>
                <a:gd name="T29" fmla="*/ 61 h 74"/>
                <a:gd name="T30" fmla="*/ 10 w 56"/>
                <a:gd name="T31" fmla="*/ 64 h 74"/>
                <a:gd name="T32" fmla="*/ 8 w 56"/>
                <a:gd name="T33" fmla="*/ 69 h 74"/>
                <a:gd name="T34" fmla="*/ 3 w 56"/>
                <a:gd name="T35" fmla="*/ 74 h 74"/>
                <a:gd name="T36" fmla="*/ 0 w 56"/>
                <a:gd name="T37" fmla="*/ 59 h 74"/>
                <a:gd name="T38" fmla="*/ 0 w 56"/>
                <a:gd name="T39" fmla="*/ 48 h 74"/>
                <a:gd name="T40" fmla="*/ 3 w 56"/>
                <a:gd name="T41" fmla="*/ 41 h 74"/>
                <a:gd name="T42" fmla="*/ 10 w 56"/>
                <a:gd name="T43" fmla="*/ 28 h 74"/>
                <a:gd name="T44" fmla="*/ 15 w 56"/>
                <a:gd name="T45" fmla="*/ 23 h 74"/>
                <a:gd name="T46" fmla="*/ 15 w 56"/>
                <a:gd name="T47" fmla="*/ 20 h 74"/>
                <a:gd name="T48" fmla="*/ 18 w 56"/>
                <a:gd name="T49" fmla="*/ 15 h 74"/>
                <a:gd name="T50" fmla="*/ 23 w 56"/>
                <a:gd name="T51" fmla="*/ 10 h 74"/>
                <a:gd name="T52" fmla="*/ 26 w 56"/>
                <a:gd name="T53" fmla="*/ 5 h 74"/>
                <a:gd name="T54" fmla="*/ 31 w 56"/>
                <a:gd name="T55" fmla="*/ 5 h 74"/>
                <a:gd name="T56" fmla="*/ 38 w 56"/>
                <a:gd name="T57" fmla="*/ 2 h 74"/>
                <a:gd name="T58" fmla="*/ 43 w 56"/>
                <a:gd name="T59" fmla="*/ 0 h 74"/>
                <a:gd name="T60" fmla="*/ 49 w 56"/>
                <a:gd name="T61" fmla="*/ 0 h 74"/>
                <a:gd name="T62" fmla="*/ 51 w 56"/>
                <a:gd name="T63" fmla="*/ 2 h 74"/>
                <a:gd name="T64" fmla="*/ 54 w 56"/>
                <a:gd name="T65" fmla="*/ 2 h 74"/>
                <a:gd name="T66" fmla="*/ 56 w 56"/>
                <a:gd name="T67" fmla="*/ 8 h 7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56"/>
                <a:gd name="T103" fmla="*/ 0 h 74"/>
                <a:gd name="T104" fmla="*/ 56 w 56"/>
                <a:gd name="T105" fmla="*/ 74 h 7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56" h="74">
                  <a:moveTo>
                    <a:pt x="56" y="8"/>
                  </a:moveTo>
                  <a:lnTo>
                    <a:pt x="54" y="8"/>
                  </a:lnTo>
                  <a:lnTo>
                    <a:pt x="49" y="10"/>
                  </a:lnTo>
                  <a:lnTo>
                    <a:pt x="46" y="10"/>
                  </a:lnTo>
                  <a:lnTo>
                    <a:pt x="38" y="15"/>
                  </a:lnTo>
                  <a:lnTo>
                    <a:pt x="31" y="20"/>
                  </a:lnTo>
                  <a:lnTo>
                    <a:pt x="28" y="25"/>
                  </a:lnTo>
                  <a:lnTo>
                    <a:pt x="28" y="28"/>
                  </a:lnTo>
                  <a:lnTo>
                    <a:pt x="23" y="33"/>
                  </a:lnTo>
                  <a:lnTo>
                    <a:pt x="15" y="41"/>
                  </a:lnTo>
                  <a:lnTo>
                    <a:pt x="13" y="43"/>
                  </a:lnTo>
                  <a:lnTo>
                    <a:pt x="13" y="48"/>
                  </a:lnTo>
                  <a:lnTo>
                    <a:pt x="13" y="54"/>
                  </a:lnTo>
                  <a:lnTo>
                    <a:pt x="13" y="59"/>
                  </a:lnTo>
                  <a:lnTo>
                    <a:pt x="13" y="61"/>
                  </a:lnTo>
                  <a:lnTo>
                    <a:pt x="10" y="64"/>
                  </a:lnTo>
                  <a:lnTo>
                    <a:pt x="8" y="69"/>
                  </a:lnTo>
                  <a:lnTo>
                    <a:pt x="3" y="74"/>
                  </a:lnTo>
                  <a:lnTo>
                    <a:pt x="0" y="59"/>
                  </a:lnTo>
                  <a:lnTo>
                    <a:pt x="0" y="48"/>
                  </a:lnTo>
                  <a:lnTo>
                    <a:pt x="3" y="41"/>
                  </a:lnTo>
                  <a:lnTo>
                    <a:pt x="10" y="28"/>
                  </a:lnTo>
                  <a:lnTo>
                    <a:pt x="15" y="23"/>
                  </a:lnTo>
                  <a:lnTo>
                    <a:pt x="15" y="20"/>
                  </a:lnTo>
                  <a:lnTo>
                    <a:pt x="18" y="15"/>
                  </a:lnTo>
                  <a:lnTo>
                    <a:pt x="23" y="10"/>
                  </a:lnTo>
                  <a:lnTo>
                    <a:pt x="26" y="5"/>
                  </a:lnTo>
                  <a:lnTo>
                    <a:pt x="31" y="5"/>
                  </a:lnTo>
                  <a:lnTo>
                    <a:pt x="38" y="2"/>
                  </a:lnTo>
                  <a:lnTo>
                    <a:pt x="43" y="0"/>
                  </a:lnTo>
                  <a:lnTo>
                    <a:pt x="49" y="0"/>
                  </a:lnTo>
                  <a:lnTo>
                    <a:pt x="51" y="2"/>
                  </a:lnTo>
                  <a:lnTo>
                    <a:pt x="54" y="2"/>
                  </a:lnTo>
                  <a:lnTo>
                    <a:pt x="56"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5204" name="Freeform 137"/>
            <p:cNvSpPr>
              <a:spLocks/>
            </p:cNvSpPr>
            <p:nvPr/>
          </p:nvSpPr>
          <p:spPr bwMode="auto">
            <a:xfrm>
              <a:off x="915" y="1470"/>
              <a:ext cx="26" cy="36"/>
            </a:xfrm>
            <a:custGeom>
              <a:avLst/>
              <a:gdLst>
                <a:gd name="T0" fmla="*/ 0 w 26"/>
                <a:gd name="T1" fmla="*/ 8 h 36"/>
                <a:gd name="T2" fmla="*/ 3 w 26"/>
                <a:gd name="T3" fmla="*/ 15 h 36"/>
                <a:gd name="T4" fmla="*/ 5 w 26"/>
                <a:gd name="T5" fmla="*/ 18 h 36"/>
                <a:gd name="T6" fmla="*/ 8 w 26"/>
                <a:gd name="T7" fmla="*/ 23 h 36"/>
                <a:gd name="T8" fmla="*/ 10 w 26"/>
                <a:gd name="T9" fmla="*/ 28 h 36"/>
                <a:gd name="T10" fmla="*/ 13 w 26"/>
                <a:gd name="T11" fmla="*/ 31 h 36"/>
                <a:gd name="T12" fmla="*/ 13 w 26"/>
                <a:gd name="T13" fmla="*/ 33 h 36"/>
                <a:gd name="T14" fmla="*/ 18 w 26"/>
                <a:gd name="T15" fmla="*/ 36 h 36"/>
                <a:gd name="T16" fmla="*/ 21 w 26"/>
                <a:gd name="T17" fmla="*/ 36 h 36"/>
                <a:gd name="T18" fmla="*/ 23 w 26"/>
                <a:gd name="T19" fmla="*/ 36 h 36"/>
                <a:gd name="T20" fmla="*/ 26 w 26"/>
                <a:gd name="T21" fmla="*/ 33 h 36"/>
                <a:gd name="T22" fmla="*/ 26 w 26"/>
                <a:gd name="T23" fmla="*/ 31 h 36"/>
                <a:gd name="T24" fmla="*/ 23 w 26"/>
                <a:gd name="T25" fmla="*/ 31 h 36"/>
                <a:gd name="T26" fmla="*/ 23 w 26"/>
                <a:gd name="T27" fmla="*/ 28 h 36"/>
                <a:gd name="T28" fmla="*/ 21 w 26"/>
                <a:gd name="T29" fmla="*/ 28 h 36"/>
                <a:gd name="T30" fmla="*/ 18 w 26"/>
                <a:gd name="T31" fmla="*/ 23 h 36"/>
                <a:gd name="T32" fmla="*/ 15 w 26"/>
                <a:gd name="T33" fmla="*/ 18 h 36"/>
                <a:gd name="T34" fmla="*/ 15 w 26"/>
                <a:gd name="T35" fmla="*/ 15 h 36"/>
                <a:gd name="T36" fmla="*/ 13 w 26"/>
                <a:gd name="T37" fmla="*/ 15 h 36"/>
                <a:gd name="T38" fmla="*/ 10 w 26"/>
                <a:gd name="T39" fmla="*/ 13 h 36"/>
                <a:gd name="T40" fmla="*/ 10 w 26"/>
                <a:gd name="T41" fmla="*/ 10 h 36"/>
                <a:gd name="T42" fmla="*/ 8 w 26"/>
                <a:gd name="T43" fmla="*/ 5 h 36"/>
                <a:gd name="T44" fmla="*/ 10 w 26"/>
                <a:gd name="T45" fmla="*/ 0 h 36"/>
                <a:gd name="T46" fmla="*/ 8 w 26"/>
                <a:gd name="T47" fmla="*/ 0 h 36"/>
                <a:gd name="T48" fmla="*/ 5 w 26"/>
                <a:gd name="T49" fmla="*/ 0 h 36"/>
                <a:gd name="T50" fmla="*/ 3 w 26"/>
                <a:gd name="T51" fmla="*/ 2 h 36"/>
                <a:gd name="T52" fmla="*/ 0 w 26"/>
                <a:gd name="T53" fmla="*/ 8 h 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26"/>
                <a:gd name="T82" fmla="*/ 0 h 36"/>
                <a:gd name="T83" fmla="*/ 26 w 26"/>
                <a:gd name="T84" fmla="*/ 36 h 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26" h="36">
                  <a:moveTo>
                    <a:pt x="0" y="8"/>
                  </a:moveTo>
                  <a:lnTo>
                    <a:pt x="3" y="15"/>
                  </a:lnTo>
                  <a:lnTo>
                    <a:pt x="5" y="18"/>
                  </a:lnTo>
                  <a:lnTo>
                    <a:pt x="8" y="23"/>
                  </a:lnTo>
                  <a:lnTo>
                    <a:pt x="10" y="28"/>
                  </a:lnTo>
                  <a:lnTo>
                    <a:pt x="13" y="31"/>
                  </a:lnTo>
                  <a:lnTo>
                    <a:pt x="13" y="33"/>
                  </a:lnTo>
                  <a:lnTo>
                    <a:pt x="18" y="36"/>
                  </a:lnTo>
                  <a:lnTo>
                    <a:pt x="21" y="36"/>
                  </a:lnTo>
                  <a:lnTo>
                    <a:pt x="23" y="36"/>
                  </a:lnTo>
                  <a:lnTo>
                    <a:pt x="26" y="33"/>
                  </a:lnTo>
                  <a:lnTo>
                    <a:pt x="26" y="31"/>
                  </a:lnTo>
                  <a:lnTo>
                    <a:pt x="23" y="31"/>
                  </a:lnTo>
                  <a:lnTo>
                    <a:pt x="23" y="28"/>
                  </a:lnTo>
                  <a:lnTo>
                    <a:pt x="21" y="28"/>
                  </a:lnTo>
                  <a:lnTo>
                    <a:pt x="18" y="23"/>
                  </a:lnTo>
                  <a:lnTo>
                    <a:pt x="15" y="18"/>
                  </a:lnTo>
                  <a:lnTo>
                    <a:pt x="15" y="15"/>
                  </a:lnTo>
                  <a:lnTo>
                    <a:pt x="13" y="15"/>
                  </a:lnTo>
                  <a:lnTo>
                    <a:pt x="10" y="13"/>
                  </a:lnTo>
                  <a:lnTo>
                    <a:pt x="10" y="10"/>
                  </a:lnTo>
                  <a:lnTo>
                    <a:pt x="8" y="5"/>
                  </a:lnTo>
                  <a:lnTo>
                    <a:pt x="10" y="0"/>
                  </a:lnTo>
                  <a:lnTo>
                    <a:pt x="8" y="0"/>
                  </a:lnTo>
                  <a:lnTo>
                    <a:pt x="5" y="0"/>
                  </a:lnTo>
                  <a:lnTo>
                    <a:pt x="3" y="2"/>
                  </a:lnTo>
                  <a:lnTo>
                    <a:pt x="0"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5205" name="Freeform 138"/>
            <p:cNvSpPr>
              <a:spLocks/>
            </p:cNvSpPr>
            <p:nvPr/>
          </p:nvSpPr>
          <p:spPr bwMode="auto">
            <a:xfrm>
              <a:off x="1091" y="1437"/>
              <a:ext cx="41" cy="56"/>
            </a:xfrm>
            <a:custGeom>
              <a:avLst/>
              <a:gdLst>
                <a:gd name="T0" fmla="*/ 41 w 41"/>
                <a:gd name="T1" fmla="*/ 2 h 56"/>
                <a:gd name="T2" fmla="*/ 28 w 41"/>
                <a:gd name="T3" fmla="*/ 10 h 56"/>
                <a:gd name="T4" fmla="*/ 26 w 41"/>
                <a:gd name="T5" fmla="*/ 15 h 56"/>
                <a:gd name="T6" fmla="*/ 23 w 41"/>
                <a:gd name="T7" fmla="*/ 23 h 56"/>
                <a:gd name="T8" fmla="*/ 21 w 41"/>
                <a:gd name="T9" fmla="*/ 43 h 56"/>
                <a:gd name="T10" fmla="*/ 21 w 41"/>
                <a:gd name="T11" fmla="*/ 51 h 56"/>
                <a:gd name="T12" fmla="*/ 18 w 41"/>
                <a:gd name="T13" fmla="*/ 53 h 56"/>
                <a:gd name="T14" fmla="*/ 13 w 41"/>
                <a:gd name="T15" fmla="*/ 56 h 56"/>
                <a:gd name="T16" fmla="*/ 8 w 41"/>
                <a:gd name="T17" fmla="*/ 56 h 56"/>
                <a:gd name="T18" fmla="*/ 5 w 41"/>
                <a:gd name="T19" fmla="*/ 56 h 56"/>
                <a:gd name="T20" fmla="*/ 3 w 41"/>
                <a:gd name="T21" fmla="*/ 53 h 56"/>
                <a:gd name="T22" fmla="*/ 0 w 41"/>
                <a:gd name="T23" fmla="*/ 51 h 56"/>
                <a:gd name="T24" fmla="*/ 0 w 41"/>
                <a:gd name="T25" fmla="*/ 48 h 56"/>
                <a:gd name="T26" fmla="*/ 3 w 41"/>
                <a:gd name="T27" fmla="*/ 46 h 56"/>
                <a:gd name="T28" fmla="*/ 5 w 41"/>
                <a:gd name="T29" fmla="*/ 41 h 56"/>
                <a:gd name="T30" fmla="*/ 11 w 41"/>
                <a:gd name="T31" fmla="*/ 35 h 56"/>
                <a:gd name="T32" fmla="*/ 13 w 41"/>
                <a:gd name="T33" fmla="*/ 30 h 56"/>
                <a:gd name="T34" fmla="*/ 13 w 41"/>
                <a:gd name="T35" fmla="*/ 23 h 56"/>
                <a:gd name="T36" fmla="*/ 13 w 41"/>
                <a:gd name="T37" fmla="*/ 15 h 56"/>
                <a:gd name="T38" fmla="*/ 13 w 41"/>
                <a:gd name="T39" fmla="*/ 13 h 56"/>
                <a:gd name="T40" fmla="*/ 16 w 41"/>
                <a:gd name="T41" fmla="*/ 10 h 56"/>
                <a:gd name="T42" fmla="*/ 23 w 41"/>
                <a:gd name="T43" fmla="*/ 5 h 56"/>
                <a:gd name="T44" fmla="*/ 28 w 41"/>
                <a:gd name="T45" fmla="*/ 2 h 56"/>
                <a:gd name="T46" fmla="*/ 36 w 41"/>
                <a:gd name="T47" fmla="*/ 0 h 56"/>
                <a:gd name="T48" fmla="*/ 41 w 41"/>
                <a:gd name="T49" fmla="*/ 2 h 5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1"/>
                <a:gd name="T76" fmla="*/ 0 h 56"/>
                <a:gd name="T77" fmla="*/ 41 w 41"/>
                <a:gd name="T78" fmla="*/ 56 h 5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1" h="56">
                  <a:moveTo>
                    <a:pt x="41" y="2"/>
                  </a:moveTo>
                  <a:lnTo>
                    <a:pt x="28" y="10"/>
                  </a:lnTo>
                  <a:lnTo>
                    <a:pt x="26" y="15"/>
                  </a:lnTo>
                  <a:lnTo>
                    <a:pt x="23" y="23"/>
                  </a:lnTo>
                  <a:lnTo>
                    <a:pt x="21" y="43"/>
                  </a:lnTo>
                  <a:lnTo>
                    <a:pt x="21" y="51"/>
                  </a:lnTo>
                  <a:lnTo>
                    <a:pt x="18" y="53"/>
                  </a:lnTo>
                  <a:lnTo>
                    <a:pt x="13" y="56"/>
                  </a:lnTo>
                  <a:lnTo>
                    <a:pt x="8" y="56"/>
                  </a:lnTo>
                  <a:lnTo>
                    <a:pt x="5" y="56"/>
                  </a:lnTo>
                  <a:lnTo>
                    <a:pt x="3" y="53"/>
                  </a:lnTo>
                  <a:lnTo>
                    <a:pt x="0" y="51"/>
                  </a:lnTo>
                  <a:lnTo>
                    <a:pt x="0" y="48"/>
                  </a:lnTo>
                  <a:lnTo>
                    <a:pt x="3" y="46"/>
                  </a:lnTo>
                  <a:lnTo>
                    <a:pt x="5" y="41"/>
                  </a:lnTo>
                  <a:lnTo>
                    <a:pt x="11" y="35"/>
                  </a:lnTo>
                  <a:lnTo>
                    <a:pt x="13" y="30"/>
                  </a:lnTo>
                  <a:lnTo>
                    <a:pt x="13" y="23"/>
                  </a:lnTo>
                  <a:lnTo>
                    <a:pt x="13" y="15"/>
                  </a:lnTo>
                  <a:lnTo>
                    <a:pt x="13" y="13"/>
                  </a:lnTo>
                  <a:lnTo>
                    <a:pt x="16" y="10"/>
                  </a:lnTo>
                  <a:lnTo>
                    <a:pt x="23" y="5"/>
                  </a:lnTo>
                  <a:lnTo>
                    <a:pt x="28" y="2"/>
                  </a:lnTo>
                  <a:lnTo>
                    <a:pt x="36" y="0"/>
                  </a:lnTo>
                  <a:lnTo>
                    <a:pt x="41"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5206" name="Freeform 139"/>
            <p:cNvSpPr>
              <a:spLocks/>
            </p:cNvSpPr>
            <p:nvPr/>
          </p:nvSpPr>
          <p:spPr bwMode="auto">
            <a:xfrm>
              <a:off x="1303" y="1355"/>
              <a:ext cx="75" cy="51"/>
            </a:xfrm>
            <a:custGeom>
              <a:avLst/>
              <a:gdLst>
                <a:gd name="T0" fmla="*/ 64 w 75"/>
                <a:gd name="T1" fmla="*/ 0 h 51"/>
                <a:gd name="T2" fmla="*/ 72 w 75"/>
                <a:gd name="T3" fmla="*/ 0 h 51"/>
                <a:gd name="T4" fmla="*/ 72 w 75"/>
                <a:gd name="T5" fmla="*/ 3 h 51"/>
                <a:gd name="T6" fmla="*/ 75 w 75"/>
                <a:gd name="T7" fmla="*/ 5 h 51"/>
                <a:gd name="T8" fmla="*/ 72 w 75"/>
                <a:gd name="T9" fmla="*/ 8 h 51"/>
                <a:gd name="T10" fmla="*/ 69 w 75"/>
                <a:gd name="T11" fmla="*/ 13 h 51"/>
                <a:gd name="T12" fmla="*/ 62 w 75"/>
                <a:gd name="T13" fmla="*/ 21 h 51"/>
                <a:gd name="T14" fmla="*/ 57 w 75"/>
                <a:gd name="T15" fmla="*/ 23 h 51"/>
                <a:gd name="T16" fmla="*/ 54 w 75"/>
                <a:gd name="T17" fmla="*/ 26 h 51"/>
                <a:gd name="T18" fmla="*/ 46 w 75"/>
                <a:gd name="T19" fmla="*/ 28 h 51"/>
                <a:gd name="T20" fmla="*/ 36 w 75"/>
                <a:gd name="T21" fmla="*/ 33 h 51"/>
                <a:gd name="T22" fmla="*/ 26 w 75"/>
                <a:gd name="T23" fmla="*/ 38 h 51"/>
                <a:gd name="T24" fmla="*/ 23 w 75"/>
                <a:gd name="T25" fmla="*/ 43 h 51"/>
                <a:gd name="T26" fmla="*/ 23 w 75"/>
                <a:gd name="T27" fmla="*/ 46 h 51"/>
                <a:gd name="T28" fmla="*/ 23 w 75"/>
                <a:gd name="T29" fmla="*/ 49 h 51"/>
                <a:gd name="T30" fmla="*/ 21 w 75"/>
                <a:gd name="T31" fmla="*/ 49 h 51"/>
                <a:gd name="T32" fmla="*/ 16 w 75"/>
                <a:gd name="T33" fmla="*/ 51 h 51"/>
                <a:gd name="T34" fmla="*/ 6 w 75"/>
                <a:gd name="T35" fmla="*/ 49 h 51"/>
                <a:gd name="T36" fmla="*/ 0 w 75"/>
                <a:gd name="T37" fmla="*/ 49 h 51"/>
                <a:gd name="T38" fmla="*/ 3 w 75"/>
                <a:gd name="T39" fmla="*/ 41 h 51"/>
                <a:gd name="T40" fmla="*/ 6 w 75"/>
                <a:gd name="T41" fmla="*/ 36 h 51"/>
                <a:gd name="T42" fmla="*/ 11 w 75"/>
                <a:gd name="T43" fmla="*/ 31 h 51"/>
                <a:gd name="T44" fmla="*/ 18 w 75"/>
                <a:gd name="T45" fmla="*/ 28 h 51"/>
                <a:gd name="T46" fmla="*/ 23 w 75"/>
                <a:gd name="T47" fmla="*/ 26 h 51"/>
                <a:gd name="T48" fmla="*/ 26 w 75"/>
                <a:gd name="T49" fmla="*/ 23 h 51"/>
                <a:gd name="T50" fmla="*/ 31 w 75"/>
                <a:gd name="T51" fmla="*/ 15 h 51"/>
                <a:gd name="T52" fmla="*/ 36 w 75"/>
                <a:gd name="T53" fmla="*/ 10 h 51"/>
                <a:gd name="T54" fmla="*/ 41 w 75"/>
                <a:gd name="T55" fmla="*/ 10 h 51"/>
                <a:gd name="T56" fmla="*/ 44 w 75"/>
                <a:gd name="T57" fmla="*/ 10 h 51"/>
                <a:gd name="T58" fmla="*/ 49 w 75"/>
                <a:gd name="T59" fmla="*/ 10 h 51"/>
                <a:gd name="T60" fmla="*/ 52 w 75"/>
                <a:gd name="T61" fmla="*/ 8 h 51"/>
                <a:gd name="T62" fmla="*/ 57 w 75"/>
                <a:gd name="T63" fmla="*/ 5 h 51"/>
                <a:gd name="T64" fmla="*/ 62 w 75"/>
                <a:gd name="T65" fmla="*/ 0 h 51"/>
                <a:gd name="T66" fmla="*/ 64 w 75"/>
                <a:gd name="T67" fmla="*/ 0 h 51"/>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75"/>
                <a:gd name="T103" fmla="*/ 0 h 51"/>
                <a:gd name="T104" fmla="*/ 75 w 75"/>
                <a:gd name="T105" fmla="*/ 51 h 51"/>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75" h="51">
                  <a:moveTo>
                    <a:pt x="64" y="0"/>
                  </a:moveTo>
                  <a:lnTo>
                    <a:pt x="72" y="0"/>
                  </a:lnTo>
                  <a:lnTo>
                    <a:pt x="72" y="3"/>
                  </a:lnTo>
                  <a:lnTo>
                    <a:pt x="75" y="5"/>
                  </a:lnTo>
                  <a:lnTo>
                    <a:pt x="72" y="8"/>
                  </a:lnTo>
                  <a:lnTo>
                    <a:pt x="69" y="13"/>
                  </a:lnTo>
                  <a:lnTo>
                    <a:pt x="62" y="21"/>
                  </a:lnTo>
                  <a:lnTo>
                    <a:pt x="57" y="23"/>
                  </a:lnTo>
                  <a:lnTo>
                    <a:pt x="54" y="26"/>
                  </a:lnTo>
                  <a:lnTo>
                    <a:pt x="46" y="28"/>
                  </a:lnTo>
                  <a:lnTo>
                    <a:pt x="36" y="33"/>
                  </a:lnTo>
                  <a:lnTo>
                    <a:pt x="26" y="38"/>
                  </a:lnTo>
                  <a:lnTo>
                    <a:pt x="23" y="43"/>
                  </a:lnTo>
                  <a:lnTo>
                    <a:pt x="23" y="46"/>
                  </a:lnTo>
                  <a:lnTo>
                    <a:pt x="23" y="49"/>
                  </a:lnTo>
                  <a:lnTo>
                    <a:pt x="21" y="49"/>
                  </a:lnTo>
                  <a:lnTo>
                    <a:pt x="16" y="51"/>
                  </a:lnTo>
                  <a:lnTo>
                    <a:pt x="6" y="49"/>
                  </a:lnTo>
                  <a:lnTo>
                    <a:pt x="0" y="49"/>
                  </a:lnTo>
                  <a:lnTo>
                    <a:pt x="3" y="41"/>
                  </a:lnTo>
                  <a:lnTo>
                    <a:pt x="6" y="36"/>
                  </a:lnTo>
                  <a:lnTo>
                    <a:pt x="11" y="31"/>
                  </a:lnTo>
                  <a:lnTo>
                    <a:pt x="18" y="28"/>
                  </a:lnTo>
                  <a:lnTo>
                    <a:pt x="23" y="26"/>
                  </a:lnTo>
                  <a:lnTo>
                    <a:pt x="26" y="23"/>
                  </a:lnTo>
                  <a:lnTo>
                    <a:pt x="31" y="15"/>
                  </a:lnTo>
                  <a:lnTo>
                    <a:pt x="36" y="10"/>
                  </a:lnTo>
                  <a:lnTo>
                    <a:pt x="41" y="10"/>
                  </a:lnTo>
                  <a:lnTo>
                    <a:pt x="44" y="10"/>
                  </a:lnTo>
                  <a:lnTo>
                    <a:pt x="49" y="10"/>
                  </a:lnTo>
                  <a:lnTo>
                    <a:pt x="52" y="8"/>
                  </a:lnTo>
                  <a:lnTo>
                    <a:pt x="57" y="5"/>
                  </a:lnTo>
                  <a:lnTo>
                    <a:pt x="62" y="0"/>
                  </a:lnTo>
                  <a:lnTo>
                    <a:pt x="6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5207" name="Freeform 140"/>
            <p:cNvSpPr>
              <a:spLocks/>
            </p:cNvSpPr>
            <p:nvPr/>
          </p:nvSpPr>
          <p:spPr bwMode="auto">
            <a:xfrm>
              <a:off x="1171" y="1011"/>
              <a:ext cx="569" cy="362"/>
            </a:xfrm>
            <a:custGeom>
              <a:avLst/>
              <a:gdLst>
                <a:gd name="T0" fmla="*/ 212 w 569"/>
                <a:gd name="T1" fmla="*/ 94 h 362"/>
                <a:gd name="T2" fmla="*/ 235 w 569"/>
                <a:gd name="T3" fmla="*/ 53 h 362"/>
                <a:gd name="T4" fmla="*/ 270 w 569"/>
                <a:gd name="T5" fmla="*/ 33 h 362"/>
                <a:gd name="T6" fmla="*/ 309 w 569"/>
                <a:gd name="T7" fmla="*/ 5 h 362"/>
                <a:gd name="T8" fmla="*/ 368 w 569"/>
                <a:gd name="T9" fmla="*/ 0 h 362"/>
                <a:gd name="T10" fmla="*/ 413 w 569"/>
                <a:gd name="T11" fmla="*/ 17 h 362"/>
                <a:gd name="T12" fmla="*/ 462 w 569"/>
                <a:gd name="T13" fmla="*/ 51 h 362"/>
                <a:gd name="T14" fmla="*/ 480 w 569"/>
                <a:gd name="T15" fmla="*/ 89 h 362"/>
                <a:gd name="T16" fmla="*/ 490 w 569"/>
                <a:gd name="T17" fmla="*/ 160 h 362"/>
                <a:gd name="T18" fmla="*/ 482 w 569"/>
                <a:gd name="T19" fmla="*/ 209 h 362"/>
                <a:gd name="T20" fmla="*/ 482 w 569"/>
                <a:gd name="T21" fmla="*/ 224 h 362"/>
                <a:gd name="T22" fmla="*/ 526 w 569"/>
                <a:gd name="T23" fmla="*/ 216 h 362"/>
                <a:gd name="T24" fmla="*/ 534 w 569"/>
                <a:gd name="T25" fmla="*/ 229 h 362"/>
                <a:gd name="T26" fmla="*/ 557 w 569"/>
                <a:gd name="T27" fmla="*/ 247 h 362"/>
                <a:gd name="T28" fmla="*/ 562 w 569"/>
                <a:gd name="T29" fmla="*/ 280 h 362"/>
                <a:gd name="T30" fmla="*/ 567 w 569"/>
                <a:gd name="T31" fmla="*/ 311 h 362"/>
                <a:gd name="T32" fmla="*/ 567 w 569"/>
                <a:gd name="T33" fmla="*/ 331 h 362"/>
                <a:gd name="T34" fmla="*/ 526 w 569"/>
                <a:gd name="T35" fmla="*/ 362 h 362"/>
                <a:gd name="T36" fmla="*/ 544 w 569"/>
                <a:gd name="T37" fmla="*/ 334 h 362"/>
                <a:gd name="T38" fmla="*/ 549 w 569"/>
                <a:gd name="T39" fmla="*/ 296 h 362"/>
                <a:gd name="T40" fmla="*/ 536 w 569"/>
                <a:gd name="T41" fmla="*/ 252 h 362"/>
                <a:gd name="T42" fmla="*/ 516 w 569"/>
                <a:gd name="T43" fmla="*/ 232 h 362"/>
                <a:gd name="T44" fmla="*/ 459 w 569"/>
                <a:gd name="T45" fmla="*/ 239 h 362"/>
                <a:gd name="T46" fmla="*/ 447 w 569"/>
                <a:gd name="T47" fmla="*/ 222 h 362"/>
                <a:gd name="T48" fmla="*/ 475 w 569"/>
                <a:gd name="T49" fmla="*/ 188 h 362"/>
                <a:gd name="T50" fmla="*/ 477 w 569"/>
                <a:gd name="T51" fmla="*/ 132 h 362"/>
                <a:gd name="T52" fmla="*/ 467 w 569"/>
                <a:gd name="T53" fmla="*/ 102 h 362"/>
                <a:gd name="T54" fmla="*/ 452 w 569"/>
                <a:gd name="T55" fmla="*/ 63 h 362"/>
                <a:gd name="T56" fmla="*/ 429 w 569"/>
                <a:gd name="T57" fmla="*/ 40 h 362"/>
                <a:gd name="T58" fmla="*/ 411 w 569"/>
                <a:gd name="T59" fmla="*/ 38 h 362"/>
                <a:gd name="T60" fmla="*/ 388 w 569"/>
                <a:gd name="T61" fmla="*/ 25 h 362"/>
                <a:gd name="T62" fmla="*/ 357 w 569"/>
                <a:gd name="T63" fmla="*/ 25 h 362"/>
                <a:gd name="T64" fmla="*/ 296 w 569"/>
                <a:gd name="T65" fmla="*/ 30 h 362"/>
                <a:gd name="T66" fmla="*/ 278 w 569"/>
                <a:gd name="T67" fmla="*/ 51 h 362"/>
                <a:gd name="T68" fmla="*/ 237 w 569"/>
                <a:gd name="T69" fmla="*/ 79 h 362"/>
                <a:gd name="T70" fmla="*/ 222 w 569"/>
                <a:gd name="T71" fmla="*/ 117 h 362"/>
                <a:gd name="T72" fmla="*/ 240 w 569"/>
                <a:gd name="T73" fmla="*/ 183 h 362"/>
                <a:gd name="T74" fmla="*/ 227 w 569"/>
                <a:gd name="T75" fmla="*/ 199 h 362"/>
                <a:gd name="T76" fmla="*/ 207 w 569"/>
                <a:gd name="T77" fmla="*/ 140 h 362"/>
                <a:gd name="T78" fmla="*/ 186 w 569"/>
                <a:gd name="T79" fmla="*/ 125 h 362"/>
                <a:gd name="T80" fmla="*/ 166 w 569"/>
                <a:gd name="T81" fmla="*/ 107 h 362"/>
                <a:gd name="T82" fmla="*/ 125 w 569"/>
                <a:gd name="T83" fmla="*/ 91 h 362"/>
                <a:gd name="T84" fmla="*/ 79 w 569"/>
                <a:gd name="T85" fmla="*/ 104 h 362"/>
                <a:gd name="T86" fmla="*/ 53 w 569"/>
                <a:gd name="T87" fmla="*/ 122 h 362"/>
                <a:gd name="T88" fmla="*/ 28 w 569"/>
                <a:gd name="T89" fmla="*/ 145 h 362"/>
                <a:gd name="T90" fmla="*/ 15 w 569"/>
                <a:gd name="T91" fmla="*/ 194 h 362"/>
                <a:gd name="T92" fmla="*/ 43 w 569"/>
                <a:gd name="T93" fmla="*/ 250 h 362"/>
                <a:gd name="T94" fmla="*/ 35 w 569"/>
                <a:gd name="T95" fmla="*/ 260 h 362"/>
                <a:gd name="T96" fmla="*/ 2 w 569"/>
                <a:gd name="T97" fmla="*/ 214 h 362"/>
                <a:gd name="T98" fmla="*/ 7 w 569"/>
                <a:gd name="T99" fmla="*/ 171 h 362"/>
                <a:gd name="T100" fmla="*/ 15 w 569"/>
                <a:gd name="T101" fmla="*/ 125 h 362"/>
                <a:gd name="T102" fmla="*/ 40 w 569"/>
                <a:gd name="T103" fmla="*/ 112 h 362"/>
                <a:gd name="T104" fmla="*/ 69 w 569"/>
                <a:gd name="T105" fmla="*/ 81 h 362"/>
                <a:gd name="T106" fmla="*/ 122 w 569"/>
                <a:gd name="T107" fmla="*/ 71 h 362"/>
                <a:gd name="T108" fmla="*/ 150 w 569"/>
                <a:gd name="T109" fmla="*/ 81 h 362"/>
                <a:gd name="T110" fmla="*/ 204 w 569"/>
                <a:gd name="T111" fmla="*/ 120 h 362"/>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569"/>
                <a:gd name="T169" fmla="*/ 0 h 362"/>
                <a:gd name="T170" fmla="*/ 569 w 569"/>
                <a:gd name="T171" fmla="*/ 362 h 362"/>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569" h="362">
                  <a:moveTo>
                    <a:pt x="204" y="120"/>
                  </a:moveTo>
                  <a:lnTo>
                    <a:pt x="204" y="109"/>
                  </a:lnTo>
                  <a:lnTo>
                    <a:pt x="207" y="102"/>
                  </a:lnTo>
                  <a:lnTo>
                    <a:pt x="209" y="97"/>
                  </a:lnTo>
                  <a:lnTo>
                    <a:pt x="212" y="94"/>
                  </a:lnTo>
                  <a:lnTo>
                    <a:pt x="219" y="86"/>
                  </a:lnTo>
                  <a:lnTo>
                    <a:pt x="222" y="81"/>
                  </a:lnTo>
                  <a:lnTo>
                    <a:pt x="222" y="76"/>
                  </a:lnTo>
                  <a:lnTo>
                    <a:pt x="227" y="63"/>
                  </a:lnTo>
                  <a:lnTo>
                    <a:pt x="235" y="53"/>
                  </a:lnTo>
                  <a:lnTo>
                    <a:pt x="240" y="45"/>
                  </a:lnTo>
                  <a:lnTo>
                    <a:pt x="245" y="40"/>
                  </a:lnTo>
                  <a:lnTo>
                    <a:pt x="255" y="35"/>
                  </a:lnTo>
                  <a:lnTo>
                    <a:pt x="263" y="35"/>
                  </a:lnTo>
                  <a:lnTo>
                    <a:pt x="270" y="33"/>
                  </a:lnTo>
                  <a:lnTo>
                    <a:pt x="281" y="23"/>
                  </a:lnTo>
                  <a:lnTo>
                    <a:pt x="288" y="15"/>
                  </a:lnTo>
                  <a:lnTo>
                    <a:pt x="293" y="10"/>
                  </a:lnTo>
                  <a:lnTo>
                    <a:pt x="301" y="7"/>
                  </a:lnTo>
                  <a:lnTo>
                    <a:pt x="309" y="5"/>
                  </a:lnTo>
                  <a:lnTo>
                    <a:pt x="324" y="5"/>
                  </a:lnTo>
                  <a:lnTo>
                    <a:pt x="337" y="7"/>
                  </a:lnTo>
                  <a:lnTo>
                    <a:pt x="350" y="5"/>
                  </a:lnTo>
                  <a:lnTo>
                    <a:pt x="360" y="2"/>
                  </a:lnTo>
                  <a:lnTo>
                    <a:pt x="368" y="0"/>
                  </a:lnTo>
                  <a:lnTo>
                    <a:pt x="373" y="0"/>
                  </a:lnTo>
                  <a:lnTo>
                    <a:pt x="375" y="2"/>
                  </a:lnTo>
                  <a:lnTo>
                    <a:pt x="393" y="12"/>
                  </a:lnTo>
                  <a:lnTo>
                    <a:pt x="403" y="15"/>
                  </a:lnTo>
                  <a:lnTo>
                    <a:pt x="413" y="17"/>
                  </a:lnTo>
                  <a:lnTo>
                    <a:pt x="421" y="17"/>
                  </a:lnTo>
                  <a:lnTo>
                    <a:pt x="429" y="20"/>
                  </a:lnTo>
                  <a:lnTo>
                    <a:pt x="444" y="33"/>
                  </a:lnTo>
                  <a:lnTo>
                    <a:pt x="457" y="45"/>
                  </a:lnTo>
                  <a:lnTo>
                    <a:pt x="462" y="51"/>
                  </a:lnTo>
                  <a:lnTo>
                    <a:pt x="465" y="58"/>
                  </a:lnTo>
                  <a:lnTo>
                    <a:pt x="470" y="66"/>
                  </a:lnTo>
                  <a:lnTo>
                    <a:pt x="472" y="71"/>
                  </a:lnTo>
                  <a:lnTo>
                    <a:pt x="477" y="76"/>
                  </a:lnTo>
                  <a:lnTo>
                    <a:pt x="480" y="89"/>
                  </a:lnTo>
                  <a:lnTo>
                    <a:pt x="485" y="102"/>
                  </a:lnTo>
                  <a:lnTo>
                    <a:pt x="490" y="112"/>
                  </a:lnTo>
                  <a:lnTo>
                    <a:pt x="495" y="122"/>
                  </a:lnTo>
                  <a:lnTo>
                    <a:pt x="493" y="140"/>
                  </a:lnTo>
                  <a:lnTo>
                    <a:pt x="490" y="160"/>
                  </a:lnTo>
                  <a:lnTo>
                    <a:pt x="493" y="183"/>
                  </a:lnTo>
                  <a:lnTo>
                    <a:pt x="493" y="191"/>
                  </a:lnTo>
                  <a:lnTo>
                    <a:pt x="490" y="199"/>
                  </a:lnTo>
                  <a:lnTo>
                    <a:pt x="488" y="204"/>
                  </a:lnTo>
                  <a:lnTo>
                    <a:pt x="482" y="209"/>
                  </a:lnTo>
                  <a:lnTo>
                    <a:pt x="475" y="214"/>
                  </a:lnTo>
                  <a:lnTo>
                    <a:pt x="470" y="219"/>
                  </a:lnTo>
                  <a:lnTo>
                    <a:pt x="467" y="224"/>
                  </a:lnTo>
                  <a:lnTo>
                    <a:pt x="475" y="224"/>
                  </a:lnTo>
                  <a:lnTo>
                    <a:pt x="482" y="224"/>
                  </a:lnTo>
                  <a:lnTo>
                    <a:pt x="495" y="219"/>
                  </a:lnTo>
                  <a:lnTo>
                    <a:pt x="508" y="214"/>
                  </a:lnTo>
                  <a:lnTo>
                    <a:pt x="516" y="214"/>
                  </a:lnTo>
                  <a:lnTo>
                    <a:pt x="521" y="214"/>
                  </a:lnTo>
                  <a:lnTo>
                    <a:pt x="526" y="216"/>
                  </a:lnTo>
                  <a:lnTo>
                    <a:pt x="528" y="216"/>
                  </a:lnTo>
                  <a:lnTo>
                    <a:pt x="531" y="219"/>
                  </a:lnTo>
                  <a:lnTo>
                    <a:pt x="531" y="222"/>
                  </a:lnTo>
                  <a:lnTo>
                    <a:pt x="531" y="224"/>
                  </a:lnTo>
                  <a:lnTo>
                    <a:pt x="534" y="229"/>
                  </a:lnTo>
                  <a:lnTo>
                    <a:pt x="536" y="232"/>
                  </a:lnTo>
                  <a:lnTo>
                    <a:pt x="544" y="237"/>
                  </a:lnTo>
                  <a:lnTo>
                    <a:pt x="551" y="239"/>
                  </a:lnTo>
                  <a:lnTo>
                    <a:pt x="554" y="245"/>
                  </a:lnTo>
                  <a:lnTo>
                    <a:pt x="557" y="247"/>
                  </a:lnTo>
                  <a:lnTo>
                    <a:pt x="559" y="252"/>
                  </a:lnTo>
                  <a:lnTo>
                    <a:pt x="559" y="260"/>
                  </a:lnTo>
                  <a:lnTo>
                    <a:pt x="559" y="270"/>
                  </a:lnTo>
                  <a:lnTo>
                    <a:pt x="559" y="278"/>
                  </a:lnTo>
                  <a:lnTo>
                    <a:pt x="562" y="280"/>
                  </a:lnTo>
                  <a:lnTo>
                    <a:pt x="564" y="283"/>
                  </a:lnTo>
                  <a:lnTo>
                    <a:pt x="567" y="291"/>
                  </a:lnTo>
                  <a:lnTo>
                    <a:pt x="567" y="298"/>
                  </a:lnTo>
                  <a:lnTo>
                    <a:pt x="567" y="303"/>
                  </a:lnTo>
                  <a:lnTo>
                    <a:pt x="567" y="311"/>
                  </a:lnTo>
                  <a:lnTo>
                    <a:pt x="567" y="313"/>
                  </a:lnTo>
                  <a:lnTo>
                    <a:pt x="567" y="316"/>
                  </a:lnTo>
                  <a:lnTo>
                    <a:pt x="569" y="319"/>
                  </a:lnTo>
                  <a:lnTo>
                    <a:pt x="569" y="321"/>
                  </a:lnTo>
                  <a:lnTo>
                    <a:pt x="567" y="331"/>
                  </a:lnTo>
                  <a:lnTo>
                    <a:pt x="554" y="349"/>
                  </a:lnTo>
                  <a:lnTo>
                    <a:pt x="546" y="357"/>
                  </a:lnTo>
                  <a:lnTo>
                    <a:pt x="536" y="362"/>
                  </a:lnTo>
                  <a:lnTo>
                    <a:pt x="531" y="362"/>
                  </a:lnTo>
                  <a:lnTo>
                    <a:pt x="526" y="362"/>
                  </a:lnTo>
                  <a:lnTo>
                    <a:pt x="521" y="359"/>
                  </a:lnTo>
                  <a:lnTo>
                    <a:pt x="516" y="354"/>
                  </a:lnTo>
                  <a:lnTo>
                    <a:pt x="526" y="352"/>
                  </a:lnTo>
                  <a:lnTo>
                    <a:pt x="536" y="344"/>
                  </a:lnTo>
                  <a:lnTo>
                    <a:pt x="544" y="334"/>
                  </a:lnTo>
                  <a:lnTo>
                    <a:pt x="549" y="326"/>
                  </a:lnTo>
                  <a:lnTo>
                    <a:pt x="554" y="316"/>
                  </a:lnTo>
                  <a:lnTo>
                    <a:pt x="554" y="308"/>
                  </a:lnTo>
                  <a:lnTo>
                    <a:pt x="554" y="301"/>
                  </a:lnTo>
                  <a:lnTo>
                    <a:pt x="549" y="296"/>
                  </a:lnTo>
                  <a:lnTo>
                    <a:pt x="549" y="288"/>
                  </a:lnTo>
                  <a:lnTo>
                    <a:pt x="549" y="280"/>
                  </a:lnTo>
                  <a:lnTo>
                    <a:pt x="549" y="273"/>
                  </a:lnTo>
                  <a:lnTo>
                    <a:pt x="544" y="262"/>
                  </a:lnTo>
                  <a:lnTo>
                    <a:pt x="536" y="252"/>
                  </a:lnTo>
                  <a:lnTo>
                    <a:pt x="531" y="250"/>
                  </a:lnTo>
                  <a:lnTo>
                    <a:pt x="526" y="245"/>
                  </a:lnTo>
                  <a:lnTo>
                    <a:pt x="521" y="239"/>
                  </a:lnTo>
                  <a:lnTo>
                    <a:pt x="518" y="234"/>
                  </a:lnTo>
                  <a:lnTo>
                    <a:pt x="516" y="232"/>
                  </a:lnTo>
                  <a:lnTo>
                    <a:pt x="511" y="229"/>
                  </a:lnTo>
                  <a:lnTo>
                    <a:pt x="505" y="229"/>
                  </a:lnTo>
                  <a:lnTo>
                    <a:pt x="477" y="234"/>
                  </a:lnTo>
                  <a:lnTo>
                    <a:pt x="467" y="237"/>
                  </a:lnTo>
                  <a:lnTo>
                    <a:pt x="459" y="239"/>
                  </a:lnTo>
                  <a:lnTo>
                    <a:pt x="452" y="237"/>
                  </a:lnTo>
                  <a:lnTo>
                    <a:pt x="436" y="234"/>
                  </a:lnTo>
                  <a:lnTo>
                    <a:pt x="436" y="229"/>
                  </a:lnTo>
                  <a:lnTo>
                    <a:pt x="439" y="227"/>
                  </a:lnTo>
                  <a:lnTo>
                    <a:pt x="447" y="222"/>
                  </a:lnTo>
                  <a:lnTo>
                    <a:pt x="454" y="216"/>
                  </a:lnTo>
                  <a:lnTo>
                    <a:pt x="457" y="214"/>
                  </a:lnTo>
                  <a:lnTo>
                    <a:pt x="459" y="209"/>
                  </a:lnTo>
                  <a:lnTo>
                    <a:pt x="467" y="196"/>
                  </a:lnTo>
                  <a:lnTo>
                    <a:pt x="475" y="188"/>
                  </a:lnTo>
                  <a:lnTo>
                    <a:pt x="477" y="181"/>
                  </a:lnTo>
                  <a:lnTo>
                    <a:pt x="480" y="176"/>
                  </a:lnTo>
                  <a:lnTo>
                    <a:pt x="480" y="155"/>
                  </a:lnTo>
                  <a:lnTo>
                    <a:pt x="477" y="137"/>
                  </a:lnTo>
                  <a:lnTo>
                    <a:pt x="477" y="132"/>
                  </a:lnTo>
                  <a:lnTo>
                    <a:pt x="475" y="130"/>
                  </a:lnTo>
                  <a:lnTo>
                    <a:pt x="472" y="130"/>
                  </a:lnTo>
                  <a:lnTo>
                    <a:pt x="472" y="127"/>
                  </a:lnTo>
                  <a:lnTo>
                    <a:pt x="470" y="117"/>
                  </a:lnTo>
                  <a:lnTo>
                    <a:pt x="467" y="102"/>
                  </a:lnTo>
                  <a:lnTo>
                    <a:pt x="465" y="94"/>
                  </a:lnTo>
                  <a:lnTo>
                    <a:pt x="462" y="84"/>
                  </a:lnTo>
                  <a:lnTo>
                    <a:pt x="457" y="74"/>
                  </a:lnTo>
                  <a:lnTo>
                    <a:pt x="454" y="66"/>
                  </a:lnTo>
                  <a:lnTo>
                    <a:pt x="452" y="63"/>
                  </a:lnTo>
                  <a:lnTo>
                    <a:pt x="447" y="58"/>
                  </a:lnTo>
                  <a:lnTo>
                    <a:pt x="439" y="53"/>
                  </a:lnTo>
                  <a:lnTo>
                    <a:pt x="436" y="51"/>
                  </a:lnTo>
                  <a:lnTo>
                    <a:pt x="431" y="45"/>
                  </a:lnTo>
                  <a:lnTo>
                    <a:pt x="429" y="40"/>
                  </a:lnTo>
                  <a:lnTo>
                    <a:pt x="424" y="38"/>
                  </a:lnTo>
                  <a:lnTo>
                    <a:pt x="421" y="38"/>
                  </a:lnTo>
                  <a:lnTo>
                    <a:pt x="419" y="38"/>
                  </a:lnTo>
                  <a:lnTo>
                    <a:pt x="416" y="38"/>
                  </a:lnTo>
                  <a:lnTo>
                    <a:pt x="411" y="38"/>
                  </a:lnTo>
                  <a:lnTo>
                    <a:pt x="408" y="35"/>
                  </a:lnTo>
                  <a:lnTo>
                    <a:pt x="401" y="30"/>
                  </a:lnTo>
                  <a:lnTo>
                    <a:pt x="396" y="25"/>
                  </a:lnTo>
                  <a:lnTo>
                    <a:pt x="393" y="25"/>
                  </a:lnTo>
                  <a:lnTo>
                    <a:pt x="388" y="25"/>
                  </a:lnTo>
                  <a:lnTo>
                    <a:pt x="383" y="28"/>
                  </a:lnTo>
                  <a:lnTo>
                    <a:pt x="378" y="28"/>
                  </a:lnTo>
                  <a:lnTo>
                    <a:pt x="373" y="30"/>
                  </a:lnTo>
                  <a:lnTo>
                    <a:pt x="365" y="28"/>
                  </a:lnTo>
                  <a:lnTo>
                    <a:pt x="357" y="25"/>
                  </a:lnTo>
                  <a:lnTo>
                    <a:pt x="350" y="20"/>
                  </a:lnTo>
                  <a:lnTo>
                    <a:pt x="339" y="20"/>
                  </a:lnTo>
                  <a:lnTo>
                    <a:pt x="316" y="23"/>
                  </a:lnTo>
                  <a:lnTo>
                    <a:pt x="304" y="25"/>
                  </a:lnTo>
                  <a:lnTo>
                    <a:pt x="296" y="30"/>
                  </a:lnTo>
                  <a:lnTo>
                    <a:pt x="288" y="33"/>
                  </a:lnTo>
                  <a:lnTo>
                    <a:pt x="286" y="38"/>
                  </a:lnTo>
                  <a:lnTo>
                    <a:pt x="283" y="40"/>
                  </a:lnTo>
                  <a:lnTo>
                    <a:pt x="281" y="45"/>
                  </a:lnTo>
                  <a:lnTo>
                    <a:pt x="278" y="51"/>
                  </a:lnTo>
                  <a:lnTo>
                    <a:pt x="265" y="58"/>
                  </a:lnTo>
                  <a:lnTo>
                    <a:pt x="253" y="63"/>
                  </a:lnTo>
                  <a:lnTo>
                    <a:pt x="247" y="66"/>
                  </a:lnTo>
                  <a:lnTo>
                    <a:pt x="242" y="71"/>
                  </a:lnTo>
                  <a:lnTo>
                    <a:pt x="237" y="79"/>
                  </a:lnTo>
                  <a:lnTo>
                    <a:pt x="235" y="89"/>
                  </a:lnTo>
                  <a:lnTo>
                    <a:pt x="232" y="97"/>
                  </a:lnTo>
                  <a:lnTo>
                    <a:pt x="227" y="107"/>
                  </a:lnTo>
                  <a:lnTo>
                    <a:pt x="224" y="112"/>
                  </a:lnTo>
                  <a:lnTo>
                    <a:pt x="222" y="117"/>
                  </a:lnTo>
                  <a:lnTo>
                    <a:pt x="219" y="132"/>
                  </a:lnTo>
                  <a:lnTo>
                    <a:pt x="219" y="148"/>
                  </a:lnTo>
                  <a:lnTo>
                    <a:pt x="222" y="160"/>
                  </a:lnTo>
                  <a:lnTo>
                    <a:pt x="230" y="171"/>
                  </a:lnTo>
                  <a:lnTo>
                    <a:pt x="240" y="183"/>
                  </a:lnTo>
                  <a:lnTo>
                    <a:pt x="245" y="194"/>
                  </a:lnTo>
                  <a:lnTo>
                    <a:pt x="247" y="199"/>
                  </a:lnTo>
                  <a:lnTo>
                    <a:pt x="245" y="204"/>
                  </a:lnTo>
                  <a:lnTo>
                    <a:pt x="232" y="201"/>
                  </a:lnTo>
                  <a:lnTo>
                    <a:pt x="227" y="199"/>
                  </a:lnTo>
                  <a:lnTo>
                    <a:pt x="222" y="196"/>
                  </a:lnTo>
                  <a:lnTo>
                    <a:pt x="214" y="183"/>
                  </a:lnTo>
                  <a:lnTo>
                    <a:pt x="212" y="171"/>
                  </a:lnTo>
                  <a:lnTo>
                    <a:pt x="207" y="150"/>
                  </a:lnTo>
                  <a:lnTo>
                    <a:pt x="207" y="140"/>
                  </a:lnTo>
                  <a:lnTo>
                    <a:pt x="204" y="135"/>
                  </a:lnTo>
                  <a:lnTo>
                    <a:pt x="201" y="132"/>
                  </a:lnTo>
                  <a:lnTo>
                    <a:pt x="199" y="130"/>
                  </a:lnTo>
                  <a:lnTo>
                    <a:pt x="189" y="127"/>
                  </a:lnTo>
                  <a:lnTo>
                    <a:pt x="186" y="125"/>
                  </a:lnTo>
                  <a:lnTo>
                    <a:pt x="184" y="122"/>
                  </a:lnTo>
                  <a:lnTo>
                    <a:pt x="178" y="117"/>
                  </a:lnTo>
                  <a:lnTo>
                    <a:pt x="173" y="109"/>
                  </a:lnTo>
                  <a:lnTo>
                    <a:pt x="171" y="107"/>
                  </a:lnTo>
                  <a:lnTo>
                    <a:pt x="166" y="107"/>
                  </a:lnTo>
                  <a:lnTo>
                    <a:pt x="155" y="102"/>
                  </a:lnTo>
                  <a:lnTo>
                    <a:pt x="145" y="97"/>
                  </a:lnTo>
                  <a:lnTo>
                    <a:pt x="135" y="91"/>
                  </a:lnTo>
                  <a:lnTo>
                    <a:pt x="130" y="91"/>
                  </a:lnTo>
                  <a:lnTo>
                    <a:pt x="125" y="91"/>
                  </a:lnTo>
                  <a:lnTo>
                    <a:pt x="117" y="94"/>
                  </a:lnTo>
                  <a:lnTo>
                    <a:pt x="112" y="99"/>
                  </a:lnTo>
                  <a:lnTo>
                    <a:pt x="104" y="102"/>
                  </a:lnTo>
                  <a:lnTo>
                    <a:pt x="92" y="104"/>
                  </a:lnTo>
                  <a:lnTo>
                    <a:pt x="79" y="104"/>
                  </a:lnTo>
                  <a:lnTo>
                    <a:pt x="71" y="107"/>
                  </a:lnTo>
                  <a:lnTo>
                    <a:pt x="63" y="109"/>
                  </a:lnTo>
                  <a:lnTo>
                    <a:pt x="58" y="117"/>
                  </a:lnTo>
                  <a:lnTo>
                    <a:pt x="56" y="120"/>
                  </a:lnTo>
                  <a:lnTo>
                    <a:pt x="53" y="122"/>
                  </a:lnTo>
                  <a:lnTo>
                    <a:pt x="43" y="125"/>
                  </a:lnTo>
                  <a:lnTo>
                    <a:pt x="33" y="130"/>
                  </a:lnTo>
                  <a:lnTo>
                    <a:pt x="30" y="132"/>
                  </a:lnTo>
                  <a:lnTo>
                    <a:pt x="28" y="137"/>
                  </a:lnTo>
                  <a:lnTo>
                    <a:pt x="28" y="145"/>
                  </a:lnTo>
                  <a:lnTo>
                    <a:pt x="28" y="150"/>
                  </a:lnTo>
                  <a:lnTo>
                    <a:pt x="28" y="158"/>
                  </a:lnTo>
                  <a:lnTo>
                    <a:pt x="23" y="168"/>
                  </a:lnTo>
                  <a:lnTo>
                    <a:pt x="17" y="181"/>
                  </a:lnTo>
                  <a:lnTo>
                    <a:pt x="15" y="194"/>
                  </a:lnTo>
                  <a:lnTo>
                    <a:pt x="15" y="209"/>
                  </a:lnTo>
                  <a:lnTo>
                    <a:pt x="15" y="219"/>
                  </a:lnTo>
                  <a:lnTo>
                    <a:pt x="25" y="232"/>
                  </a:lnTo>
                  <a:lnTo>
                    <a:pt x="35" y="242"/>
                  </a:lnTo>
                  <a:lnTo>
                    <a:pt x="43" y="250"/>
                  </a:lnTo>
                  <a:lnTo>
                    <a:pt x="48" y="255"/>
                  </a:lnTo>
                  <a:lnTo>
                    <a:pt x="48" y="257"/>
                  </a:lnTo>
                  <a:lnTo>
                    <a:pt x="46" y="257"/>
                  </a:lnTo>
                  <a:lnTo>
                    <a:pt x="43" y="260"/>
                  </a:lnTo>
                  <a:lnTo>
                    <a:pt x="35" y="260"/>
                  </a:lnTo>
                  <a:lnTo>
                    <a:pt x="25" y="255"/>
                  </a:lnTo>
                  <a:lnTo>
                    <a:pt x="23" y="252"/>
                  </a:lnTo>
                  <a:lnTo>
                    <a:pt x="17" y="247"/>
                  </a:lnTo>
                  <a:lnTo>
                    <a:pt x="10" y="229"/>
                  </a:lnTo>
                  <a:lnTo>
                    <a:pt x="2" y="214"/>
                  </a:lnTo>
                  <a:lnTo>
                    <a:pt x="0" y="199"/>
                  </a:lnTo>
                  <a:lnTo>
                    <a:pt x="0" y="191"/>
                  </a:lnTo>
                  <a:lnTo>
                    <a:pt x="2" y="186"/>
                  </a:lnTo>
                  <a:lnTo>
                    <a:pt x="5" y="178"/>
                  </a:lnTo>
                  <a:lnTo>
                    <a:pt x="7" y="171"/>
                  </a:lnTo>
                  <a:lnTo>
                    <a:pt x="7" y="158"/>
                  </a:lnTo>
                  <a:lnTo>
                    <a:pt x="7" y="142"/>
                  </a:lnTo>
                  <a:lnTo>
                    <a:pt x="7" y="135"/>
                  </a:lnTo>
                  <a:lnTo>
                    <a:pt x="10" y="130"/>
                  </a:lnTo>
                  <a:lnTo>
                    <a:pt x="15" y="125"/>
                  </a:lnTo>
                  <a:lnTo>
                    <a:pt x="17" y="122"/>
                  </a:lnTo>
                  <a:lnTo>
                    <a:pt x="25" y="120"/>
                  </a:lnTo>
                  <a:lnTo>
                    <a:pt x="33" y="117"/>
                  </a:lnTo>
                  <a:lnTo>
                    <a:pt x="38" y="114"/>
                  </a:lnTo>
                  <a:lnTo>
                    <a:pt x="40" y="112"/>
                  </a:lnTo>
                  <a:lnTo>
                    <a:pt x="48" y="99"/>
                  </a:lnTo>
                  <a:lnTo>
                    <a:pt x="53" y="89"/>
                  </a:lnTo>
                  <a:lnTo>
                    <a:pt x="58" y="86"/>
                  </a:lnTo>
                  <a:lnTo>
                    <a:pt x="63" y="84"/>
                  </a:lnTo>
                  <a:lnTo>
                    <a:pt x="69" y="81"/>
                  </a:lnTo>
                  <a:lnTo>
                    <a:pt x="76" y="81"/>
                  </a:lnTo>
                  <a:lnTo>
                    <a:pt x="89" y="81"/>
                  </a:lnTo>
                  <a:lnTo>
                    <a:pt x="94" y="79"/>
                  </a:lnTo>
                  <a:lnTo>
                    <a:pt x="115" y="74"/>
                  </a:lnTo>
                  <a:lnTo>
                    <a:pt x="122" y="71"/>
                  </a:lnTo>
                  <a:lnTo>
                    <a:pt x="127" y="71"/>
                  </a:lnTo>
                  <a:lnTo>
                    <a:pt x="132" y="74"/>
                  </a:lnTo>
                  <a:lnTo>
                    <a:pt x="135" y="76"/>
                  </a:lnTo>
                  <a:lnTo>
                    <a:pt x="145" y="79"/>
                  </a:lnTo>
                  <a:lnTo>
                    <a:pt x="150" y="81"/>
                  </a:lnTo>
                  <a:lnTo>
                    <a:pt x="158" y="81"/>
                  </a:lnTo>
                  <a:lnTo>
                    <a:pt x="168" y="81"/>
                  </a:lnTo>
                  <a:lnTo>
                    <a:pt x="176" y="86"/>
                  </a:lnTo>
                  <a:lnTo>
                    <a:pt x="191" y="99"/>
                  </a:lnTo>
                  <a:lnTo>
                    <a:pt x="204" y="1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5208" name="Freeform 141"/>
            <p:cNvSpPr>
              <a:spLocks/>
            </p:cNvSpPr>
            <p:nvPr/>
          </p:nvSpPr>
          <p:spPr bwMode="auto">
            <a:xfrm>
              <a:off x="1017" y="1215"/>
              <a:ext cx="164" cy="148"/>
            </a:xfrm>
            <a:custGeom>
              <a:avLst/>
              <a:gdLst>
                <a:gd name="T0" fmla="*/ 164 w 164"/>
                <a:gd name="T1" fmla="*/ 41 h 148"/>
                <a:gd name="T2" fmla="*/ 161 w 164"/>
                <a:gd name="T3" fmla="*/ 43 h 148"/>
                <a:gd name="T4" fmla="*/ 156 w 164"/>
                <a:gd name="T5" fmla="*/ 43 h 148"/>
                <a:gd name="T6" fmla="*/ 148 w 164"/>
                <a:gd name="T7" fmla="*/ 41 h 148"/>
                <a:gd name="T8" fmla="*/ 141 w 164"/>
                <a:gd name="T9" fmla="*/ 35 h 148"/>
                <a:gd name="T10" fmla="*/ 131 w 164"/>
                <a:gd name="T11" fmla="*/ 20 h 148"/>
                <a:gd name="T12" fmla="*/ 118 w 164"/>
                <a:gd name="T13" fmla="*/ 18 h 148"/>
                <a:gd name="T14" fmla="*/ 105 w 164"/>
                <a:gd name="T15" fmla="*/ 20 h 148"/>
                <a:gd name="T16" fmla="*/ 95 w 164"/>
                <a:gd name="T17" fmla="*/ 20 h 148"/>
                <a:gd name="T18" fmla="*/ 87 w 164"/>
                <a:gd name="T19" fmla="*/ 20 h 148"/>
                <a:gd name="T20" fmla="*/ 77 w 164"/>
                <a:gd name="T21" fmla="*/ 25 h 148"/>
                <a:gd name="T22" fmla="*/ 67 w 164"/>
                <a:gd name="T23" fmla="*/ 30 h 148"/>
                <a:gd name="T24" fmla="*/ 59 w 164"/>
                <a:gd name="T25" fmla="*/ 30 h 148"/>
                <a:gd name="T26" fmla="*/ 51 w 164"/>
                <a:gd name="T27" fmla="*/ 38 h 148"/>
                <a:gd name="T28" fmla="*/ 44 w 164"/>
                <a:gd name="T29" fmla="*/ 48 h 148"/>
                <a:gd name="T30" fmla="*/ 36 w 164"/>
                <a:gd name="T31" fmla="*/ 53 h 148"/>
                <a:gd name="T32" fmla="*/ 28 w 164"/>
                <a:gd name="T33" fmla="*/ 64 h 148"/>
                <a:gd name="T34" fmla="*/ 21 w 164"/>
                <a:gd name="T35" fmla="*/ 76 h 148"/>
                <a:gd name="T36" fmla="*/ 16 w 164"/>
                <a:gd name="T37" fmla="*/ 79 h 148"/>
                <a:gd name="T38" fmla="*/ 16 w 164"/>
                <a:gd name="T39" fmla="*/ 87 h 148"/>
                <a:gd name="T40" fmla="*/ 18 w 164"/>
                <a:gd name="T41" fmla="*/ 97 h 148"/>
                <a:gd name="T42" fmla="*/ 26 w 164"/>
                <a:gd name="T43" fmla="*/ 107 h 148"/>
                <a:gd name="T44" fmla="*/ 28 w 164"/>
                <a:gd name="T45" fmla="*/ 122 h 148"/>
                <a:gd name="T46" fmla="*/ 36 w 164"/>
                <a:gd name="T47" fmla="*/ 130 h 148"/>
                <a:gd name="T48" fmla="*/ 62 w 164"/>
                <a:gd name="T49" fmla="*/ 143 h 148"/>
                <a:gd name="T50" fmla="*/ 62 w 164"/>
                <a:gd name="T51" fmla="*/ 148 h 148"/>
                <a:gd name="T52" fmla="*/ 57 w 164"/>
                <a:gd name="T53" fmla="*/ 148 h 148"/>
                <a:gd name="T54" fmla="*/ 34 w 164"/>
                <a:gd name="T55" fmla="*/ 143 h 148"/>
                <a:gd name="T56" fmla="*/ 28 w 164"/>
                <a:gd name="T57" fmla="*/ 140 h 148"/>
                <a:gd name="T58" fmla="*/ 21 w 164"/>
                <a:gd name="T59" fmla="*/ 127 h 148"/>
                <a:gd name="T60" fmla="*/ 8 w 164"/>
                <a:gd name="T61" fmla="*/ 120 h 148"/>
                <a:gd name="T62" fmla="*/ 5 w 164"/>
                <a:gd name="T63" fmla="*/ 109 h 148"/>
                <a:gd name="T64" fmla="*/ 3 w 164"/>
                <a:gd name="T65" fmla="*/ 92 h 148"/>
                <a:gd name="T66" fmla="*/ 0 w 164"/>
                <a:gd name="T67" fmla="*/ 81 h 148"/>
                <a:gd name="T68" fmla="*/ 0 w 164"/>
                <a:gd name="T69" fmla="*/ 71 h 148"/>
                <a:gd name="T70" fmla="*/ 16 w 164"/>
                <a:gd name="T71" fmla="*/ 51 h 148"/>
                <a:gd name="T72" fmla="*/ 18 w 164"/>
                <a:gd name="T73" fmla="*/ 43 h 148"/>
                <a:gd name="T74" fmla="*/ 23 w 164"/>
                <a:gd name="T75" fmla="*/ 33 h 148"/>
                <a:gd name="T76" fmla="*/ 49 w 164"/>
                <a:gd name="T77" fmla="*/ 18 h 148"/>
                <a:gd name="T78" fmla="*/ 59 w 164"/>
                <a:gd name="T79" fmla="*/ 18 h 148"/>
                <a:gd name="T80" fmla="*/ 69 w 164"/>
                <a:gd name="T81" fmla="*/ 15 h 148"/>
                <a:gd name="T82" fmla="*/ 92 w 164"/>
                <a:gd name="T83" fmla="*/ 2 h 148"/>
                <a:gd name="T84" fmla="*/ 102 w 164"/>
                <a:gd name="T85" fmla="*/ 2 h 148"/>
                <a:gd name="T86" fmla="*/ 118 w 164"/>
                <a:gd name="T87" fmla="*/ 0 h 148"/>
                <a:gd name="T88" fmla="*/ 131 w 164"/>
                <a:gd name="T89" fmla="*/ 0 h 148"/>
                <a:gd name="T90" fmla="*/ 136 w 164"/>
                <a:gd name="T91" fmla="*/ 5 h 148"/>
                <a:gd name="T92" fmla="*/ 146 w 164"/>
                <a:gd name="T93" fmla="*/ 18 h 148"/>
                <a:gd name="T94" fmla="*/ 161 w 164"/>
                <a:gd name="T95" fmla="*/ 41 h 148"/>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64"/>
                <a:gd name="T145" fmla="*/ 0 h 148"/>
                <a:gd name="T146" fmla="*/ 164 w 164"/>
                <a:gd name="T147" fmla="*/ 148 h 148"/>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64" h="148">
                  <a:moveTo>
                    <a:pt x="161" y="41"/>
                  </a:moveTo>
                  <a:lnTo>
                    <a:pt x="164" y="41"/>
                  </a:lnTo>
                  <a:lnTo>
                    <a:pt x="164" y="43"/>
                  </a:lnTo>
                  <a:lnTo>
                    <a:pt x="161" y="43"/>
                  </a:lnTo>
                  <a:lnTo>
                    <a:pt x="159" y="43"/>
                  </a:lnTo>
                  <a:lnTo>
                    <a:pt x="156" y="43"/>
                  </a:lnTo>
                  <a:lnTo>
                    <a:pt x="151" y="43"/>
                  </a:lnTo>
                  <a:lnTo>
                    <a:pt x="148" y="41"/>
                  </a:lnTo>
                  <a:lnTo>
                    <a:pt x="143" y="38"/>
                  </a:lnTo>
                  <a:lnTo>
                    <a:pt x="141" y="35"/>
                  </a:lnTo>
                  <a:lnTo>
                    <a:pt x="138" y="25"/>
                  </a:lnTo>
                  <a:lnTo>
                    <a:pt x="131" y="20"/>
                  </a:lnTo>
                  <a:lnTo>
                    <a:pt x="125" y="18"/>
                  </a:lnTo>
                  <a:lnTo>
                    <a:pt x="118" y="18"/>
                  </a:lnTo>
                  <a:lnTo>
                    <a:pt x="113" y="18"/>
                  </a:lnTo>
                  <a:lnTo>
                    <a:pt x="105" y="20"/>
                  </a:lnTo>
                  <a:lnTo>
                    <a:pt x="97" y="23"/>
                  </a:lnTo>
                  <a:lnTo>
                    <a:pt x="95" y="20"/>
                  </a:lnTo>
                  <a:lnTo>
                    <a:pt x="90" y="20"/>
                  </a:lnTo>
                  <a:lnTo>
                    <a:pt x="87" y="20"/>
                  </a:lnTo>
                  <a:lnTo>
                    <a:pt x="85" y="20"/>
                  </a:lnTo>
                  <a:lnTo>
                    <a:pt x="77" y="25"/>
                  </a:lnTo>
                  <a:lnTo>
                    <a:pt x="72" y="28"/>
                  </a:lnTo>
                  <a:lnTo>
                    <a:pt x="67" y="30"/>
                  </a:lnTo>
                  <a:lnTo>
                    <a:pt x="62" y="30"/>
                  </a:lnTo>
                  <a:lnTo>
                    <a:pt x="59" y="30"/>
                  </a:lnTo>
                  <a:lnTo>
                    <a:pt x="57" y="30"/>
                  </a:lnTo>
                  <a:lnTo>
                    <a:pt x="51" y="38"/>
                  </a:lnTo>
                  <a:lnTo>
                    <a:pt x="46" y="43"/>
                  </a:lnTo>
                  <a:lnTo>
                    <a:pt x="44" y="48"/>
                  </a:lnTo>
                  <a:lnTo>
                    <a:pt x="39" y="51"/>
                  </a:lnTo>
                  <a:lnTo>
                    <a:pt x="36" y="53"/>
                  </a:lnTo>
                  <a:lnTo>
                    <a:pt x="31" y="56"/>
                  </a:lnTo>
                  <a:lnTo>
                    <a:pt x="28" y="64"/>
                  </a:lnTo>
                  <a:lnTo>
                    <a:pt x="23" y="74"/>
                  </a:lnTo>
                  <a:lnTo>
                    <a:pt x="21" y="76"/>
                  </a:lnTo>
                  <a:lnTo>
                    <a:pt x="18" y="79"/>
                  </a:lnTo>
                  <a:lnTo>
                    <a:pt x="16" y="79"/>
                  </a:lnTo>
                  <a:lnTo>
                    <a:pt x="16" y="81"/>
                  </a:lnTo>
                  <a:lnTo>
                    <a:pt x="16" y="87"/>
                  </a:lnTo>
                  <a:lnTo>
                    <a:pt x="16" y="89"/>
                  </a:lnTo>
                  <a:lnTo>
                    <a:pt x="18" y="97"/>
                  </a:lnTo>
                  <a:lnTo>
                    <a:pt x="23" y="102"/>
                  </a:lnTo>
                  <a:lnTo>
                    <a:pt x="26" y="107"/>
                  </a:lnTo>
                  <a:lnTo>
                    <a:pt x="26" y="115"/>
                  </a:lnTo>
                  <a:lnTo>
                    <a:pt x="28" y="122"/>
                  </a:lnTo>
                  <a:lnTo>
                    <a:pt x="31" y="125"/>
                  </a:lnTo>
                  <a:lnTo>
                    <a:pt x="36" y="130"/>
                  </a:lnTo>
                  <a:lnTo>
                    <a:pt x="57" y="138"/>
                  </a:lnTo>
                  <a:lnTo>
                    <a:pt x="62" y="143"/>
                  </a:lnTo>
                  <a:lnTo>
                    <a:pt x="64" y="145"/>
                  </a:lnTo>
                  <a:lnTo>
                    <a:pt x="62" y="148"/>
                  </a:lnTo>
                  <a:lnTo>
                    <a:pt x="59" y="148"/>
                  </a:lnTo>
                  <a:lnTo>
                    <a:pt x="57" y="148"/>
                  </a:lnTo>
                  <a:lnTo>
                    <a:pt x="49" y="148"/>
                  </a:lnTo>
                  <a:lnTo>
                    <a:pt x="34" y="143"/>
                  </a:lnTo>
                  <a:lnTo>
                    <a:pt x="31" y="140"/>
                  </a:lnTo>
                  <a:lnTo>
                    <a:pt x="28" y="140"/>
                  </a:lnTo>
                  <a:lnTo>
                    <a:pt x="23" y="135"/>
                  </a:lnTo>
                  <a:lnTo>
                    <a:pt x="21" y="127"/>
                  </a:lnTo>
                  <a:lnTo>
                    <a:pt x="13" y="122"/>
                  </a:lnTo>
                  <a:lnTo>
                    <a:pt x="8" y="120"/>
                  </a:lnTo>
                  <a:lnTo>
                    <a:pt x="5" y="115"/>
                  </a:lnTo>
                  <a:lnTo>
                    <a:pt x="5" y="109"/>
                  </a:lnTo>
                  <a:lnTo>
                    <a:pt x="3" y="104"/>
                  </a:lnTo>
                  <a:lnTo>
                    <a:pt x="3" y="92"/>
                  </a:lnTo>
                  <a:lnTo>
                    <a:pt x="3" y="87"/>
                  </a:lnTo>
                  <a:lnTo>
                    <a:pt x="0" y="81"/>
                  </a:lnTo>
                  <a:lnTo>
                    <a:pt x="0" y="76"/>
                  </a:lnTo>
                  <a:lnTo>
                    <a:pt x="0" y="71"/>
                  </a:lnTo>
                  <a:lnTo>
                    <a:pt x="8" y="61"/>
                  </a:lnTo>
                  <a:lnTo>
                    <a:pt x="16" y="51"/>
                  </a:lnTo>
                  <a:lnTo>
                    <a:pt x="18" y="46"/>
                  </a:lnTo>
                  <a:lnTo>
                    <a:pt x="18" y="43"/>
                  </a:lnTo>
                  <a:lnTo>
                    <a:pt x="21" y="38"/>
                  </a:lnTo>
                  <a:lnTo>
                    <a:pt x="23" y="33"/>
                  </a:lnTo>
                  <a:lnTo>
                    <a:pt x="36" y="23"/>
                  </a:lnTo>
                  <a:lnTo>
                    <a:pt x="49" y="18"/>
                  </a:lnTo>
                  <a:lnTo>
                    <a:pt x="54" y="15"/>
                  </a:lnTo>
                  <a:lnTo>
                    <a:pt x="59" y="18"/>
                  </a:lnTo>
                  <a:lnTo>
                    <a:pt x="64" y="18"/>
                  </a:lnTo>
                  <a:lnTo>
                    <a:pt x="69" y="15"/>
                  </a:lnTo>
                  <a:lnTo>
                    <a:pt x="82" y="10"/>
                  </a:lnTo>
                  <a:lnTo>
                    <a:pt x="92" y="2"/>
                  </a:lnTo>
                  <a:lnTo>
                    <a:pt x="97" y="2"/>
                  </a:lnTo>
                  <a:lnTo>
                    <a:pt x="102" y="2"/>
                  </a:lnTo>
                  <a:lnTo>
                    <a:pt x="110" y="2"/>
                  </a:lnTo>
                  <a:lnTo>
                    <a:pt x="118" y="0"/>
                  </a:lnTo>
                  <a:lnTo>
                    <a:pt x="125" y="0"/>
                  </a:lnTo>
                  <a:lnTo>
                    <a:pt x="131" y="0"/>
                  </a:lnTo>
                  <a:lnTo>
                    <a:pt x="133" y="2"/>
                  </a:lnTo>
                  <a:lnTo>
                    <a:pt x="136" y="5"/>
                  </a:lnTo>
                  <a:lnTo>
                    <a:pt x="138" y="7"/>
                  </a:lnTo>
                  <a:lnTo>
                    <a:pt x="146" y="18"/>
                  </a:lnTo>
                  <a:lnTo>
                    <a:pt x="151" y="30"/>
                  </a:lnTo>
                  <a:lnTo>
                    <a:pt x="161" y="4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5209" name="Freeform 142"/>
            <p:cNvSpPr>
              <a:spLocks/>
            </p:cNvSpPr>
            <p:nvPr/>
          </p:nvSpPr>
          <p:spPr bwMode="auto">
            <a:xfrm>
              <a:off x="1273" y="1406"/>
              <a:ext cx="271" cy="176"/>
            </a:xfrm>
            <a:custGeom>
              <a:avLst/>
              <a:gdLst>
                <a:gd name="T0" fmla="*/ 232 w 271"/>
                <a:gd name="T1" fmla="*/ 38 h 176"/>
                <a:gd name="T2" fmla="*/ 235 w 271"/>
                <a:gd name="T3" fmla="*/ 44 h 176"/>
                <a:gd name="T4" fmla="*/ 255 w 271"/>
                <a:gd name="T5" fmla="*/ 66 h 176"/>
                <a:gd name="T6" fmla="*/ 258 w 271"/>
                <a:gd name="T7" fmla="*/ 84 h 176"/>
                <a:gd name="T8" fmla="*/ 243 w 271"/>
                <a:gd name="T9" fmla="*/ 112 h 176"/>
                <a:gd name="T10" fmla="*/ 235 w 271"/>
                <a:gd name="T11" fmla="*/ 125 h 176"/>
                <a:gd name="T12" fmla="*/ 235 w 271"/>
                <a:gd name="T13" fmla="*/ 133 h 176"/>
                <a:gd name="T14" fmla="*/ 222 w 271"/>
                <a:gd name="T15" fmla="*/ 138 h 176"/>
                <a:gd name="T16" fmla="*/ 209 w 271"/>
                <a:gd name="T17" fmla="*/ 146 h 176"/>
                <a:gd name="T18" fmla="*/ 204 w 271"/>
                <a:gd name="T19" fmla="*/ 151 h 176"/>
                <a:gd name="T20" fmla="*/ 194 w 271"/>
                <a:gd name="T21" fmla="*/ 151 h 176"/>
                <a:gd name="T22" fmla="*/ 179 w 271"/>
                <a:gd name="T23" fmla="*/ 153 h 176"/>
                <a:gd name="T24" fmla="*/ 174 w 271"/>
                <a:gd name="T25" fmla="*/ 153 h 176"/>
                <a:gd name="T26" fmla="*/ 153 w 271"/>
                <a:gd name="T27" fmla="*/ 151 h 176"/>
                <a:gd name="T28" fmla="*/ 128 w 271"/>
                <a:gd name="T29" fmla="*/ 153 h 176"/>
                <a:gd name="T30" fmla="*/ 117 w 271"/>
                <a:gd name="T31" fmla="*/ 156 h 176"/>
                <a:gd name="T32" fmla="*/ 94 w 271"/>
                <a:gd name="T33" fmla="*/ 153 h 176"/>
                <a:gd name="T34" fmla="*/ 61 w 271"/>
                <a:gd name="T35" fmla="*/ 143 h 176"/>
                <a:gd name="T36" fmla="*/ 48 w 271"/>
                <a:gd name="T37" fmla="*/ 141 h 176"/>
                <a:gd name="T38" fmla="*/ 36 w 271"/>
                <a:gd name="T39" fmla="*/ 128 h 176"/>
                <a:gd name="T40" fmla="*/ 23 w 271"/>
                <a:gd name="T41" fmla="*/ 118 h 176"/>
                <a:gd name="T42" fmla="*/ 18 w 271"/>
                <a:gd name="T43" fmla="*/ 107 h 176"/>
                <a:gd name="T44" fmla="*/ 20 w 271"/>
                <a:gd name="T45" fmla="*/ 89 h 176"/>
                <a:gd name="T46" fmla="*/ 18 w 271"/>
                <a:gd name="T47" fmla="*/ 74 h 176"/>
                <a:gd name="T48" fmla="*/ 15 w 271"/>
                <a:gd name="T49" fmla="*/ 56 h 176"/>
                <a:gd name="T50" fmla="*/ 33 w 271"/>
                <a:gd name="T51" fmla="*/ 26 h 176"/>
                <a:gd name="T52" fmla="*/ 36 w 271"/>
                <a:gd name="T53" fmla="*/ 8 h 176"/>
                <a:gd name="T54" fmla="*/ 33 w 271"/>
                <a:gd name="T55" fmla="*/ 3 h 176"/>
                <a:gd name="T56" fmla="*/ 28 w 271"/>
                <a:gd name="T57" fmla="*/ 0 h 176"/>
                <a:gd name="T58" fmla="*/ 23 w 271"/>
                <a:gd name="T59" fmla="*/ 3 h 176"/>
                <a:gd name="T60" fmla="*/ 20 w 271"/>
                <a:gd name="T61" fmla="*/ 8 h 176"/>
                <a:gd name="T62" fmla="*/ 20 w 271"/>
                <a:gd name="T63" fmla="*/ 21 h 176"/>
                <a:gd name="T64" fmla="*/ 13 w 271"/>
                <a:gd name="T65" fmla="*/ 38 h 176"/>
                <a:gd name="T66" fmla="*/ 2 w 271"/>
                <a:gd name="T67" fmla="*/ 56 h 176"/>
                <a:gd name="T68" fmla="*/ 2 w 271"/>
                <a:gd name="T69" fmla="*/ 72 h 176"/>
                <a:gd name="T70" fmla="*/ 7 w 271"/>
                <a:gd name="T71" fmla="*/ 92 h 176"/>
                <a:gd name="T72" fmla="*/ 7 w 271"/>
                <a:gd name="T73" fmla="*/ 118 h 176"/>
                <a:gd name="T74" fmla="*/ 7 w 271"/>
                <a:gd name="T75" fmla="*/ 133 h 176"/>
                <a:gd name="T76" fmla="*/ 13 w 271"/>
                <a:gd name="T77" fmla="*/ 138 h 176"/>
                <a:gd name="T78" fmla="*/ 23 w 271"/>
                <a:gd name="T79" fmla="*/ 143 h 176"/>
                <a:gd name="T80" fmla="*/ 33 w 271"/>
                <a:gd name="T81" fmla="*/ 151 h 176"/>
                <a:gd name="T82" fmla="*/ 38 w 271"/>
                <a:gd name="T83" fmla="*/ 158 h 176"/>
                <a:gd name="T84" fmla="*/ 46 w 271"/>
                <a:gd name="T85" fmla="*/ 163 h 176"/>
                <a:gd name="T86" fmla="*/ 61 w 271"/>
                <a:gd name="T87" fmla="*/ 161 h 176"/>
                <a:gd name="T88" fmla="*/ 76 w 271"/>
                <a:gd name="T89" fmla="*/ 163 h 176"/>
                <a:gd name="T90" fmla="*/ 94 w 271"/>
                <a:gd name="T91" fmla="*/ 171 h 176"/>
                <a:gd name="T92" fmla="*/ 122 w 271"/>
                <a:gd name="T93" fmla="*/ 169 h 176"/>
                <a:gd name="T94" fmla="*/ 138 w 271"/>
                <a:gd name="T95" fmla="*/ 169 h 176"/>
                <a:gd name="T96" fmla="*/ 161 w 271"/>
                <a:gd name="T97" fmla="*/ 176 h 176"/>
                <a:gd name="T98" fmla="*/ 194 w 271"/>
                <a:gd name="T99" fmla="*/ 169 h 176"/>
                <a:gd name="T100" fmla="*/ 220 w 271"/>
                <a:gd name="T101" fmla="*/ 161 h 176"/>
                <a:gd name="T102" fmla="*/ 232 w 271"/>
                <a:gd name="T103" fmla="*/ 158 h 176"/>
                <a:gd name="T104" fmla="*/ 240 w 271"/>
                <a:gd name="T105" fmla="*/ 146 h 176"/>
                <a:gd name="T106" fmla="*/ 268 w 271"/>
                <a:gd name="T107" fmla="*/ 107 h 176"/>
                <a:gd name="T108" fmla="*/ 268 w 271"/>
                <a:gd name="T109" fmla="*/ 100 h 176"/>
                <a:gd name="T110" fmla="*/ 268 w 271"/>
                <a:gd name="T111" fmla="*/ 92 h 176"/>
                <a:gd name="T112" fmla="*/ 271 w 271"/>
                <a:gd name="T113" fmla="*/ 74 h 176"/>
                <a:gd name="T114" fmla="*/ 268 w 271"/>
                <a:gd name="T115" fmla="*/ 66 h 176"/>
                <a:gd name="T116" fmla="*/ 255 w 271"/>
                <a:gd name="T117" fmla="*/ 49 h 176"/>
                <a:gd name="T118" fmla="*/ 248 w 271"/>
                <a:gd name="T119" fmla="*/ 38 h 176"/>
                <a:gd name="T120" fmla="*/ 235 w 271"/>
                <a:gd name="T121" fmla="*/ 38 h 17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71"/>
                <a:gd name="T184" fmla="*/ 0 h 176"/>
                <a:gd name="T185" fmla="*/ 271 w 271"/>
                <a:gd name="T186" fmla="*/ 176 h 17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71" h="176">
                  <a:moveTo>
                    <a:pt x="235" y="38"/>
                  </a:moveTo>
                  <a:lnTo>
                    <a:pt x="232" y="38"/>
                  </a:lnTo>
                  <a:lnTo>
                    <a:pt x="232" y="41"/>
                  </a:lnTo>
                  <a:lnTo>
                    <a:pt x="235" y="44"/>
                  </a:lnTo>
                  <a:lnTo>
                    <a:pt x="243" y="54"/>
                  </a:lnTo>
                  <a:lnTo>
                    <a:pt x="255" y="66"/>
                  </a:lnTo>
                  <a:lnTo>
                    <a:pt x="258" y="74"/>
                  </a:lnTo>
                  <a:lnTo>
                    <a:pt x="258" y="84"/>
                  </a:lnTo>
                  <a:lnTo>
                    <a:pt x="253" y="100"/>
                  </a:lnTo>
                  <a:lnTo>
                    <a:pt x="243" y="112"/>
                  </a:lnTo>
                  <a:lnTo>
                    <a:pt x="237" y="123"/>
                  </a:lnTo>
                  <a:lnTo>
                    <a:pt x="235" y="125"/>
                  </a:lnTo>
                  <a:lnTo>
                    <a:pt x="235" y="130"/>
                  </a:lnTo>
                  <a:lnTo>
                    <a:pt x="235" y="133"/>
                  </a:lnTo>
                  <a:lnTo>
                    <a:pt x="232" y="135"/>
                  </a:lnTo>
                  <a:lnTo>
                    <a:pt x="222" y="138"/>
                  </a:lnTo>
                  <a:lnTo>
                    <a:pt x="212" y="143"/>
                  </a:lnTo>
                  <a:lnTo>
                    <a:pt x="209" y="146"/>
                  </a:lnTo>
                  <a:lnTo>
                    <a:pt x="207" y="148"/>
                  </a:lnTo>
                  <a:lnTo>
                    <a:pt x="204" y="151"/>
                  </a:lnTo>
                  <a:lnTo>
                    <a:pt x="202" y="151"/>
                  </a:lnTo>
                  <a:lnTo>
                    <a:pt x="194" y="151"/>
                  </a:lnTo>
                  <a:lnTo>
                    <a:pt x="184" y="151"/>
                  </a:lnTo>
                  <a:lnTo>
                    <a:pt x="179" y="153"/>
                  </a:lnTo>
                  <a:lnTo>
                    <a:pt x="174" y="156"/>
                  </a:lnTo>
                  <a:lnTo>
                    <a:pt x="174" y="153"/>
                  </a:lnTo>
                  <a:lnTo>
                    <a:pt x="168" y="153"/>
                  </a:lnTo>
                  <a:lnTo>
                    <a:pt x="153" y="151"/>
                  </a:lnTo>
                  <a:lnTo>
                    <a:pt x="135" y="151"/>
                  </a:lnTo>
                  <a:lnTo>
                    <a:pt x="128" y="153"/>
                  </a:lnTo>
                  <a:lnTo>
                    <a:pt x="122" y="156"/>
                  </a:lnTo>
                  <a:lnTo>
                    <a:pt x="117" y="156"/>
                  </a:lnTo>
                  <a:lnTo>
                    <a:pt x="112" y="156"/>
                  </a:lnTo>
                  <a:lnTo>
                    <a:pt x="94" y="153"/>
                  </a:lnTo>
                  <a:lnTo>
                    <a:pt x="76" y="146"/>
                  </a:lnTo>
                  <a:lnTo>
                    <a:pt x="61" y="143"/>
                  </a:lnTo>
                  <a:lnTo>
                    <a:pt x="56" y="141"/>
                  </a:lnTo>
                  <a:lnTo>
                    <a:pt x="48" y="141"/>
                  </a:lnTo>
                  <a:lnTo>
                    <a:pt x="41" y="133"/>
                  </a:lnTo>
                  <a:lnTo>
                    <a:pt x="36" y="128"/>
                  </a:lnTo>
                  <a:lnTo>
                    <a:pt x="28" y="123"/>
                  </a:lnTo>
                  <a:lnTo>
                    <a:pt x="23" y="118"/>
                  </a:lnTo>
                  <a:lnTo>
                    <a:pt x="18" y="115"/>
                  </a:lnTo>
                  <a:lnTo>
                    <a:pt x="18" y="107"/>
                  </a:lnTo>
                  <a:lnTo>
                    <a:pt x="18" y="97"/>
                  </a:lnTo>
                  <a:lnTo>
                    <a:pt x="20" y="89"/>
                  </a:lnTo>
                  <a:lnTo>
                    <a:pt x="20" y="84"/>
                  </a:lnTo>
                  <a:lnTo>
                    <a:pt x="18" y="74"/>
                  </a:lnTo>
                  <a:lnTo>
                    <a:pt x="15" y="61"/>
                  </a:lnTo>
                  <a:lnTo>
                    <a:pt x="15" y="56"/>
                  </a:lnTo>
                  <a:lnTo>
                    <a:pt x="18" y="51"/>
                  </a:lnTo>
                  <a:lnTo>
                    <a:pt x="33" y="26"/>
                  </a:lnTo>
                  <a:lnTo>
                    <a:pt x="36" y="13"/>
                  </a:lnTo>
                  <a:lnTo>
                    <a:pt x="36" y="8"/>
                  </a:lnTo>
                  <a:lnTo>
                    <a:pt x="33" y="5"/>
                  </a:lnTo>
                  <a:lnTo>
                    <a:pt x="33" y="3"/>
                  </a:lnTo>
                  <a:lnTo>
                    <a:pt x="30" y="0"/>
                  </a:lnTo>
                  <a:lnTo>
                    <a:pt x="28" y="0"/>
                  </a:lnTo>
                  <a:lnTo>
                    <a:pt x="25" y="3"/>
                  </a:lnTo>
                  <a:lnTo>
                    <a:pt x="23" y="3"/>
                  </a:lnTo>
                  <a:lnTo>
                    <a:pt x="20" y="5"/>
                  </a:lnTo>
                  <a:lnTo>
                    <a:pt x="20" y="8"/>
                  </a:lnTo>
                  <a:lnTo>
                    <a:pt x="20" y="13"/>
                  </a:lnTo>
                  <a:lnTo>
                    <a:pt x="20" y="21"/>
                  </a:lnTo>
                  <a:lnTo>
                    <a:pt x="18" y="26"/>
                  </a:lnTo>
                  <a:lnTo>
                    <a:pt x="13" y="38"/>
                  </a:lnTo>
                  <a:lnTo>
                    <a:pt x="5" y="51"/>
                  </a:lnTo>
                  <a:lnTo>
                    <a:pt x="2" y="56"/>
                  </a:lnTo>
                  <a:lnTo>
                    <a:pt x="0" y="61"/>
                  </a:lnTo>
                  <a:lnTo>
                    <a:pt x="2" y="72"/>
                  </a:lnTo>
                  <a:lnTo>
                    <a:pt x="5" y="82"/>
                  </a:lnTo>
                  <a:lnTo>
                    <a:pt x="7" y="92"/>
                  </a:lnTo>
                  <a:lnTo>
                    <a:pt x="7" y="100"/>
                  </a:lnTo>
                  <a:lnTo>
                    <a:pt x="7" y="118"/>
                  </a:lnTo>
                  <a:lnTo>
                    <a:pt x="7" y="128"/>
                  </a:lnTo>
                  <a:lnTo>
                    <a:pt x="7" y="133"/>
                  </a:lnTo>
                  <a:lnTo>
                    <a:pt x="7" y="135"/>
                  </a:lnTo>
                  <a:lnTo>
                    <a:pt x="13" y="138"/>
                  </a:lnTo>
                  <a:lnTo>
                    <a:pt x="18" y="141"/>
                  </a:lnTo>
                  <a:lnTo>
                    <a:pt x="23" y="143"/>
                  </a:lnTo>
                  <a:lnTo>
                    <a:pt x="28" y="146"/>
                  </a:lnTo>
                  <a:lnTo>
                    <a:pt x="33" y="151"/>
                  </a:lnTo>
                  <a:lnTo>
                    <a:pt x="36" y="156"/>
                  </a:lnTo>
                  <a:lnTo>
                    <a:pt x="38" y="158"/>
                  </a:lnTo>
                  <a:lnTo>
                    <a:pt x="41" y="161"/>
                  </a:lnTo>
                  <a:lnTo>
                    <a:pt x="46" y="163"/>
                  </a:lnTo>
                  <a:lnTo>
                    <a:pt x="51" y="163"/>
                  </a:lnTo>
                  <a:lnTo>
                    <a:pt x="61" y="161"/>
                  </a:lnTo>
                  <a:lnTo>
                    <a:pt x="69" y="161"/>
                  </a:lnTo>
                  <a:lnTo>
                    <a:pt x="76" y="163"/>
                  </a:lnTo>
                  <a:lnTo>
                    <a:pt x="84" y="169"/>
                  </a:lnTo>
                  <a:lnTo>
                    <a:pt x="94" y="171"/>
                  </a:lnTo>
                  <a:lnTo>
                    <a:pt x="105" y="171"/>
                  </a:lnTo>
                  <a:lnTo>
                    <a:pt x="122" y="169"/>
                  </a:lnTo>
                  <a:lnTo>
                    <a:pt x="130" y="166"/>
                  </a:lnTo>
                  <a:lnTo>
                    <a:pt x="138" y="169"/>
                  </a:lnTo>
                  <a:lnTo>
                    <a:pt x="153" y="176"/>
                  </a:lnTo>
                  <a:lnTo>
                    <a:pt x="161" y="176"/>
                  </a:lnTo>
                  <a:lnTo>
                    <a:pt x="168" y="176"/>
                  </a:lnTo>
                  <a:lnTo>
                    <a:pt x="194" y="169"/>
                  </a:lnTo>
                  <a:lnTo>
                    <a:pt x="209" y="163"/>
                  </a:lnTo>
                  <a:lnTo>
                    <a:pt x="220" y="161"/>
                  </a:lnTo>
                  <a:lnTo>
                    <a:pt x="227" y="161"/>
                  </a:lnTo>
                  <a:lnTo>
                    <a:pt x="232" y="158"/>
                  </a:lnTo>
                  <a:lnTo>
                    <a:pt x="235" y="153"/>
                  </a:lnTo>
                  <a:lnTo>
                    <a:pt x="240" y="146"/>
                  </a:lnTo>
                  <a:lnTo>
                    <a:pt x="260" y="118"/>
                  </a:lnTo>
                  <a:lnTo>
                    <a:pt x="268" y="107"/>
                  </a:lnTo>
                  <a:lnTo>
                    <a:pt x="268" y="102"/>
                  </a:lnTo>
                  <a:lnTo>
                    <a:pt x="268" y="100"/>
                  </a:lnTo>
                  <a:lnTo>
                    <a:pt x="268" y="97"/>
                  </a:lnTo>
                  <a:lnTo>
                    <a:pt x="268" y="92"/>
                  </a:lnTo>
                  <a:lnTo>
                    <a:pt x="268" y="82"/>
                  </a:lnTo>
                  <a:lnTo>
                    <a:pt x="271" y="74"/>
                  </a:lnTo>
                  <a:lnTo>
                    <a:pt x="271" y="69"/>
                  </a:lnTo>
                  <a:lnTo>
                    <a:pt x="268" y="66"/>
                  </a:lnTo>
                  <a:lnTo>
                    <a:pt x="263" y="59"/>
                  </a:lnTo>
                  <a:lnTo>
                    <a:pt x="255" y="49"/>
                  </a:lnTo>
                  <a:lnTo>
                    <a:pt x="253" y="44"/>
                  </a:lnTo>
                  <a:lnTo>
                    <a:pt x="248" y="38"/>
                  </a:lnTo>
                  <a:lnTo>
                    <a:pt x="243" y="38"/>
                  </a:lnTo>
                  <a:lnTo>
                    <a:pt x="235"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5210" name="Freeform 143"/>
            <p:cNvSpPr>
              <a:spLocks/>
            </p:cNvSpPr>
            <p:nvPr/>
          </p:nvSpPr>
          <p:spPr bwMode="auto">
            <a:xfrm>
              <a:off x="1526" y="1370"/>
              <a:ext cx="242" cy="220"/>
            </a:xfrm>
            <a:custGeom>
              <a:avLst/>
              <a:gdLst>
                <a:gd name="T0" fmla="*/ 135 w 242"/>
                <a:gd name="T1" fmla="*/ 8 h 220"/>
                <a:gd name="T2" fmla="*/ 143 w 242"/>
                <a:gd name="T3" fmla="*/ 0 h 220"/>
                <a:gd name="T4" fmla="*/ 158 w 242"/>
                <a:gd name="T5" fmla="*/ 3 h 220"/>
                <a:gd name="T6" fmla="*/ 176 w 242"/>
                <a:gd name="T7" fmla="*/ 11 h 220"/>
                <a:gd name="T8" fmla="*/ 189 w 242"/>
                <a:gd name="T9" fmla="*/ 13 h 220"/>
                <a:gd name="T10" fmla="*/ 196 w 242"/>
                <a:gd name="T11" fmla="*/ 18 h 220"/>
                <a:gd name="T12" fmla="*/ 207 w 242"/>
                <a:gd name="T13" fmla="*/ 21 h 220"/>
                <a:gd name="T14" fmla="*/ 214 w 242"/>
                <a:gd name="T15" fmla="*/ 23 h 220"/>
                <a:gd name="T16" fmla="*/ 225 w 242"/>
                <a:gd name="T17" fmla="*/ 36 h 220"/>
                <a:gd name="T18" fmla="*/ 230 w 242"/>
                <a:gd name="T19" fmla="*/ 51 h 220"/>
                <a:gd name="T20" fmla="*/ 237 w 242"/>
                <a:gd name="T21" fmla="*/ 62 h 220"/>
                <a:gd name="T22" fmla="*/ 240 w 242"/>
                <a:gd name="T23" fmla="*/ 82 h 220"/>
                <a:gd name="T24" fmla="*/ 240 w 242"/>
                <a:gd name="T25" fmla="*/ 118 h 220"/>
                <a:gd name="T26" fmla="*/ 240 w 242"/>
                <a:gd name="T27" fmla="*/ 128 h 220"/>
                <a:gd name="T28" fmla="*/ 232 w 242"/>
                <a:gd name="T29" fmla="*/ 146 h 220"/>
                <a:gd name="T30" fmla="*/ 230 w 242"/>
                <a:gd name="T31" fmla="*/ 156 h 220"/>
                <a:gd name="T32" fmla="*/ 225 w 242"/>
                <a:gd name="T33" fmla="*/ 169 h 220"/>
                <a:gd name="T34" fmla="*/ 196 w 242"/>
                <a:gd name="T35" fmla="*/ 192 h 220"/>
                <a:gd name="T36" fmla="*/ 186 w 242"/>
                <a:gd name="T37" fmla="*/ 205 h 220"/>
                <a:gd name="T38" fmla="*/ 184 w 242"/>
                <a:gd name="T39" fmla="*/ 207 h 220"/>
                <a:gd name="T40" fmla="*/ 163 w 242"/>
                <a:gd name="T41" fmla="*/ 212 h 220"/>
                <a:gd name="T42" fmla="*/ 145 w 242"/>
                <a:gd name="T43" fmla="*/ 210 h 220"/>
                <a:gd name="T44" fmla="*/ 140 w 242"/>
                <a:gd name="T45" fmla="*/ 215 h 220"/>
                <a:gd name="T46" fmla="*/ 120 w 242"/>
                <a:gd name="T47" fmla="*/ 220 h 220"/>
                <a:gd name="T48" fmla="*/ 92 w 242"/>
                <a:gd name="T49" fmla="*/ 217 h 220"/>
                <a:gd name="T50" fmla="*/ 79 w 242"/>
                <a:gd name="T51" fmla="*/ 212 h 220"/>
                <a:gd name="T52" fmla="*/ 64 w 242"/>
                <a:gd name="T53" fmla="*/ 212 h 220"/>
                <a:gd name="T54" fmla="*/ 46 w 242"/>
                <a:gd name="T55" fmla="*/ 210 h 220"/>
                <a:gd name="T56" fmla="*/ 20 w 242"/>
                <a:gd name="T57" fmla="*/ 189 h 220"/>
                <a:gd name="T58" fmla="*/ 5 w 242"/>
                <a:gd name="T59" fmla="*/ 182 h 220"/>
                <a:gd name="T60" fmla="*/ 5 w 242"/>
                <a:gd name="T61" fmla="*/ 177 h 220"/>
                <a:gd name="T62" fmla="*/ 18 w 242"/>
                <a:gd name="T63" fmla="*/ 171 h 220"/>
                <a:gd name="T64" fmla="*/ 20 w 242"/>
                <a:gd name="T65" fmla="*/ 174 h 220"/>
                <a:gd name="T66" fmla="*/ 43 w 242"/>
                <a:gd name="T67" fmla="*/ 189 h 220"/>
                <a:gd name="T68" fmla="*/ 53 w 242"/>
                <a:gd name="T69" fmla="*/ 192 h 220"/>
                <a:gd name="T70" fmla="*/ 74 w 242"/>
                <a:gd name="T71" fmla="*/ 192 h 220"/>
                <a:gd name="T72" fmla="*/ 84 w 242"/>
                <a:gd name="T73" fmla="*/ 197 h 220"/>
                <a:gd name="T74" fmla="*/ 102 w 242"/>
                <a:gd name="T75" fmla="*/ 205 h 220"/>
                <a:gd name="T76" fmla="*/ 122 w 242"/>
                <a:gd name="T77" fmla="*/ 202 h 220"/>
                <a:gd name="T78" fmla="*/ 156 w 242"/>
                <a:gd name="T79" fmla="*/ 197 h 220"/>
                <a:gd name="T80" fmla="*/ 176 w 242"/>
                <a:gd name="T81" fmla="*/ 194 h 220"/>
                <a:gd name="T82" fmla="*/ 189 w 242"/>
                <a:gd name="T83" fmla="*/ 182 h 220"/>
                <a:gd name="T84" fmla="*/ 209 w 242"/>
                <a:gd name="T85" fmla="*/ 166 h 220"/>
                <a:gd name="T86" fmla="*/ 212 w 242"/>
                <a:gd name="T87" fmla="*/ 156 h 220"/>
                <a:gd name="T88" fmla="*/ 225 w 242"/>
                <a:gd name="T89" fmla="*/ 123 h 220"/>
                <a:gd name="T90" fmla="*/ 230 w 242"/>
                <a:gd name="T91" fmla="*/ 100 h 220"/>
                <a:gd name="T92" fmla="*/ 227 w 242"/>
                <a:gd name="T93" fmla="*/ 77 h 220"/>
                <a:gd name="T94" fmla="*/ 219 w 242"/>
                <a:gd name="T95" fmla="*/ 67 h 220"/>
                <a:gd name="T96" fmla="*/ 214 w 242"/>
                <a:gd name="T97" fmla="*/ 54 h 220"/>
                <a:gd name="T98" fmla="*/ 209 w 242"/>
                <a:gd name="T99" fmla="*/ 44 h 220"/>
                <a:gd name="T100" fmla="*/ 196 w 242"/>
                <a:gd name="T101" fmla="*/ 34 h 220"/>
                <a:gd name="T102" fmla="*/ 189 w 242"/>
                <a:gd name="T103" fmla="*/ 34 h 220"/>
                <a:gd name="T104" fmla="*/ 173 w 242"/>
                <a:gd name="T105" fmla="*/ 21 h 220"/>
                <a:gd name="T106" fmla="*/ 163 w 242"/>
                <a:gd name="T107" fmla="*/ 16 h 220"/>
                <a:gd name="T108" fmla="*/ 153 w 242"/>
                <a:gd name="T109" fmla="*/ 11 h 220"/>
                <a:gd name="T110" fmla="*/ 140 w 242"/>
                <a:gd name="T111" fmla="*/ 11 h 220"/>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242"/>
                <a:gd name="T169" fmla="*/ 0 h 220"/>
                <a:gd name="T170" fmla="*/ 242 w 242"/>
                <a:gd name="T171" fmla="*/ 220 h 220"/>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242" h="220">
                  <a:moveTo>
                    <a:pt x="133" y="13"/>
                  </a:moveTo>
                  <a:lnTo>
                    <a:pt x="135" y="8"/>
                  </a:lnTo>
                  <a:lnTo>
                    <a:pt x="138" y="3"/>
                  </a:lnTo>
                  <a:lnTo>
                    <a:pt x="143" y="0"/>
                  </a:lnTo>
                  <a:lnTo>
                    <a:pt x="148" y="0"/>
                  </a:lnTo>
                  <a:lnTo>
                    <a:pt x="158" y="3"/>
                  </a:lnTo>
                  <a:lnTo>
                    <a:pt x="168" y="8"/>
                  </a:lnTo>
                  <a:lnTo>
                    <a:pt x="176" y="11"/>
                  </a:lnTo>
                  <a:lnTo>
                    <a:pt x="184" y="11"/>
                  </a:lnTo>
                  <a:lnTo>
                    <a:pt x="189" y="13"/>
                  </a:lnTo>
                  <a:lnTo>
                    <a:pt x="191" y="18"/>
                  </a:lnTo>
                  <a:lnTo>
                    <a:pt x="196" y="18"/>
                  </a:lnTo>
                  <a:lnTo>
                    <a:pt x="199" y="21"/>
                  </a:lnTo>
                  <a:lnTo>
                    <a:pt x="207" y="21"/>
                  </a:lnTo>
                  <a:lnTo>
                    <a:pt x="212" y="21"/>
                  </a:lnTo>
                  <a:lnTo>
                    <a:pt x="214" y="23"/>
                  </a:lnTo>
                  <a:lnTo>
                    <a:pt x="217" y="26"/>
                  </a:lnTo>
                  <a:lnTo>
                    <a:pt x="225" y="36"/>
                  </a:lnTo>
                  <a:lnTo>
                    <a:pt x="227" y="44"/>
                  </a:lnTo>
                  <a:lnTo>
                    <a:pt x="230" y="51"/>
                  </a:lnTo>
                  <a:lnTo>
                    <a:pt x="232" y="57"/>
                  </a:lnTo>
                  <a:lnTo>
                    <a:pt x="237" y="62"/>
                  </a:lnTo>
                  <a:lnTo>
                    <a:pt x="240" y="69"/>
                  </a:lnTo>
                  <a:lnTo>
                    <a:pt x="240" y="82"/>
                  </a:lnTo>
                  <a:lnTo>
                    <a:pt x="240" y="105"/>
                  </a:lnTo>
                  <a:lnTo>
                    <a:pt x="240" y="118"/>
                  </a:lnTo>
                  <a:lnTo>
                    <a:pt x="242" y="123"/>
                  </a:lnTo>
                  <a:lnTo>
                    <a:pt x="240" y="128"/>
                  </a:lnTo>
                  <a:lnTo>
                    <a:pt x="237" y="136"/>
                  </a:lnTo>
                  <a:lnTo>
                    <a:pt x="232" y="146"/>
                  </a:lnTo>
                  <a:lnTo>
                    <a:pt x="230" y="151"/>
                  </a:lnTo>
                  <a:lnTo>
                    <a:pt x="230" y="156"/>
                  </a:lnTo>
                  <a:lnTo>
                    <a:pt x="230" y="164"/>
                  </a:lnTo>
                  <a:lnTo>
                    <a:pt x="225" y="169"/>
                  </a:lnTo>
                  <a:lnTo>
                    <a:pt x="209" y="182"/>
                  </a:lnTo>
                  <a:lnTo>
                    <a:pt x="196" y="192"/>
                  </a:lnTo>
                  <a:lnTo>
                    <a:pt x="189" y="199"/>
                  </a:lnTo>
                  <a:lnTo>
                    <a:pt x="186" y="205"/>
                  </a:lnTo>
                  <a:lnTo>
                    <a:pt x="186" y="207"/>
                  </a:lnTo>
                  <a:lnTo>
                    <a:pt x="184" y="207"/>
                  </a:lnTo>
                  <a:lnTo>
                    <a:pt x="179" y="210"/>
                  </a:lnTo>
                  <a:lnTo>
                    <a:pt x="163" y="212"/>
                  </a:lnTo>
                  <a:lnTo>
                    <a:pt x="150" y="210"/>
                  </a:lnTo>
                  <a:lnTo>
                    <a:pt x="145" y="210"/>
                  </a:lnTo>
                  <a:lnTo>
                    <a:pt x="143" y="212"/>
                  </a:lnTo>
                  <a:lnTo>
                    <a:pt x="140" y="215"/>
                  </a:lnTo>
                  <a:lnTo>
                    <a:pt x="135" y="215"/>
                  </a:lnTo>
                  <a:lnTo>
                    <a:pt x="120" y="220"/>
                  </a:lnTo>
                  <a:lnTo>
                    <a:pt x="99" y="220"/>
                  </a:lnTo>
                  <a:lnTo>
                    <a:pt x="92" y="217"/>
                  </a:lnTo>
                  <a:lnTo>
                    <a:pt x="84" y="215"/>
                  </a:lnTo>
                  <a:lnTo>
                    <a:pt x="79" y="212"/>
                  </a:lnTo>
                  <a:lnTo>
                    <a:pt x="74" y="210"/>
                  </a:lnTo>
                  <a:lnTo>
                    <a:pt x="64" y="212"/>
                  </a:lnTo>
                  <a:lnTo>
                    <a:pt x="53" y="210"/>
                  </a:lnTo>
                  <a:lnTo>
                    <a:pt x="46" y="210"/>
                  </a:lnTo>
                  <a:lnTo>
                    <a:pt x="41" y="207"/>
                  </a:lnTo>
                  <a:lnTo>
                    <a:pt x="20" y="189"/>
                  </a:lnTo>
                  <a:lnTo>
                    <a:pt x="10" y="184"/>
                  </a:lnTo>
                  <a:lnTo>
                    <a:pt x="5" y="182"/>
                  </a:lnTo>
                  <a:lnTo>
                    <a:pt x="0" y="182"/>
                  </a:lnTo>
                  <a:lnTo>
                    <a:pt x="5" y="177"/>
                  </a:lnTo>
                  <a:lnTo>
                    <a:pt x="7" y="174"/>
                  </a:lnTo>
                  <a:lnTo>
                    <a:pt x="18" y="171"/>
                  </a:lnTo>
                  <a:lnTo>
                    <a:pt x="20" y="171"/>
                  </a:lnTo>
                  <a:lnTo>
                    <a:pt x="20" y="174"/>
                  </a:lnTo>
                  <a:lnTo>
                    <a:pt x="28" y="179"/>
                  </a:lnTo>
                  <a:lnTo>
                    <a:pt x="43" y="189"/>
                  </a:lnTo>
                  <a:lnTo>
                    <a:pt x="48" y="192"/>
                  </a:lnTo>
                  <a:lnTo>
                    <a:pt x="53" y="192"/>
                  </a:lnTo>
                  <a:lnTo>
                    <a:pt x="64" y="192"/>
                  </a:lnTo>
                  <a:lnTo>
                    <a:pt x="74" y="192"/>
                  </a:lnTo>
                  <a:lnTo>
                    <a:pt x="79" y="194"/>
                  </a:lnTo>
                  <a:lnTo>
                    <a:pt x="84" y="197"/>
                  </a:lnTo>
                  <a:lnTo>
                    <a:pt x="94" y="202"/>
                  </a:lnTo>
                  <a:lnTo>
                    <a:pt x="102" y="205"/>
                  </a:lnTo>
                  <a:lnTo>
                    <a:pt x="112" y="205"/>
                  </a:lnTo>
                  <a:lnTo>
                    <a:pt x="122" y="202"/>
                  </a:lnTo>
                  <a:lnTo>
                    <a:pt x="138" y="199"/>
                  </a:lnTo>
                  <a:lnTo>
                    <a:pt x="156" y="197"/>
                  </a:lnTo>
                  <a:lnTo>
                    <a:pt x="171" y="194"/>
                  </a:lnTo>
                  <a:lnTo>
                    <a:pt x="176" y="194"/>
                  </a:lnTo>
                  <a:lnTo>
                    <a:pt x="179" y="192"/>
                  </a:lnTo>
                  <a:lnTo>
                    <a:pt x="189" y="182"/>
                  </a:lnTo>
                  <a:lnTo>
                    <a:pt x="199" y="174"/>
                  </a:lnTo>
                  <a:lnTo>
                    <a:pt x="209" y="166"/>
                  </a:lnTo>
                  <a:lnTo>
                    <a:pt x="212" y="161"/>
                  </a:lnTo>
                  <a:lnTo>
                    <a:pt x="212" y="156"/>
                  </a:lnTo>
                  <a:lnTo>
                    <a:pt x="217" y="138"/>
                  </a:lnTo>
                  <a:lnTo>
                    <a:pt x="225" y="123"/>
                  </a:lnTo>
                  <a:lnTo>
                    <a:pt x="230" y="108"/>
                  </a:lnTo>
                  <a:lnTo>
                    <a:pt x="230" y="100"/>
                  </a:lnTo>
                  <a:lnTo>
                    <a:pt x="230" y="92"/>
                  </a:lnTo>
                  <a:lnTo>
                    <a:pt x="227" y="77"/>
                  </a:lnTo>
                  <a:lnTo>
                    <a:pt x="225" y="72"/>
                  </a:lnTo>
                  <a:lnTo>
                    <a:pt x="219" y="67"/>
                  </a:lnTo>
                  <a:lnTo>
                    <a:pt x="214" y="62"/>
                  </a:lnTo>
                  <a:lnTo>
                    <a:pt x="214" y="54"/>
                  </a:lnTo>
                  <a:lnTo>
                    <a:pt x="212" y="49"/>
                  </a:lnTo>
                  <a:lnTo>
                    <a:pt x="209" y="44"/>
                  </a:lnTo>
                  <a:lnTo>
                    <a:pt x="204" y="39"/>
                  </a:lnTo>
                  <a:lnTo>
                    <a:pt x="196" y="34"/>
                  </a:lnTo>
                  <a:lnTo>
                    <a:pt x="191" y="34"/>
                  </a:lnTo>
                  <a:lnTo>
                    <a:pt x="189" y="34"/>
                  </a:lnTo>
                  <a:lnTo>
                    <a:pt x="184" y="31"/>
                  </a:lnTo>
                  <a:lnTo>
                    <a:pt x="173" y="21"/>
                  </a:lnTo>
                  <a:lnTo>
                    <a:pt x="168" y="18"/>
                  </a:lnTo>
                  <a:lnTo>
                    <a:pt x="163" y="16"/>
                  </a:lnTo>
                  <a:lnTo>
                    <a:pt x="156" y="13"/>
                  </a:lnTo>
                  <a:lnTo>
                    <a:pt x="153" y="11"/>
                  </a:lnTo>
                  <a:lnTo>
                    <a:pt x="148" y="8"/>
                  </a:lnTo>
                  <a:lnTo>
                    <a:pt x="140" y="11"/>
                  </a:lnTo>
                  <a:lnTo>
                    <a:pt x="133" y="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5211" name="Freeform 144"/>
            <p:cNvSpPr>
              <a:spLocks/>
            </p:cNvSpPr>
            <p:nvPr/>
          </p:nvSpPr>
          <p:spPr bwMode="auto">
            <a:xfrm>
              <a:off x="867" y="1347"/>
              <a:ext cx="406" cy="238"/>
            </a:xfrm>
            <a:custGeom>
              <a:avLst/>
              <a:gdLst>
                <a:gd name="T0" fmla="*/ 189 w 406"/>
                <a:gd name="T1" fmla="*/ 23 h 238"/>
                <a:gd name="T2" fmla="*/ 196 w 406"/>
                <a:gd name="T3" fmla="*/ 29 h 238"/>
                <a:gd name="T4" fmla="*/ 171 w 406"/>
                <a:gd name="T5" fmla="*/ 31 h 238"/>
                <a:gd name="T6" fmla="*/ 143 w 406"/>
                <a:gd name="T7" fmla="*/ 16 h 238"/>
                <a:gd name="T8" fmla="*/ 109 w 406"/>
                <a:gd name="T9" fmla="*/ 26 h 238"/>
                <a:gd name="T10" fmla="*/ 81 w 406"/>
                <a:gd name="T11" fmla="*/ 34 h 238"/>
                <a:gd name="T12" fmla="*/ 66 w 406"/>
                <a:gd name="T13" fmla="*/ 41 h 238"/>
                <a:gd name="T14" fmla="*/ 43 w 406"/>
                <a:gd name="T15" fmla="*/ 54 h 238"/>
                <a:gd name="T16" fmla="*/ 23 w 406"/>
                <a:gd name="T17" fmla="*/ 72 h 238"/>
                <a:gd name="T18" fmla="*/ 20 w 406"/>
                <a:gd name="T19" fmla="*/ 105 h 238"/>
                <a:gd name="T20" fmla="*/ 25 w 406"/>
                <a:gd name="T21" fmla="*/ 138 h 238"/>
                <a:gd name="T22" fmla="*/ 38 w 406"/>
                <a:gd name="T23" fmla="*/ 161 h 238"/>
                <a:gd name="T24" fmla="*/ 58 w 406"/>
                <a:gd name="T25" fmla="*/ 182 h 238"/>
                <a:gd name="T26" fmla="*/ 69 w 406"/>
                <a:gd name="T27" fmla="*/ 194 h 238"/>
                <a:gd name="T28" fmla="*/ 97 w 406"/>
                <a:gd name="T29" fmla="*/ 202 h 238"/>
                <a:gd name="T30" fmla="*/ 127 w 406"/>
                <a:gd name="T31" fmla="*/ 210 h 238"/>
                <a:gd name="T32" fmla="*/ 148 w 406"/>
                <a:gd name="T33" fmla="*/ 200 h 238"/>
                <a:gd name="T34" fmla="*/ 181 w 406"/>
                <a:gd name="T35" fmla="*/ 200 h 238"/>
                <a:gd name="T36" fmla="*/ 196 w 406"/>
                <a:gd name="T37" fmla="*/ 177 h 238"/>
                <a:gd name="T38" fmla="*/ 235 w 406"/>
                <a:gd name="T39" fmla="*/ 164 h 238"/>
                <a:gd name="T40" fmla="*/ 237 w 406"/>
                <a:gd name="T41" fmla="*/ 189 h 238"/>
                <a:gd name="T42" fmla="*/ 258 w 406"/>
                <a:gd name="T43" fmla="*/ 207 h 238"/>
                <a:gd name="T44" fmla="*/ 288 w 406"/>
                <a:gd name="T45" fmla="*/ 212 h 238"/>
                <a:gd name="T46" fmla="*/ 311 w 406"/>
                <a:gd name="T47" fmla="*/ 220 h 238"/>
                <a:gd name="T48" fmla="*/ 362 w 406"/>
                <a:gd name="T49" fmla="*/ 210 h 238"/>
                <a:gd name="T50" fmla="*/ 373 w 406"/>
                <a:gd name="T51" fmla="*/ 212 h 238"/>
                <a:gd name="T52" fmla="*/ 401 w 406"/>
                <a:gd name="T53" fmla="*/ 202 h 238"/>
                <a:gd name="T54" fmla="*/ 373 w 406"/>
                <a:gd name="T55" fmla="*/ 230 h 238"/>
                <a:gd name="T56" fmla="*/ 362 w 406"/>
                <a:gd name="T57" fmla="*/ 228 h 238"/>
                <a:gd name="T58" fmla="*/ 319 w 406"/>
                <a:gd name="T59" fmla="*/ 238 h 238"/>
                <a:gd name="T60" fmla="*/ 286 w 406"/>
                <a:gd name="T61" fmla="*/ 230 h 238"/>
                <a:gd name="T62" fmla="*/ 263 w 406"/>
                <a:gd name="T63" fmla="*/ 230 h 238"/>
                <a:gd name="T64" fmla="*/ 232 w 406"/>
                <a:gd name="T65" fmla="*/ 202 h 238"/>
                <a:gd name="T66" fmla="*/ 222 w 406"/>
                <a:gd name="T67" fmla="*/ 182 h 238"/>
                <a:gd name="T68" fmla="*/ 201 w 406"/>
                <a:gd name="T69" fmla="*/ 194 h 238"/>
                <a:gd name="T70" fmla="*/ 178 w 406"/>
                <a:gd name="T71" fmla="*/ 215 h 238"/>
                <a:gd name="T72" fmla="*/ 148 w 406"/>
                <a:gd name="T73" fmla="*/ 215 h 238"/>
                <a:gd name="T74" fmla="*/ 115 w 406"/>
                <a:gd name="T75" fmla="*/ 225 h 238"/>
                <a:gd name="T76" fmla="*/ 86 w 406"/>
                <a:gd name="T77" fmla="*/ 212 h 238"/>
                <a:gd name="T78" fmla="*/ 53 w 406"/>
                <a:gd name="T79" fmla="*/ 202 h 238"/>
                <a:gd name="T80" fmla="*/ 38 w 406"/>
                <a:gd name="T81" fmla="*/ 184 h 238"/>
                <a:gd name="T82" fmla="*/ 17 w 406"/>
                <a:gd name="T83" fmla="*/ 164 h 238"/>
                <a:gd name="T84" fmla="*/ 10 w 406"/>
                <a:gd name="T85" fmla="*/ 146 h 238"/>
                <a:gd name="T86" fmla="*/ 0 w 406"/>
                <a:gd name="T87" fmla="*/ 118 h 238"/>
                <a:gd name="T88" fmla="*/ 5 w 406"/>
                <a:gd name="T89" fmla="*/ 103 h 238"/>
                <a:gd name="T90" fmla="*/ 5 w 406"/>
                <a:gd name="T91" fmla="*/ 74 h 238"/>
                <a:gd name="T92" fmla="*/ 23 w 406"/>
                <a:gd name="T93" fmla="*/ 54 h 238"/>
                <a:gd name="T94" fmla="*/ 48 w 406"/>
                <a:gd name="T95" fmla="*/ 29 h 238"/>
                <a:gd name="T96" fmla="*/ 71 w 406"/>
                <a:gd name="T97" fmla="*/ 21 h 238"/>
                <a:gd name="T98" fmla="*/ 89 w 406"/>
                <a:gd name="T99" fmla="*/ 16 h 238"/>
                <a:gd name="T100" fmla="*/ 115 w 406"/>
                <a:gd name="T101" fmla="*/ 6 h 238"/>
                <a:gd name="T102" fmla="*/ 130 w 406"/>
                <a:gd name="T103" fmla="*/ 6 h 238"/>
                <a:gd name="T104" fmla="*/ 153 w 406"/>
                <a:gd name="T105" fmla="*/ 6 h 238"/>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406"/>
                <a:gd name="T160" fmla="*/ 0 h 238"/>
                <a:gd name="T161" fmla="*/ 406 w 406"/>
                <a:gd name="T162" fmla="*/ 238 h 238"/>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406" h="238">
                  <a:moveTo>
                    <a:pt x="161" y="11"/>
                  </a:moveTo>
                  <a:lnTo>
                    <a:pt x="171" y="13"/>
                  </a:lnTo>
                  <a:lnTo>
                    <a:pt x="178" y="18"/>
                  </a:lnTo>
                  <a:lnTo>
                    <a:pt x="189" y="23"/>
                  </a:lnTo>
                  <a:lnTo>
                    <a:pt x="191" y="26"/>
                  </a:lnTo>
                  <a:lnTo>
                    <a:pt x="194" y="26"/>
                  </a:lnTo>
                  <a:lnTo>
                    <a:pt x="196" y="26"/>
                  </a:lnTo>
                  <a:lnTo>
                    <a:pt x="196" y="29"/>
                  </a:lnTo>
                  <a:lnTo>
                    <a:pt x="194" y="29"/>
                  </a:lnTo>
                  <a:lnTo>
                    <a:pt x="189" y="31"/>
                  </a:lnTo>
                  <a:lnTo>
                    <a:pt x="178" y="34"/>
                  </a:lnTo>
                  <a:lnTo>
                    <a:pt x="171" y="31"/>
                  </a:lnTo>
                  <a:lnTo>
                    <a:pt x="163" y="26"/>
                  </a:lnTo>
                  <a:lnTo>
                    <a:pt x="150" y="18"/>
                  </a:lnTo>
                  <a:lnTo>
                    <a:pt x="148" y="16"/>
                  </a:lnTo>
                  <a:lnTo>
                    <a:pt x="143" y="16"/>
                  </a:lnTo>
                  <a:lnTo>
                    <a:pt x="132" y="18"/>
                  </a:lnTo>
                  <a:lnTo>
                    <a:pt x="125" y="23"/>
                  </a:lnTo>
                  <a:lnTo>
                    <a:pt x="117" y="26"/>
                  </a:lnTo>
                  <a:lnTo>
                    <a:pt x="109" y="26"/>
                  </a:lnTo>
                  <a:lnTo>
                    <a:pt x="97" y="26"/>
                  </a:lnTo>
                  <a:lnTo>
                    <a:pt x="86" y="31"/>
                  </a:lnTo>
                  <a:lnTo>
                    <a:pt x="84" y="34"/>
                  </a:lnTo>
                  <a:lnTo>
                    <a:pt x="81" y="34"/>
                  </a:lnTo>
                  <a:lnTo>
                    <a:pt x="81" y="36"/>
                  </a:lnTo>
                  <a:lnTo>
                    <a:pt x="81" y="39"/>
                  </a:lnTo>
                  <a:lnTo>
                    <a:pt x="76" y="39"/>
                  </a:lnTo>
                  <a:lnTo>
                    <a:pt x="66" y="41"/>
                  </a:lnTo>
                  <a:lnTo>
                    <a:pt x="51" y="46"/>
                  </a:lnTo>
                  <a:lnTo>
                    <a:pt x="46" y="49"/>
                  </a:lnTo>
                  <a:lnTo>
                    <a:pt x="43" y="51"/>
                  </a:lnTo>
                  <a:lnTo>
                    <a:pt x="43" y="54"/>
                  </a:lnTo>
                  <a:lnTo>
                    <a:pt x="38" y="57"/>
                  </a:lnTo>
                  <a:lnTo>
                    <a:pt x="33" y="62"/>
                  </a:lnTo>
                  <a:lnTo>
                    <a:pt x="25" y="69"/>
                  </a:lnTo>
                  <a:lnTo>
                    <a:pt x="23" y="72"/>
                  </a:lnTo>
                  <a:lnTo>
                    <a:pt x="23" y="77"/>
                  </a:lnTo>
                  <a:lnTo>
                    <a:pt x="23" y="82"/>
                  </a:lnTo>
                  <a:lnTo>
                    <a:pt x="23" y="90"/>
                  </a:lnTo>
                  <a:lnTo>
                    <a:pt x="20" y="105"/>
                  </a:lnTo>
                  <a:lnTo>
                    <a:pt x="15" y="118"/>
                  </a:lnTo>
                  <a:lnTo>
                    <a:pt x="17" y="125"/>
                  </a:lnTo>
                  <a:lnTo>
                    <a:pt x="17" y="131"/>
                  </a:lnTo>
                  <a:lnTo>
                    <a:pt x="25" y="138"/>
                  </a:lnTo>
                  <a:lnTo>
                    <a:pt x="30" y="146"/>
                  </a:lnTo>
                  <a:lnTo>
                    <a:pt x="38" y="154"/>
                  </a:lnTo>
                  <a:lnTo>
                    <a:pt x="38" y="156"/>
                  </a:lnTo>
                  <a:lnTo>
                    <a:pt x="38" y="161"/>
                  </a:lnTo>
                  <a:lnTo>
                    <a:pt x="40" y="164"/>
                  </a:lnTo>
                  <a:lnTo>
                    <a:pt x="43" y="166"/>
                  </a:lnTo>
                  <a:lnTo>
                    <a:pt x="51" y="174"/>
                  </a:lnTo>
                  <a:lnTo>
                    <a:pt x="58" y="182"/>
                  </a:lnTo>
                  <a:lnTo>
                    <a:pt x="61" y="184"/>
                  </a:lnTo>
                  <a:lnTo>
                    <a:pt x="63" y="189"/>
                  </a:lnTo>
                  <a:lnTo>
                    <a:pt x="66" y="192"/>
                  </a:lnTo>
                  <a:lnTo>
                    <a:pt x="69" y="194"/>
                  </a:lnTo>
                  <a:lnTo>
                    <a:pt x="79" y="197"/>
                  </a:lnTo>
                  <a:lnTo>
                    <a:pt x="89" y="197"/>
                  </a:lnTo>
                  <a:lnTo>
                    <a:pt x="94" y="200"/>
                  </a:lnTo>
                  <a:lnTo>
                    <a:pt x="97" y="202"/>
                  </a:lnTo>
                  <a:lnTo>
                    <a:pt x="99" y="205"/>
                  </a:lnTo>
                  <a:lnTo>
                    <a:pt x="104" y="205"/>
                  </a:lnTo>
                  <a:lnTo>
                    <a:pt x="115" y="210"/>
                  </a:lnTo>
                  <a:lnTo>
                    <a:pt x="127" y="210"/>
                  </a:lnTo>
                  <a:lnTo>
                    <a:pt x="132" y="207"/>
                  </a:lnTo>
                  <a:lnTo>
                    <a:pt x="138" y="205"/>
                  </a:lnTo>
                  <a:lnTo>
                    <a:pt x="143" y="202"/>
                  </a:lnTo>
                  <a:lnTo>
                    <a:pt x="148" y="200"/>
                  </a:lnTo>
                  <a:lnTo>
                    <a:pt x="161" y="200"/>
                  </a:lnTo>
                  <a:lnTo>
                    <a:pt x="173" y="202"/>
                  </a:lnTo>
                  <a:lnTo>
                    <a:pt x="178" y="202"/>
                  </a:lnTo>
                  <a:lnTo>
                    <a:pt x="181" y="200"/>
                  </a:lnTo>
                  <a:lnTo>
                    <a:pt x="186" y="192"/>
                  </a:lnTo>
                  <a:lnTo>
                    <a:pt x="189" y="187"/>
                  </a:lnTo>
                  <a:lnTo>
                    <a:pt x="191" y="182"/>
                  </a:lnTo>
                  <a:lnTo>
                    <a:pt x="196" y="177"/>
                  </a:lnTo>
                  <a:lnTo>
                    <a:pt x="227" y="154"/>
                  </a:lnTo>
                  <a:lnTo>
                    <a:pt x="232" y="156"/>
                  </a:lnTo>
                  <a:lnTo>
                    <a:pt x="235" y="159"/>
                  </a:lnTo>
                  <a:lnTo>
                    <a:pt x="235" y="164"/>
                  </a:lnTo>
                  <a:lnTo>
                    <a:pt x="235" y="169"/>
                  </a:lnTo>
                  <a:lnTo>
                    <a:pt x="235" y="179"/>
                  </a:lnTo>
                  <a:lnTo>
                    <a:pt x="235" y="184"/>
                  </a:lnTo>
                  <a:lnTo>
                    <a:pt x="237" y="189"/>
                  </a:lnTo>
                  <a:lnTo>
                    <a:pt x="242" y="194"/>
                  </a:lnTo>
                  <a:lnTo>
                    <a:pt x="247" y="197"/>
                  </a:lnTo>
                  <a:lnTo>
                    <a:pt x="252" y="200"/>
                  </a:lnTo>
                  <a:lnTo>
                    <a:pt x="258" y="207"/>
                  </a:lnTo>
                  <a:lnTo>
                    <a:pt x="263" y="210"/>
                  </a:lnTo>
                  <a:lnTo>
                    <a:pt x="268" y="212"/>
                  </a:lnTo>
                  <a:lnTo>
                    <a:pt x="278" y="215"/>
                  </a:lnTo>
                  <a:lnTo>
                    <a:pt x="288" y="212"/>
                  </a:lnTo>
                  <a:lnTo>
                    <a:pt x="293" y="212"/>
                  </a:lnTo>
                  <a:lnTo>
                    <a:pt x="296" y="215"/>
                  </a:lnTo>
                  <a:lnTo>
                    <a:pt x="304" y="217"/>
                  </a:lnTo>
                  <a:lnTo>
                    <a:pt x="311" y="220"/>
                  </a:lnTo>
                  <a:lnTo>
                    <a:pt x="332" y="220"/>
                  </a:lnTo>
                  <a:lnTo>
                    <a:pt x="344" y="217"/>
                  </a:lnTo>
                  <a:lnTo>
                    <a:pt x="355" y="215"/>
                  </a:lnTo>
                  <a:lnTo>
                    <a:pt x="362" y="210"/>
                  </a:lnTo>
                  <a:lnTo>
                    <a:pt x="365" y="210"/>
                  </a:lnTo>
                  <a:lnTo>
                    <a:pt x="367" y="212"/>
                  </a:lnTo>
                  <a:lnTo>
                    <a:pt x="370" y="212"/>
                  </a:lnTo>
                  <a:lnTo>
                    <a:pt x="373" y="212"/>
                  </a:lnTo>
                  <a:lnTo>
                    <a:pt x="383" y="205"/>
                  </a:lnTo>
                  <a:lnTo>
                    <a:pt x="393" y="197"/>
                  </a:lnTo>
                  <a:lnTo>
                    <a:pt x="406" y="192"/>
                  </a:lnTo>
                  <a:lnTo>
                    <a:pt x="401" y="202"/>
                  </a:lnTo>
                  <a:lnTo>
                    <a:pt x="396" y="212"/>
                  </a:lnTo>
                  <a:lnTo>
                    <a:pt x="390" y="217"/>
                  </a:lnTo>
                  <a:lnTo>
                    <a:pt x="383" y="222"/>
                  </a:lnTo>
                  <a:lnTo>
                    <a:pt x="373" y="230"/>
                  </a:lnTo>
                  <a:lnTo>
                    <a:pt x="367" y="230"/>
                  </a:lnTo>
                  <a:lnTo>
                    <a:pt x="365" y="230"/>
                  </a:lnTo>
                  <a:lnTo>
                    <a:pt x="365" y="228"/>
                  </a:lnTo>
                  <a:lnTo>
                    <a:pt x="362" y="228"/>
                  </a:lnTo>
                  <a:lnTo>
                    <a:pt x="355" y="228"/>
                  </a:lnTo>
                  <a:lnTo>
                    <a:pt x="339" y="230"/>
                  </a:lnTo>
                  <a:lnTo>
                    <a:pt x="324" y="235"/>
                  </a:lnTo>
                  <a:lnTo>
                    <a:pt x="319" y="238"/>
                  </a:lnTo>
                  <a:lnTo>
                    <a:pt x="314" y="238"/>
                  </a:lnTo>
                  <a:lnTo>
                    <a:pt x="298" y="230"/>
                  </a:lnTo>
                  <a:lnTo>
                    <a:pt x="291" y="230"/>
                  </a:lnTo>
                  <a:lnTo>
                    <a:pt x="286" y="230"/>
                  </a:lnTo>
                  <a:lnTo>
                    <a:pt x="281" y="233"/>
                  </a:lnTo>
                  <a:lnTo>
                    <a:pt x="275" y="233"/>
                  </a:lnTo>
                  <a:lnTo>
                    <a:pt x="268" y="233"/>
                  </a:lnTo>
                  <a:lnTo>
                    <a:pt x="263" y="230"/>
                  </a:lnTo>
                  <a:lnTo>
                    <a:pt x="255" y="228"/>
                  </a:lnTo>
                  <a:lnTo>
                    <a:pt x="245" y="217"/>
                  </a:lnTo>
                  <a:lnTo>
                    <a:pt x="237" y="210"/>
                  </a:lnTo>
                  <a:lnTo>
                    <a:pt x="232" y="202"/>
                  </a:lnTo>
                  <a:lnTo>
                    <a:pt x="227" y="197"/>
                  </a:lnTo>
                  <a:lnTo>
                    <a:pt x="224" y="194"/>
                  </a:lnTo>
                  <a:lnTo>
                    <a:pt x="224" y="189"/>
                  </a:lnTo>
                  <a:lnTo>
                    <a:pt x="222" y="182"/>
                  </a:lnTo>
                  <a:lnTo>
                    <a:pt x="222" y="174"/>
                  </a:lnTo>
                  <a:lnTo>
                    <a:pt x="212" y="179"/>
                  </a:lnTo>
                  <a:lnTo>
                    <a:pt x="207" y="187"/>
                  </a:lnTo>
                  <a:lnTo>
                    <a:pt x="201" y="194"/>
                  </a:lnTo>
                  <a:lnTo>
                    <a:pt x="196" y="207"/>
                  </a:lnTo>
                  <a:lnTo>
                    <a:pt x="191" y="210"/>
                  </a:lnTo>
                  <a:lnTo>
                    <a:pt x="189" y="212"/>
                  </a:lnTo>
                  <a:lnTo>
                    <a:pt x="178" y="215"/>
                  </a:lnTo>
                  <a:lnTo>
                    <a:pt x="171" y="217"/>
                  </a:lnTo>
                  <a:lnTo>
                    <a:pt x="163" y="217"/>
                  </a:lnTo>
                  <a:lnTo>
                    <a:pt x="155" y="215"/>
                  </a:lnTo>
                  <a:lnTo>
                    <a:pt x="148" y="215"/>
                  </a:lnTo>
                  <a:lnTo>
                    <a:pt x="143" y="217"/>
                  </a:lnTo>
                  <a:lnTo>
                    <a:pt x="138" y="220"/>
                  </a:lnTo>
                  <a:lnTo>
                    <a:pt x="127" y="225"/>
                  </a:lnTo>
                  <a:lnTo>
                    <a:pt x="115" y="225"/>
                  </a:lnTo>
                  <a:lnTo>
                    <a:pt x="102" y="222"/>
                  </a:lnTo>
                  <a:lnTo>
                    <a:pt x="97" y="220"/>
                  </a:lnTo>
                  <a:lnTo>
                    <a:pt x="92" y="217"/>
                  </a:lnTo>
                  <a:lnTo>
                    <a:pt x="86" y="212"/>
                  </a:lnTo>
                  <a:lnTo>
                    <a:pt x="79" y="207"/>
                  </a:lnTo>
                  <a:lnTo>
                    <a:pt x="69" y="205"/>
                  </a:lnTo>
                  <a:lnTo>
                    <a:pt x="58" y="205"/>
                  </a:lnTo>
                  <a:lnTo>
                    <a:pt x="53" y="202"/>
                  </a:lnTo>
                  <a:lnTo>
                    <a:pt x="51" y="202"/>
                  </a:lnTo>
                  <a:lnTo>
                    <a:pt x="48" y="200"/>
                  </a:lnTo>
                  <a:lnTo>
                    <a:pt x="46" y="194"/>
                  </a:lnTo>
                  <a:lnTo>
                    <a:pt x="38" y="184"/>
                  </a:lnTo>
                  <a:lnTo>
                    <a:pt x="35" y="179"/>
                  </a:lnTo>
                  <a:lnTo>
                    <a:pt x="33" y="177"/>
                  </a:lnTo>
                  <a:lnTo>
                    <a:pt x="25" y="169"/>
                  </a:lnTo>
                  <a:lnTo>
                    <a:pt x="17" y="164"/>
                  </a:lnTo>
                  <a:lnTo>
                    <a:pt x="15" y="161"/>
                  </a:lnTo>
                  <a:lnTo>
                    <a:pt x="12" y="159"/>
                  </a:lnTo>
                  <a:lnTo>
                    <a:pt x="10" y="154"/>
                  </a:lnTo>
                  <a:lnTo>
                    <a:pt x="10" y="146"/>
                  </a:lnTo>
                  <a:lnTo>
                    <a:pt x="10" y="141"/>
                  </a:lnTo>
                  <a:lnTo>
                    <a:pt x="5" y="131"/>
                  </a:lnTo>
                  <a:lnTo>
                    <a:pt x="2" y="123"/>
                  </a:lnTo>
                  <a:lnTo>
                    <a:pt x="0" y="118"/>
                  </a:lnTo>
                  <a:lnTo>
                    <a:pt x="2" y="115"/>
                  </a:lnTo>
                  <a:lnTo>
                    <a:pt x="2" y="110"/>
                  </a:lnTo>
                  <a:lnTo>
                    <a:pt x="5" y="105"/>
                  </a:lnTo>
                  <a:lnTo>
                    <a:pt x="5" y="103"/>
                  </a:lnTo>
                  <a:lnTo>
                    <a:pt x="5" y="100"/>
                  </a:lnTo>
                  <a:lnTo>
                    <a:pt x="5" y="95"/>
                  </a:lnTo>
                  <a:lnTo>
                    <a:pt x="5" y="90"/>
                  </a:lnTo>
                  <a:lnTo>
                    <a:pt x="5" y="74"/>
                  </a:lnTo>
                  <a:lnTo>
                    <a:pt x="12" y="62"/>
                  </a:lnTo>
                  <a:lnTo>
                    <a:pt x="15" y="59"/>
                  </a:lnTo>
                  <a:lnTo>
                    <a:pt x="17" y="57"/>
                  </a:lnTo>
                  <a:lnTo>
                    <a:pt x="23" y="54"/>
                  </a:lnTo>
                  <a:lnTo>
                    <a:pt x="28" y="49"/>
                  </a:lnTo>
                  <a:lnTo>
                    <a:pt x="35" y="39"/>
                  </a:lnTo>
                  <a:lnTo>
                    <a:pt x="43" y="31"/>
                  </a:lnTo>
                  <a:lnTo>
                    <a:pt x="48" y="29"/>
                  </a:lnTo>
                  <a:lnTo>
                    <a:pt x="53" y="29"/>
                  </a:lnTo>
                  <a:lnTo>
                    <a:pt x="58" y="29"/>
                  </a:lnTo>
                  <a:lnTo>
                    <a:pt x="63" y="26"/>
                  </a:lnTo>
                  <a:lnTo>
                    <a:pt x="71" y="21"/>
                  </a:lnTo>
                  <a:lnTo>
                    <a:pt x="79" y="16"/>
                  </a:lnTo>
                  <a:lnTo>
                    <a:pt x="81" y="16"/>
                  </a:lnTo>
                  <a:lnTo>
                    <a:pt x="84" y="16"/>
                  </a:lnTo>
                  <a:lnTo>
                    <a:pt x="89" y="16"/>
                  </a:lnTo>
                  <a:lnTo>
                    <a:pt x="92" y="16"/>
                  </a:lnTo>
                  <a:lnTo>
                    <a:pt x="102" y="11"/>
                  </a:lnTo>
                  <a:lnTo>
                    <a:pt x="109" y="6"/>
                  </a:lnTo>
                  <a:lnTo>
                    <a:pt x="115" y="6"/>
                  </a:lnTo>
                  <a:lnTo>
                    <a:pt x="117" y="8"/>
                  </a:lnTo>
                  <a:lnTo>
                    <a:pt x="120" y="8"/>
                  </a:lnTo>
                  <a:lnTo>
                    <a:pt x="125" y="8"/>
                  </a:lnTo>
                  <a:lnTo>
                    <a:pt x="130" y="6"/>
                  </a:lnTo>
                  <a:lnTo>
                    <a:pt x="138" y="0"/>
                  </a:lnTo>
                  <a:lnTo>
                    <a:pt x="140" y="0"/>
                  </a:lnTo>
                  <a:lnTo>
                    <a:pt x="143" y="0"/>
                  </a:lnTo>
                  <a:lnTo>
                    <a:pt x="153" y="6"/>
                  </a:lnTo>
                  <a:lnTo>
                    <a:pt x="158" y="8"/>
                  </a:lnTo>
                  <a:lnTo>
                    <a:pt x="161"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sp>
        <p:nvSpPr>
          <p:cNvPr id="135178" name="Freeform 145"/>
          <p:cNvSpPr>
            <a:spLocks/>
          </p:cNvSpPr>
          <p:nvPr/>
        </p:nvSpPr>
        <p:spPr bwMode="auto">
          <a:xfrm>
            <a:off x="2420938" y="2203450"/>
            <a:ext cx="3627437" cy="3130550"/>
          </a:xfrm>
          <a:custGeom>
            <a:avLst/>
            <a:gdLst>
              <a:gd name="T0" fmla="*/ 0 w 2400"/>
              <a:gd name="T1" fmla="*/ 2147483646 h 1848"/>
              <a:gd name="T2" fmla="*/ 2147483646 w 2400"/>
              <a:gd name="T3" fmla="*/ 2147483646 h 1848"/>
              <a:gd name="T4" fmla="*/ 2147483646 w 2400"/>
              <a:gd name="T5" fmla="*/ 2147483646 h 1848"/>
              <a:gd name="T6" fmla="*/ 2147483646 w 2400"/>
              <a:gd name="T7" fmla="*/ 2147483646 h 1848"/>
              <a:gd name="T8" fmla="*/ 0 60000 65536"/>
              <a:gd name="T9" fmla="*/ 0 60000 65536"/>
              <a:gd name="T10" fmla="*/ 0 60000 65536"/>
              <a:gd name="T11" fmla="*/ 0 60000 65536"/>
              <a:gd name="T12" fmla="*/ 0 w 2400"/>
              <a:gd name="T13" fmla="*/ 0 h 1848"/>
              <a:gd name="T14" fmla="*/ 2400 w 2400"/>
              <a:gd name="T15" fmla="*/ 1848 h 1848"/>
            </a:gdLst>
            <a:ahLst/>
            <a:cxnLst>
              <a:cxn ang="T8">
                <a:pos x="T0" y="T1"/>
              </a:cxn>
              <a:cxn ang="T9">
                <a:pos x="T2" y="T3"/>
              </a:cxn>
              <a:cxn ang="T10">
                <a:pos x="T4" y="T5"/>
              </a:cxn>
              <a:cxn ang="T11">
                <a:pos x="T6" y="T7"/>
              </a:cxn>
            </a:cxnLst>
            <a:rect l="T12" t="T13" r="T14" b="T15"/>
            <a:pathLst>
              <a:path w="2400" h="1848">
                <a:moveTo>
                  <a:pt x="0" y="1848"/>
                </a:moveTo>
                <a:cubicBezTo>
                  <a:pt x="192" y="1187"/>
                  <a:pt x="384" y="527"/>
                  <a:pt x="672" y="264"/>
                </a:cubicBezTo>
                <a:cubicBezTo>
                  <a:pt x="959" y="0"/>
                  <a:pt x="1440" y="0"/>
                  <a:pt x="1728" y="264"/>
                </a:cubicBezTo>
                <a:cubicBezTo>
                  <a:pt x="2015" y="527"/>
                  <a:pt x="2207" y="1187"/>
                  <a:pt x="2400" y="1848"/>
                </a:cubicBezTo>
              </a:path>
            </a:pathLst>
          </a:custGeom>
          <a:noFill/>
          <a:ln w="9525">
            <a:solidFill>
              <a:schemeClr val="tx1"/>
            </a:solidFill>
            <a:round/>
            <a:headEnd/>
            <a:tailEnd type="stealth" w="lg" len="lg"/>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5179" name="Text Box 146"/>
          <p:cNvSpPr txBox="1">
            <a:spLocks noChangeArrowheads="1"/>
          </p:cNvSpPr>
          <p:nvPr/>
        </p:nvSpPr>
        <p:spPr bwMode="auto">
          <a:xfrm>
            <a:off x="492125" y="1676400"/>
            <a:ext cx="13557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r>
              <a:rPr lang="en-GB" altLang="x-none" sz="1800" i="1">
                <a:latin typeface="Gill Sans" charset="0"/>
              </a:rPr>
              <a:t>Requirements</a:t>
            </a:r>
          </a:p>
        </p:txBody>
      </p:sp>
      <p:sp>
        <p:nvSpPr>
          <p:cNvPr id="135180" name="Text Box 147"/>
          <p:cNvSpPr txBox="1">
            <a:spLocks noChangeArrowheads="1"/>
          </p:cNvSpPr>
          <p:nvPr/>
        </p:nvSpPr>
        <p:spPr bwMode="auto">
          <a:xfrm>
            <a:off x="492125" y="3367088"/>
            <a:ext cx="8445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r>
              <a:rPr lang="en-GB" altLang="x-none" sz="1800" i="1">
                <a:latin typeface="Gill Sans" charset="0"/>
              </a:rPr>
              <a:t>Designs</a:t>
            </a:r>
          </a:p>
        </p:txBody>
      </p:sp>
      <p:sp>
        <p:nvSpPr>
          <p:cNvPr id="135181" name="Text Box 148"/>
          <p:cNvSpPr txBox="1">
            <a:spLocks noChangeArrowheads="1"/>
          </p:cNvSpPr>
          <p:nvPr/>
        </p:nvSpPr>
        <p:spPr bwMode="auto">
          <a:xfrm>
            <a:off x="492125" y="5181600"/>
            <a:ext cx="620713" cy="366713"/>
          </a:xfrm>
          <a:prstGeom prst="rect">
            <a:avLst/>
          </a:prstGeom>
          <a:solidFill>
            <a:schemeClr val="bg1"/>
          </a:solidFill>
          <a:ln w="0" cap="rnd">
            <a:solidFill>
              <a:schemeClr val="bg1"/>
            </a:solidFill>
            <a:prstDash val="sysDot"/>
            <a:miter lim="800000"/>
            <a:headEnd/>
            <a:tailEnd/>
          </a:ln>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r>
              <a:rPr lang="en-GB" altLang="x-none" sz="1800" i="1">
                <a:latin typeface="Gill Sans" charset="0"/>
              </a:rPr>
              <a:t>Code</a:t>
            </a:r>
          </a:p>
        </p:txBody>
      </p:sp>
      <p:sp>
        <p:nvSpPr>
          <p:cNvPr id="135182" name="Text Box 149"/>
          <p:cNvSpPr txBox="1">
            <a:spLocks noChangeArrowheads="1"/>
          </p:cNvSpPr>
          <p:nvPr/>
        </p:nvSpPr>
        <p:spPr bwMode="auto">
          <a:xfrm>
            <a:off x="6210300" y="1447800"/>
            <a:ext cx="2038350" cy="64135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800" b="1" dirty="0">
                <a:latin typeface="Gill Sans" charset="0"/>
              </a:rPr>
              <a:t>(0) requirement</a:t>
            </a:r>
          </a:p>
          <a:p>
            <a:pPr algn="ctr"/>
            <a:r>
              <a:rPr lang="en-GB" altLang="x-none" sz="1800" b="1" dirty="0">
                <a:latin typeface="Gill Sans" charset="0"/>
              </a:rPr>
              <a:t>analysis</a:t>
            </a:r>
          </a:p>
        </p:txBody>
      </p:sp>
      <p:sp>
        <p:nvSpPr>
          <p:cNvPr id="135183" name="Text Box 150"/>
          <p:cNvSpPr txBox="1">
            <a:spLocks noChangeArrowheads="1"/>
          </p:cNvSpPr>
          <p:nvPr/>
        </p:nvSpPr>
        <p:spPr bwMode="auto">
          <a:xfrm>
            <a:off x="401638" y="4038600"/>
            <a:ext cx="1289050" cy="64135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800" b="1" dirty="0">
                <a:latin typeface="Gill Sans" charset="0"/>
              </a:rPr>
              <a:t>(1) model</a:t>
            </a:r>
          </a:p>
          <a:p>
            <a:pPr algn="ctr"/>
            <a:r>
              <a:rPr lang="en-GB" altLang="x-none" sz="1800" b="1" dirty="0">
                <a:latin typeface="Gill Sans" charset="0"/>
              </a:rPr>
              <a:t>capture</a:t>
            </a:r>
          </a:p>
        </p:txBody>
      </p:sp>
      <p:sp>
        <p:nvSpPr>
          <p:cNvPr id="135184" name="Text Box 151"/>
          <p:cNvSpPr txBox="1">
            <a:spLocks noChangeArrowheads="1"/>
          </p:cNvSpPr>
          <p:nvPr/>
        </p:nvSpPr>
        <p:spPr bwMode="auto">
          <a:xfrm>
            <a:off x="450850" y="2362200"/>
            <a:ext cx="1546225" cy="64135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800" b="1" dirty="0">
                <a:latin typeface="Gill Sans" charset="0"/>
              </a:rPr>
              <a:t>(2) problem</a:t>
            </a:r>
          </a:p>
          <a:p>
            <a:pPr algn="ctr"/>
            <a:r>
              <a:rPr lang="en-GB" altLang="x-none" sz="1800" b="1" dirty="0">
                <a:latin typeface="Gill Sans" charset="0"/>
              </a:rPr>
              <a:t>detection</a:t>
            </a:r>
          </a:p>
        </p:txBody>
      </p:sp>
      <p:sp>
        <p:nvSpPr>
          <p:cNvPr id="135185" name="Text Box 152"/>
          <p:cNvSpPr txBox="1">
            <a:spLocks noChangeArrowheads="1"/>
          </p:cNvSpPr>
          <p:nvPr/>
        </p:nvSpPr>
        <p:spPr bwMode="auto">
          <a:xfrm>
            <a:off x="6707188" y="2514600"/>
            <a:ext cx="1546225" cy="64135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800" b="1" dirty="0">
                <a:latin typeface="Gill Sans" charset="0"/>
              </a:rPr>
              <a:t>(3) problem</a:t>
            </a:r>
          </a:p>
          <a:p>
            <a:pPr algn="ctr"/>
            <a:r>
              <a:rPr lang="en-GB" altLang="x-none" sz="1800" b="1" dirty="0">
                <a:latin typeface="Gill Sans" charset="0"/>
              </a:rPr>
              <a:t>resolution</a:t>
            </a:r>
          </a:p>
        </p:txBody>
      </p:sp>
      <p:sp>
        <p:nvSpPr>
          <p:cNvPr id="135186" name="Line 153"/>
          <p:cNvSpPr>
            <a:spLocks noChangeShapeType="1"/>
          </p:cNvSpPr>
          <p:nvPr/>
        </p:nvSpPr>
        <p:spPr bwMode="auto">
          <a:xfrm flipV="1">
            <a:off x="1547813" y="4038600"/>
            <a:ext cx="280987" cy="762000"/>
          </a:xfrm>
          <a:prstGeom prst="line">
            <a:avLst/>
          </a:prstGeom>
          <a:noFill/>
          <a:ln w="38100">
            <a:solidFill>
              <a:schemeClr val="tx1"/>
            </a:solidFill>
            <a:round/>
            <a:headEnd/>
            <a:tailEnd type="stealth" w="lg" len="lg"/>
          </a:ln>
          <a:extLst>
            <a:ext uri="{909E8E84-426E-40DD-AFC4-6F175D3DCCD1}">
              <a14:hiddenFill xmlns:a14="http://schemas.microsoft.com/office/drawing/2010/main">
                <a:noFill/>
              </a14:hiddenFill>
            </a:ext>
          </a:extLst>
        </p:spPr>
        <p:txBody>
          <a:bodyPr wrap="none" anchor="ctr"/>
          <a:lstStyle/>
          <a:p>
            <a:endParaRPr lang="en-US"/>
          </a:p>
        </p:txBody>
      </p:sp>
      <p:sp>
        <p:nvSpPr>
          <p:cNvPr id="135187" name="Line 154"/>
          <p:cNvSpPr>
            <a:spLocks noChangeShapeType="1"/>
          </p:cNvSpPr>
          <p:nvPr/>
        </p:nvSpPr>
        <p:spPr bwMode="auto">
          <a:xfrm flipV="1">
            <a:off x="2490788" y="5562600"/>
            <a:ext cx="3587750" cy="0"/>
          </a:xfrm>
          <a:prstGeom prst="line">
            <a:avLst/>
          </a:prstGeom>
          <a:noFill/>
          <a:ln w="38100">
            <a:solidFill>
              <a:schemeClr val="tx1"/>
            </a:solidFill>
            <a:round/>
            <a:headEnd/>
            <a:tailEnd type="stealth" w="lg" len="lg"/>
          </a:ln>
          <a:extLst>
            <a:ext uri="{909E8E84-426E-40DD-AFC4-6F175D3DCCD1}">
              <a14:hiddenFill xmlns:a14="http://schemas.microsoft.com/office/drawing/2010/main">
                <a:noFill/>
              </a14:hiddenFill>
            </a:ext>
          </a:extLst>
        </p:spPr>
        <p:txBody>
          <a:bodyPr wrap="none" anchor="ctr"/>
          <a:lstStyle/>
          <a:p>
            <a:endParaRPr lang="en-US"/>
          </a:p>
        </p:txBody>
      </p:sp>
      <p:sp>
        <p:nvSpPr>
          <p:cNvPr id="135188" name="Text Box 155"/>
          <p:cNvSpPr txBox="1">
            <a:spLocks noChangeArrowheads="1"/>
          </p:cNvSpPr>
          <p:nvPr/>
        </p:nvSpPr>
        <p:spPr bwMode="auto">
          <a:xfrm>
            <a:off x="2722821" y="5727978"/>
            <a:ext cx="3196709" cy="369332"/>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800" b="1" dirty="0">
                <a:latin typeface="Gill Sans" charset="0"/>
              </a:rPr>
              <a:t>(4) </a:t>
            </a:r>
            <a:r>
              <a:rPr lang="en-GB" altLang="x-none" sz="1800" b="1" dirty="0">
                <a:latin typeface="Helvetica" charset="0"/>
              </a:rPr>
              <a:t>program transformation</a:t>
            </a:r>
          </a:p>
        </p:txBody>
      </p:sp>
      <p:sp>
        <p:nvSpPr>
          <p:cNvPr id="135189" name="Text Box 156"/>
          <p:cNvSpPr txBox="1">
            <a:spLocks noChangeArrowheads="1"/>
          </p:cNvSpPr>
          <p:nvPr/>
        </p:nvSpPr>
        <p:spPr bwMode="auto">
          <a:xfrm>
            <a:off x="2989262" y="3901192"/>
            <a:ext cx="240957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marL="196850" indent="-196850">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r>
              <a:rPr lang="en-GB" altLang="x-none" sz="1800" b="1" i="1" dirty="0">
                <a:latin typeface="Gill Sans" charset="0"/>
              </a:rPr>
              <a:t>(4) Code Integration</a:t>
            </a:r>
            <a:endParaRPr lang="en-GB" altLang="x-none" sz="1800" dirty="0">
              <a:latin typeface="Gill Sans" charset="0"/>
            </a:endParaRPr>
          </a:p>
          <a:p>
            <a:endParaRPr lang="en-GB" altLang="x-none" sz="1800" dirty="0">
              <a:latin typeface="Gill Sans" charset="0"/>
            </a:endParaRPr>
          </a:p>
          <a:p>
            <a:r>
              <a:rPr lang="en-GB" altLang="x-none" sz="1800" dirty="0">
                <a:latin typeface="Gill Sans" charset="0"/>
              </a:rPr>
              <a:t>issues</a:t>
            </a:r>
          </a:p>
          <a:p>
            <a:pPr>
              <a:buFontTx/>
              <a:buChar char="•"/>
            </a:pPr>
            <a:r>
              <a:rPr lang="en-GB" altLang="x-none" sz="1800" dirty="0">
                <a:latin typeface="Gill Sans" charset="0"/>
              </a:rPr>
              <a:t>Conflicting changes</a:t>
            </a:r>
          </a:p>
        </p:txBody>
      </p:sp>
      <p:grpSp>
        <p:nvGrpSpPr>
          <p:cNvPr id="135190" name="Group 157"/>
          <p:cNvGrpSpPr>
            <a:grpSpLocks/>
          </p:cNvGrpSpPr>
          <p:nvPr/>
        </p:nvGrpSpPr>
        <p:grpSpPr bwMode="auto">
          <a:xfrm>
            <a:off x="2343150" y="1479550"/>
            <a:ext cx="1281113" cy="863600"/>
            <a:chOff x="1743" y="932"/>
            <a:chExt cx="874" cy="544"/>
          </a:xfrm>
        </p:grpSpPr>
        <p:sp>
          <p:nvSpPr>
            <p:cNvPr id="152734" name="Freeform 158"/>
            <p:cNvSpPr>
              <a:spLocks/>
            </p:cNvSpPr>
            <p:nvPr/>
          </p:nvSpPr>
          <p:spPr bwMode="auto">
            <a:xfrm>
              <a:off x="1743" y="932"/>
              <a:ext cx="769" cy="536"/>
            </a:xfrm>
            <a:custGeom>
              <a:avLst/>
              <a:gdLst/>
              <a:ahLst/>
              <a:cxnLst>
                <a:cxn ang="0">
                  <a:pos x="746" y="194"/>
                </a:cxn>
                <a:cxn ang="0">
                  <a:pos x="769" y="135"/>
                </a:cxn>
                <a:cxn ang="0">
                  <a:pos x="759" y="97"/>
                </a:cxn>
                <a:cxn ang="0">
                  <a:pos x="741" y="43"/>
                </a:cxn>
                <a:cxn ang="0">
                  <a:pos x="713" y="18"/>
                </a:cxn>
                <a:cxn ang="0">
                  <a:pos x="690" y="10"/>
                </a:cxn>
                <a:cxn ang="0">
                  <a:pos x="662" y="10"/>
                </a:cxn>
                <a:cxn ang="0">
                  <a:pos x="593" y="5"/>
                </a:cxn>
                <a:cxn ang="0">
                  <a:pos x="567" y="31"/>
                </a:cxn>
                <a:cxn ang="0">
                  <a:pos x="524" y="69"/>
                </a:cxn>
                <a:cxn ang="0">
                  <a:pos x="508" y="128"/>
                </a:cxn>
                <a:cxn ang="0">
                  <a:pos x="534" y="184"/>
                </a:cxn>
                <a:cxn ang="0">
                  <a:pos x="496" y="130"/>
                </a:cxn>
                <a:cxn ang="0">
                  <a:pos x="475" y="105"/>
                </a:cxn>
                <a:cxn ang="0">
                  <a:pos x="444" y="82"/>
                </a:cxn>
                <a:cxn ang="0">
                  <a:pos x="401" y="79"/>
                </a:cxn>
                <a:cxn ang="0">
                  <a:pos x="347" y="97"/>
                </a:cxn>
                <a:cxn ang="0">
                  <a:pos x="317" y="117"/>
                </a:cxn>
                <a:cxn ang="0">
                  <a:pos x="304" y="174"/>
                </a:cxn>
                <a:cxn ang="0">
                  <a:pos x="337" y="235"/>
                </a:cxn>
                <a:cxn ang="0">
                  <a:pos x="312" y="232"/>
                </a:cxn>
                <a:cxn ang="0">
                  <a:pos x="294" y="227"/>
                </a:cxn>
                <a:cxn ang="0">
                  <a:pos x="273" y="209"/>
                </a:cxn>
                <a:cxn ang="0">
                  <a:pos x="232" y="207"/>
                </a:cxn>
                <a:cxn ang="0">
                  <a:pos x="207" y="212"/>
                </a:cxn>
                <a:cxn ang="0">
                  <a:pos x="181" y="227"/>
                </a:cxn>
                <a:cxn ang="0">
                  <a:pos x="158" y="258"/>
                </a:cxn>
                <a:cxn ang="0">
                  <a:pos x="151" y="273"/>
                </a:cxn>
                <a:cxn ang="0">
                  <a:pos x="158" y="322"/>
                </a:cxn>
                <a:cxn ang="0">
                  <a:pos x="143" y="329"/>
                </a:cxn>
                <a:cxn ang="0">
                  <a:pos x="110" y="339"/>
                </a:cxn>
                <a:cxn ang="0">
                  <a:pos x="66" y="350"/>
                </a:cxn>
                <a:cxn ang="0">
                  <a:pos x="31" y="365"/>
                </a:cxn>
                <a:cxn ang="0">
                  <a:pos x="8" y="388"/>
                </a:cxn>
                <a:cxn ang="0">
                  <a:pos x="2" y="441"/>
                </a:cxn>
                <a:cxn ang="0">
                  <a:pos x="23" y="477"/>
                </a:cxn>
                <a:cxn ang="0">
                  <a:pos x="48" y="505"/>
                </a:cxn>
                <a:cxn ang="0">
                  <a:pos x="82" y="518"/>
                </a:cxn>
                <a:cxn ang="0">
                  <a:pos x="123" y="521"/>
                </a:cxn>
                <a:cxn ang="0">
                  <a:pos x="166" y="516"/>
                </a:cxn>
                <a:cxn ang="0">
                  <a:pos x="217" y="472"/>
                </a:cxn>
                <a:cxn ang="0">
                  <a:pos x="222" y="505"/>
                </a:cxn>
                <a:cxn ang="0">
                  <a:pos x="253" y="528"/>
                </a:cxn>
                <a:cxn ang="0">
                  <a:pos x="296" y="536"/>
                </a:cxn>
                <a:cxn ang="0">
                  <a:pos x="352" y="528"/>
                </a:cxn>
                <a:cxn ang="0">
                  <a:pos x="398" y="510"/>
                </a:cxn>
                <a:cxn ang="0">
                  <a:pos x="396" y="457"/>
                </a:cxn>
                <a:cxn ang="0">
                  <a:pos x="409" y="401"/>
                </a:cxn>
                <a:cxn ang="0">
                  <a:pos x="416" y="378"/>
                </a:cxn>
                <a:cxn ang="0">
                  <a:pos x="432" y="360"/>
                </a:cxn>
                <a:cxn ang="0">
                  <a:pos x="485" y="332"/>
                </a:cxn>
                <a:cxn ang="0">
                  <a:pos x="542" y="283"/>
                </a:cxn>
                <a:cxn ang="0">
                  <a:pos x="580" y="273"/>
                </a:cxn>
                <a:cxn ang="0">
                  <a:pos x="616" y="271"/>
                </a:cxn>
                <a:cxn ang="0">
                  <a:pos x="639" y="273"/>
                </a:cxn>
                <a:cxn ang="0">
                  <a:pos x="679" y="306"/>
                </a:cxn>
                <a:cxn ang="0">
                  <a:pos x="674" y="258"/>
                </a:cxn>
                <a:cxn ang="0">
                  <a:pos x="697" y="230"/>
                </a:cxn>
                <a:cxn ang="0">
                  <a:pos x="725" y="214"/>
                </a:cxn>
              </a:cxnLst>
              <a:rect l="0" t="0" r="r" b="b"/>
              <a:pathLst>
                <a:path w="769" h="536">
                  <a:moveTo>
                    <a:pt x="725" y="214"/>
                  </a:moveTo>
                  <a:lnTo>
                    <a:pt x="725" y="209"/>
                  </a:lnTo>
                  <a:lnTo>
                    <a:pt x="728" y="207"/>
                  </a:lnTo>
                  <a:lnTo>
                    <a:pt x="736" y="202"/>
                  </a:lnTo>
                  <a:lnTo>
                    <a:pt x="743" y="196"/>
                  </a:lnTo>
                  <a:lnTo>
                    <a:pt x="746" y="194"/>
                  </a:lnTo>
                  <a:lnTo>
                    <a:pt x="748" y="189"/>
                  </a:lnTo>
                  <a:lnTo>
                    <a:pt x="756" y="176"/>
                  </a:lnTo>
                  <a:lnTo>
                    <a:pt x="764" y="168"/>
                  </a:lnTo>
                  <a:lnTo>
                    <a:pt x="766" y="161"/>
                  </a:lnTo>
                  <a:lnTo>
                    <a:pt x="769" y="156"/>
                  </a:lnTo>
                  <a:lnTo>
                    <a:pt x="769" y="135"/>
                  </a:lnTo>
                  <a:lnTo>
                    <a:pt x="766" y="117"/>
                  </a:lnTo>
                  <a:lnTo>
                    <a:pt x="766" y="112"/>
                  </a:lnTo>
                  <a:lnTo>
                    <a:pt x="764" y="110"/>
                  </a:lnTo>
                  <a:lnTo>
                    <a:pt x="761" y="110"/>
                  </a:lnTo>
                  <a:lnTo>
                    <a:pt x="761" y="107"/>
                  </a:lnTo>
                  <a:lnTo>
                    <a:pt x="759" y="97"/>
                  </a:lnTo>
                  <a:lnTo>
                    <a:pt x="756" y="82"/>
                  </a:lnTo>
                  <a:lnTo>
                    <a:pt x="754" y="74"/>
                  </a:lnTo>
                  <a:lnTo>
                    <a:pt x="751" y="64"/>
                  </a:lnTo>
                  <a:lnTo>
                    <a:pt x="746" y="54"/>
                  </a:lnTo>
                  <a:lnTo>
                    <a:pt x="743" y="46"/>
                  </a:lnTo>
                  <a:lnTo>
                    <a:pt x="741" y="43"/>
                  </a:lnTo>
                  <a:lnTo>
                    <a:pt x="736" y="38"/>
                  </a:lnTo>
                  <a:lnTo>
                    <a:pt x="728" y="33"/>
                  </a:lnTo>
                  <a:lnTo>
                    <a:pt x="725" y="31"/>
                  </a:lnTo>
                  <a:lnTo>
                    <a:pt x="720" y="25"/>
                  </a:lnTo>
                  <a:lnTo>
                    <a:pt x="718" y="20"/>
                  </a:lnTo>
                  <a:lnTo>
                    <a:pt x="713" y="18"/>
                  </a:lnTo>
                  <a:lnTo>
                    <a:pt x="710" y="18"/>
                  </a:lnTo>
                  <a:lnTo>
                    <a:pt x="708" y="18"/>
                  </a:lnTo>
                  <a:lnTo>
                    <a:pt x="705" y="18"/>
                  </a:lnTo>
                  <a:lnTo>
                    <a:pt x="700" y="18"/>
                  </a:lnTo>
                  <a:lnTo>
                    <a:pt x="697" y="15"/>
                  </a:lnTo>
                  <a:lnTo>
                    <a:pt x="690" y="10"/>
                  </a:lnTo>
                  <a:lnTo>
                    <a:pt x="685" y="5"/>
                  </a:lnTo>
                  <a:lnTo>
                    <a:pt x="682" y="5"/>
                  </a:lnTo>
                  <a:lnTo>
                    <a:pt x="677" y="5"/>
                  </a:lnTo>
                  <a:lnTo>
                    <a:pt x="672" y="8"/>
                  </a:lnTo>
                  <a:lnTo>
                    <a:pt x="667" y="8"/>
                  </a:lnTo>
                  <a:lnTo>
                    <a:pt x="662" y="10"/>
                  </a:lnTo>
                  <a:lnTo>
                    <a:pt x="654" y="8"/>
                  </a:lnTo>
                  <a:lnTo>
                    <a:pt x="646" y="5"/>
                  </a:lnTo>
                  <a:lnTo>
                    <a:pt x="639" y="0"/>
                  </a:lnTo>
                  <a:lnTo>
                    <a:pt x="628" y="0"/>
                  </a:lnTo>
                  <a:lnTo>
                    <a:pt x="605" y="3"/>
                  </a:lnTo>
                  <a:lnTo>
                    <a:pt x="593" y="5"/>
                  </a:lnTo>
                  <a:lnTo>
                    <a:pt x="585" y="10"/>
                  </a:lnTo>
                  <a:lnTo>
                    <a:pt x="577" y="13"/>
                  </a:lnTo>
                  <a:lnTo>
                    <a:pt x="575" y="18"/>
                  </a:lnTo>
                  <a:lnTo>
                    <a:pt x="572" y="20"/>
                  </a:lnTo>
                  <a:lnTo>
                    <a:pt x="570" y="25"/>
                  </a:lnTo>
                  <a:lnTo>
                    <a:pt x="567" y="31"/>
                  </a:lnTo>
                  <a:lnTo>
                    <a:pt x="554" y="38"/>
                  </a:lnTo>
                  <a:lnTo>
                    <a:pt x="542" y="43"/>
                  </a:lnTo>
                  <a:lnTo>
                    <a:pt x="536" y="46"/>
                  </a:lnTo>
                  <a:lnTo>
                    <a:pt x="531" y="51"/>
                  </a:lnTo>
                  <a:lnTo>
                    <a:pt x="526" y="59"/>
                  </a:lnTo>
                  <a:lnTo>
                    <a:pt x="524" y="69"/>
                  </a:lnTo>
                  <a:lnTo>
                    <a:pt x="521" y="77"/>
                  </a:lnTo>
                  <a:lnTo>
                    <a:pt x="516" y="87"/>
                  </a:lnTo>
                  <a:lnTo>
                    <a:pt x="513" y="92"/>
                  </a:lnTo>
                  <a:lnTo>
                    <a:pt x="511" y="97"/>
                  </a:lnTo>
                  <a:lnTo>
                    <a:pt x="508" y="112"/>
                  </a:lnTo>
                  <a:lnTo>
                    <a:pt x="508" y="128"/>
                  </a:lnTo>
                  <a:lnTo>
                    <a:pt x="511" y="140"/>
                  </a:lnTo>
                  <a:lnTo>
                    <a:pt x="519" y="151"/>
                  </a:lnTo>
                  <a:lnTo>
                    <a:pt x="529" y="163"/>
                  </a:lnTo>
                  <a:lnTo>
                    <a:pt x="534" y="174"/>
                  </a:lnTo>
                  <a:lnTo>
                    <a:pt x="536" y="179"/>
                  </a:lnTo>
                  <a:lnTo>
                    <a:pt x="534" y="184"/>
                  </a:lnTo>
                  <a:lnTo>
                    <a:pt x="521" y="181"/>
                  </a:lnTo>
                  <a:lnTo>
                    <a:pt x="516" y="179"/>
                  </a:lnTo>
                  <a:lnTo>
                    <a:pt x="511" y="176"/>
                  </a:lnTo>
                  <a:lnTo>
                    <a:pt x="503" y="163"/>
                  </a:lnTo>
                  <a:lnTo>
                    <a:pt x="501" y="151"/>
                  </a:lnTo>
                  <a:lnTo>
                    <a:pt x="496" y="130"/>
                  </a:lnTo>
                  <a:lnTo>
                    <a:pt x="496" y="120"/>
                  </a:lnTo>
                  <a:lnTo>
                    <a:pt x="493" y="115"/>
                  </a:lnTo>
                  <a:lnTo>
                    <a:pt x="490" y="112"/>
                  </a:lnTo>
                  <a:lnTo>
                    <a:pt x="488" y="110"/>
                  </a:lnTo>
                  <a:lnTo>
                    <a:pt x="478" y="107"/>
                  </a:lnTo>
                  <a:lnTo>
                    <a:pt x="475" y="105"/>
                  </a:lnTo>
                  <a:lnTo>
                    <a:pt x="473" y="102"/>
                  </a:lnTo>
                  <a:lnTo>
                    <a:pt x="467" y="97"/>
                  </a:lnTo>
                  <a:lnTo>
                    <a:pt x="462" y="89"/>
                  </a:lnTo>
                  <a:lnTo>
                    <a:pt x="460" y="87"/>
                  </a:lnTo>
                  <a:lnTo>
                    <a:pt x="455" y="87"/>
                  </a:lnTo>
                  <a:lnTo>
                    <a:pt x="444" y="82"/>
                  </a:lnTo>
                  <a:lnTo>
                    <a:pt x="434" y="77"/>
                  </a:lnTo>
                  <a:lnTo>
                    <a:pt x="424" y="71"/>
                  </a:lnTo>
                  <a:lnTo>
                    <a:pt x="419" y="71"/>
                  </a:lnTo>
                  <a:lnTo>
                    <a:pt x="414" y="71"/>
                  </a:lnTo>
                  <a:lnTo>
                    <a:pt x="406" y="74"/>
                  </a:lnTo>
                  <a:lnTo>
                    <a:pt x="401" y="79"/>
                  </a:lnTo>
                  <a:lnTo>
                    <a:pt x="393" y="82"/>
                  </a:lnTo>
                  <a:lnTo>
                    <a:pt x="381" y="84"/>
                  </a:lnTo>
                  <a:lnTo>
                    <a:pt x="368" y="84"/>
                  </a:lnTo>
                  <a:lnTo>
                    <a:pt x="360" y="87"/>
                  </a:lnTo>
                  <a:lnTo>
                    <a:pt x="352" y="89"/>
                  </a:lnTo>
                  <a:lnTo>
                    <a:pt x="347" y="97"/>
                  </a:lnTo>
                  <a:lnTo>
                    <a:pt x="345" y="100"/>
                  </a:lnTo>
                  <a:lnTo>
                    <a:pt x="342" y="102"/>
                  </a:lnTo>
                  <a:lnTo>
                    <a:pt x="332" y="105"/>
                  </a:lnTo>
                  <a:lnTo>
                    <a:pt x="322" y="110"/>
                  </a:lnTo>
                  <a:lnTo>
                    <a:pt x="319" y="112"/>
                  </a:lnTo>
                  <a:lnTo>
                    <a:pt x="317" y="117"/>
                  </a:lnTo>
                  <a:lnTo>
                    <a:pt x="317" y="125"/>
                  </a:lnTo>
                  <a:lnTo>
                    <a:pt x="317" y="130"/>
                  </a:lnTo>
                  <a:lnTo>
                    <a:pt x="317" y="138"/>
                  </a:lnTo>
                  <a:lnTo>
                    <a:pt x="312" y="148"/>
                  </a:lnTo>
                  <a:lnTo>
                    <a:pt x="306" y="161"/>
                  </a:lnTo>
                  <a:lnTo>
                    <a:pt x="304" y="174"/>
                  </a:lnTo>
                  <a:lnTo>
                    <a:pt x="304" y="189"/>
                  </a:lnTo>
                  <a:lnTo>
                    <a:pt x="304" y="199"/>
                  </a:lnTo>
                  <a:lnTo>
                    <a:pt x="314" y="212"/>
                  </a:lnTo>
                  <a:lnTo>
                    <a:pt x="324" y="222"/>
                  </a:lnTo>
                  <a:lnTo>
                    <a:pt x="332" y="230"/>
                  </a:lnTo>
                  <a:lnTo>
                    <a:pt x="337" y="235"/>
                  </a:lnTo>
                  <a:lnTo>
                    <a:pt x="337" y="237"/>
                  </a:lnTo>
                  <a:lnTo>
                    <a:pt x="335" y="237"/>
                  </a:lnTo>
                  <a:lnTo>
                    <a:pt x="332" y="240"/>
                  </a:lnTo>
                  <a:lnTo>
                    <a:pt x="324" y="240"/>
                  </a:lnTo>
                  <a:lnTo>
                    <a:pt x="314" y="235"/>
                  </a:lnTo>
                  <a:lnTo>
                    <a:pt x="312" y="232"/>
                  </a:lnTo>
                  <a:lnTo>
                    <a:pt x="306" y="227"/>
                  </a:lnTo>
                  <a:lnTo>
                    <a:pt x="296" y="225"/>
                  </a:lnTo>
                  <a:lnTo>
                    <a:pt x="299" y="225"/>
                  </a:lnTo>
                  <a:lnTo>
                    <a:pt x="299" y="227"/>
                  </a:lnTo>
                  <a:lnTo>
                    <a:pt x="296" y="227"/>
                  </a:lnTo>
                  <a:lnTo>
                    <a:pt x="294" y="227"/>
                  </a:lnTo>
                  <a:lnTo>
                    <a:pt x="291" y="227"/>
                  </a:lnTo>
                  <a:lnTo>
                    <a:pt x="286" y="227"/>
                  </a:lnTo>
                  <a:lnTo>
                    <a:pt x="283" y="225"/>
                  </a:lnTo>
                  <a:lnTo>
                    <a:pt x="278" y="222"/>
                  </a:lnTo>
                  <a:lnTo>
                    <a:pt x="276" y="219"/>
                  </a:lnTo>
                  <a:lnTo>
                    <a:pt x="273" y="209"/>
                  </a:lnTo>
                  <a:lnTo>
                    <a:pt x="266" y="204"/>
                  </a:lnTo>
                  <a:lnTo>
                    <a:pt x="260" y="202"/>
                  </a:lnTo>
                  <a:lnTo>
                    <a:pt x="253" y="202"/>
                  </a:lnTo>
                  <a:lnTo>
                    <a:pt x="248" y="202"/>
                  </a:lnTo>
                  <a:lnTo>
                    <a:pt x="240" y="204"/>
                  </a:lnTo>
                  <a:lnTo>
                    <a:pt x="232" y="207"/>
                  </a:lnTo>
                  <a:lnTo>
                    <a:pt x="230" y="204"/>
                  </a:lnTo>
                  <a:lnTo>
                    <a:pt x="225" y="204"/>
                  </a:lnTo>
                  <a:lnTo>
                    <a:pt x="222" y="204"/>
                  </a:lnTo>
                  <a:lnTo>
                    <a:pt x="220" y="204"/>
                  </a:lnTo>
                  <a:lnTo>
                    <a:pt x="212" y="209"/>
                  </a:lnTo>
                  <a:lnTo>
                    <a:pt x="207" y="212"/>
                  </a:lnTo>
                  <a:lnTo>
                    <a:pt x="202" y="214"/>
                  </a:lnTo>
                  <a:lnTo>
                    <a:pt x="197" y="214"/>
                  </a:lnTo>
                  <a:lnTo>
                    <a:pt x="194" y="214"/>
                  </a:lnTo>
                  <a:lnTo>
                    <a:pt x="192" y="214"/>
                  </a:lnTo>
                  <a:lnTo>
                    <a:pt x="186" y="222"/>
                  </a:lnTo>
                  <a:lnTo>
                    <a:pt x="181" y="227"/>
                  </a:lnTo>
                  <a:lnTo>
                    <a:pt x="179" y="232"/>
                  </a:lnTo>
                  <a:lnTo>
                    <a:pt x="174" y="235"/>
                  </a:lnTo>
                  <a:lnTo>
                    <a:pt x="171" y="237"/>
                  </a:lnTo>
                  <a:lnTo>
                    <a:pt x="166" y="240"/>
                  </a:lnTo>
                  <a:lnTo>
                    <a:pt x="163" y="248"/>
                  </a:lnTo>
                  <a:lnTo>
                    <a:pt x="158" y="258"/>
                  </a:lnTo>
                  <a:lnTo>
                    <a:pt x="156" y="260"/>
                  </a:lnTo>
                  <a:lnTo>
                    <a:pt x="153" y="263"/>
                  </a:lnTo>
                  <a:lnTo>
                    <a:pt x="151" y="263"/>
                  </a:lnTo>
                  <a:lnTo>
                    <a:pt x="151" y="265"/>
                  </a:lnTo>
                  <a:lnTo>
                    <a:pt x="151" y="271"/>
                  </a:lnTo>
                  <a:lnTo>
                    <a:pt x="151" y="273"/>
                  </a:lnTo>
                  <a:lnTo>
                    <a:pt x="153" y="281"/>
                  </a:lnTo>
                  <a:lnTo>
                    <a:pt x="158" y="286"/>
                  </a:lnTo>
                  <a:lnTo>
                    <a:pt x="148" y="306"/>
                  </a:lnTo>
                  <a:lnTo>
                    <a:pt x="153" y="309"/>
                  </a:lnTo>
                  <a:lnTo>
                    <a:pt x="156" y="311"/>
                  </a:lnTo>
                  <a:lnTo>
                    <a:pt x="158" y="322"/>
                  </a:lnTo>
                  <a:lnTo>
                    <a:pt x="161" y="327"/>
                  </a:lnTo>
                  <a:lnTo>
                    <a:pt x="163" y="329"/>
                  </a:lnTo>
                  <a:lnTo>
                    <a:pt x="166" y="332"/>
                  </a:lnTo>
                  <a:lnTo>
                    <a:pt x="161" y="329"/>
                  </a:lnTo>
                  <a:lnTo>
                    <a:pt x="151" y="329"/>
                  </a:lnTo>
                  <a:lnTo>
                    <a:pt x="143" y="329"/>
                  </a:lnTo>
                  <a:lnTo>
                    <a:pt x="138" y="332"/>
                  </a:lnTo>
                  <a:lnTo>
                    <a:pt x="135" y="334"/>
                  </a:lnTo>
                  <a:lnTo>
                    <a:pt x="133" y="332"/>
                  </a:lnTo>
                  <a:lnTo>
                    <a:pt x="128" y="332"/>
                  </a:lnTo>
                  <a:lnTo>
                    <a:pt x="117" y="334"/>
                  </a:lnTo>
                  <a:lnTo>
                    <a:pt x="110" y="339"/>
                  </a:lnTo>
                  <a:lnTo>
                    <a:pt x="102" y="342"/>
                  </a:lnTo>
                  <a:lnTo>
                    <a:pt x="94" y="342"/>
                  </a:lnTo>
                  <a:lnTo>
                    <a:pt x="82" y="342"/>
                  </a:lnTo>
                  <a:lnTo>
                    <a:pt x="71" y="347"/>
                  </a:lnTo>
                  <a:lnTo>
                    <a:pt x="69" y="350"/>
                  </a:lnTo>
                  <a:lnTo>
                    <a:pt x="66" y="350"/>
                  </a:lnTo>
                  <a:lnTo>
                    <a:pt x="66" y="352"/>
                  </a:lnTo>
                  <a:lnTo>
                    <a:pt x="66" y="355"/>
                  </a:lnTo>
                  <a:lnTo>
                    <a:pt x="61" y="355"/>
                  </a:lnTo>
                  <a:lnTo>
                    <a:pt x="51" y="357"/>
                  </a:lnTo>
                  <a:lnTo>
                    <a:pt x="36" y="362"/>
                  </a:lnTo>
                  <a:lnTo>
                    <a:pt x="31" y="365"/>
                  </a:lnTo>
                  <a:lnTo>
                    <a:pt x="28" y="367"/>
                  </a:lnTo>
                  <a:lnTo>
                    <a:pt x="28" y="370"/>
                  </a:lnTo>
                  <a:lnTo>
                    <a:pt x="23" y="373"/>
                  </a:lnTo>
                  <a:lnTo>
                    <a:pt x="18" y="378"/>
                  </a:lnTo>
                  <a:lnTo>
                    <a:pt x="10" y="385"/>
                  </a:lnTo>
                  <a:lnTo>
                    <a:pt x="8" y="388"/>
                  </a:lnTo>
                  <a:lnTo>
                    <a:pt x="8" y="393"/>
                  </a:lnTo>
                  <a:lnTo>
                    <a:pt x="8" y="398"/>
                  </a:lnTo>
                  <a:lnTo>
                    <a:pt x="8" y="406"/>
                  </a:lnTo>
                  <a:lnTo>
                    <a:pt x="5" y="421"/>
                  </a:lnTo>
                  <a:lnTo>
                    <a:pt x="0" y="434"/>
                  </a:lnTo>
                  <a:lnTo>
                    <a:pt x="2" y="441"/>
                  </a:lnTo>
                  <a:lnTo>
                    <a:pt x="2" y="447"/>
                  </a:lnTo>
                  <a:lnTo>
                    <a:pt x="10" y="454"/>
                  </a:lnTo>
                  <a:lnTo>
                    <a:pt x="15" y="462"/>
                  </a:lnTo>
                  <a:lnTo>
                    <a:pt x="23" y="470"/>
                  </a:lnTo>
                  <a:lnTo>
                    <a:pt x="23" y="472"/>
                  </a:lnTo>
                  <a:lnTo>
                    <a:pt x="23" y="477"/>
                  </a:lnTo>
                  <a:lnTo>
                    <a:pt x="25" y="480"/>
                  </a:lnTo>
                  <a:lnTo>
                    <a:pt x="28" y="482"/>
                  </a:lnTo>
                  <a:lnTo>
                    <a:pt x="36" y="490"/>
                  </a:lnTo>
                  <a:lnTo>
                    <a:pt x="43" y="498"/>
                  </a:lnTo>
                  <a:lnTo>
                    <a:pt x="46" y="500"/>
                  </a:lnTo>
                  <a:lnTo>
                    <a:pt x="48" y="505"/>
                  </a:lnTo>
                  <a:lnTo>
                    <a:pt x="51" y="508"/>
                  </a:lnTo>
                  <a:lnTo>
                    <a:pt x="54" y="510"/>
                  </a:lnTo>
                  <a:lnTo>
                    <a:pt x="64" y="513"/>
                  </a:lnTo>
                  <a:lnTo>
                    <a:pt x="74" y="513"/>
                  </a:lnTo>
                  <a:lnTo>
                    <a:pt x="79" y="516"/>
                  </a:lnTo>
                  <a:lnTo>
                    <a:pt x="82" y="518"/>
                  </a:lnTo>
                  <a:lnTo>
                    <a:pt x="84" y="521"/>
                  </a:lnTo>
                  <a:lnTo>
                    <a:pt x="89" y="521"/>
                  </a:lnTo>
                  <a:lnTo>
                    <a:pt x="100" y="526"/>
                  </a:lnTo>
                  <a:lnTo>
                    <a:pt x="112" y="526"/>
                  </a:lnTo>
                  <a:lnTo>
                    <a:pt x="117" y="523"/>
                  </a:lnTo>
                  <a:lnTo>
                    <a:pt x="123" y="521"/>
                  </a:lnTo>
                  <a:lnTo>
                    <a:pt x="128" y="518"/>
                  </a:lnTo>
                  <a:lnTo>
                    <a:pt x="133" y="516"/>
                  </a:lnTo>
                  <a:lnTo>
                    <a:pt x="146" y="516"/>
                  </a:lnTo>
                  <a:lnTo>
                    <a:pt x="158" y="518"/>
                  </a:lnTo>
                  <a:lnTo>
                    <a:pt x="163" y="518"/>
                  </a:lnTo>
                  <a:lnTo>
                    <a:pt x="166" y="516"/>
                  </a:lnTo>
                  <a:lnTo>
                    <a:pt x="171" y="508"/>
                  </a:lnTo>
                  <a:lnTo>
                    <a:pt x="174" y="503"/>
                  </a:lnTo>
                  <a:lnTo>
                    <a:pt x="176" y="498"/>
                  </a:lnTo>
                  <a:lnTo>
                    <a:pt x="181" y="493"/>
                  </a:lnTo>
                  <a:lnTo>
                    <a:pt x="212" y="470"/>
                  </a:lnTo>
                  <a:lnTo>
                    <a:pt x="217" y="472"/>
                  </a:lnTo>
                  <a:lnTo>
                    <a:pt x="220" y="475"/>
                  </a:lnTo>
                  <a:lnTo>
                    <a:pt x="220" y="480"/>
                  </a:lnTo>
                  <a:lnTo>
                    <a:pt x="220" y="485"/>
                  </a:lnTo>
                  <a:lnTo>
                    <a:pt x="220" y="495"/>
                  </a:lnTo>
                  <a:lnTo>
                    <a:pt x="220" y="500"/>
                  </a:lnTo>
                  <a:lnTo>
                    <a:pt x="222" y="505"/>
                  </a:lnTo>
                  <a:lnTo>
                    <a:pt x="227" y="510"/>
                  </a:lnTo>
                  <a:lnTo>
                    <a:pt x="232" y="513"/>
                  </a:lnTo>
                  <a:lnTo>
                    <a:pt x="237" y="516"/>
                  </a:lnTo>
                  <a:lnTo>
                    <a:pt x="243" y="523"/>
                  </a:lnTo>
                  <a:lnTo>
                    <a:pt x="248" y="526"/>
                  </a:lnTo>
                  <a:lnTo>
                    <a:pt x="253" y="528"/>
                  </a:lnTo>
                  <a:lnTo>
                    <a:pt x="263" y="531"/>
                  </a:lnTo>
                  <a:lnTo>
                    <a:pt x="273" y="528"/>
                  </a:lnTo>
                  <a:lnTo>
                    <a:pt x="278" y="528"/>
                  </a:lnTo>
                  <a:lnTo>
                    <a:pt x="281" y="531"/>
                  </a:lnTo>
                  <a:lnTo>
                    <a:pt x="289" y="533"/>
                  </a:lnTo>
                  <a:lnTo>
                    <a:pt x="296" y="536"/>
                  </a:lnTo>
                  <a:lnTo>
                    <a:pt x="317" y="536"/>
                  </a:lnTo>
                  <a:lnTo>
                    <a:pt x="329" y="533"/>
                  </a:lnTo>
                  <a:lnTo>
                    <a:pt x="340" y="531"/>
                  </a:lnTo>
                  <a:lnTo>
                    <a:pt x="347" y="526"/>
                  </a:lnTo>
                  <a:lnTo>
                    <a:pt x="350" y="526"/>
                  </a:lnTo>
                  <a:lnTo>
                    <a:pt x="352" y="528"/>
                  </a:lnTo>
                  <a:lnTo>
                    <a:pt x="355" y="528"/>
                  </a:lnTo>
                  <a:lnTo>
                    <a:pt x="358" y="528"/>
                  </a:lnTo>
                  <a:lnTo>
                    <a:pt x="368" y="521"/>
                  </a:lnTo>
                  <a:lnTo>
                    <a:pt x="378" y="513"/>
                  </a:lnTo>
                  <a:lnTo>
                    <a:pt x="391" y="508"/>
                  </a:lnTo>
                  <a:lnTo>
                    <a:pt x="398" y="510"/>
                  </a:lnTo>
                  <a:lnTo>
                    <a:pt x="398" y="508"/>
                  </a:lnTo>
                  <a:lnTo>
                    <a:pt x="398" y="503"/>
                  </a:lnTo>
                  <a:lnTo>
                    <a:pt x="398" y="493"/>
                  </a:lnTo>
                  <a:lnTo>
                    <a:pt x="398" y="475"/>
                  </a:lnTo>
                  <a:lnTo>
                    <a:pt x="398" y="467"/>
                  </a:lnTo>
                  <a:lnTo>
                    <a:pt x="396" y="457"/>
                  </a:lnTo>
                  <a:lnTo>
                    <a:pt x="393" y="447"/>
                  </a:lnTo>
                  <a:lnTo>
                    <a:pt x="391" y="436"/>
                  </a:lnTo>
                  <a:lnTo>
                    <a:pt x="393" y="431"/>
                  </a:lnTo>
                  <a:lnTo>
                    <a:pt x="396" y="426"/>
                  </a:lnTo>
                  <a:lnTo>
                    <a:pt x="404" y="413"/>
                  </a:lnTo>
                  <a:lnTo>
                    <a:pt x="409" y="401"/>
                  </a:lnTo>
                  <a:lnTo>
                    <a:pt x="411" y="396"/>
                  </a:lnTo>
                  <a:lnTo>
                    <a:pt x="411" y="388"/>
                  </a:lnTo>
                  <a:lnTo>
                    <a:pt x="411" y="383"/>
                  </a:lnTo>
                  <a:lnTo>
                    <a:pt x="411" y="380"/>
                  </a:lnTo>
                  <a:lnTo>
                    <a:pt x="414" y="378"/>
                  </a:lnTo>
                  <a:lnTo>
                    <a:pt x="416" y="378"/>
                  </a:lnTo>
                  <a:lnTo>
                    <a:pt x="419" y="375"/>
                  </a:lnTo>
                  <a:lnTo>
                    <a:pt x="421" y="375"/>
                  </a:lnTo>
                  <a:lnTo>
                    <a:pt x="424" y="378"/>
                  </a:lnTo>
                  <a:lnTo>
                    <a:pt x="424" y="380"/>
                  </a:lnTo>
                  <a:lnTo>
                    <a:pt x="429" y="367"/>
                  </a:lnTo>
                  <a:lnTo>
                    <a:pt x="432" y="360"/>
                  </a:lnTo>
                  <a:lnTo>
                    <a:pt x="437" y="357"/>
                  </a:lnTo>
                  <a:lnTo>
                    <a:pt x="444" y="355"/>
                  </a:lnTo>
                  <a:lnTo>
                    <a:pt x="470" y="345"/>
                  </a:lnTo>
                  <a:lnTo>
                    <a:pt x="480" y="337"/>
                  </a:lnTo>
                  <a:lnTo>
                    <a:pt x="483" y="334"/>
                  </a:lnTo>
                  <a:lnTo>
                    <a:pt x="485" y="332"/>
                  </a:lnTo>
                  <a:lnTo>
                    <a:pt x="496" y="314"/>
                  </a:lnTo>
                  <a:lnTo>
                    <a:pt x="511" y="299"/>
                  </a:lnTo>
                  <a:lnTo>
                    <a:pt x="526" y="288"/>
                  </a:lnTo>
                  <a:lnTo>
                    <a:pt x="531" y="286"/>
                  </a:lnTo>
                  <a:lnTo>
                    <a:pt x="536" y="286"/>
                  </a:lnTo>
                  <a:lnTo>
                    <a:pt x="542" y="283"/>
                  </a:lnTo>
                  <a:lnTo>
                    <a:pt x="544" y="283"/>
                  </a:lnTo>
                  <a:lnTo>
                    <a:pt x="552" y="276"/>
                  </a:lnTo>
                  <a:lnTo>
                    <a:pt x="557" y="273"/>
                  </a:lnTo>
                  <a:lnTo>
                    <a:pt x="565" y="271"/>
                  </a:lnTo>
                  <a:lnTo>
                    <a:pt x="572" y="271"/>
                  </a:lnTo>
                  <a:lnTo>
                    <a:pt x="580" y="273"/>
                  </a:lnTo>
                  <a:lnTo>
                    <a:pt x="588" y="273"/>
                  </a:lnTo>
                  <a:lnTo>
                    <a:pt x="590" y="273"/>
                  </a:lnTo>
                  <a:lnTo>
                    <a:pt x="600" y="271"/>
                  </a:lnTo>
                  <a:lnTo>
                    <a:pt x="608" y="268"/>
                  </a:lnTo>
                  <a:lnTo>
                    <a:pt x="611" y="268"/>
                  </a:lnTo>
                  <a:lnTo>
                    <a:pt x="616" y="271"/>
                  </a:lnTo>
                  <a:lnTo>
                    <a:pt x="618" y="271"/>
                  </a:lnTo>
                  <a:lnTo>
                    <a:pt x="621" y="271"/>
                  </a:lnTo>
                  <a:lnTo>
                    <a:pt x="628" y="268"/>
                  </a:lnTo>
                  <a:lnTo>
                    <a:pt x="631" y="268"/>
                  </a:lnTo>
                  <a:lnTo>
                    <a:pt x="636" y="271"/>
                  </a:lnTo>
                  <a:lnTo>
                    <a:pt x="639" y="273"/>
                  </a:lnTo>
                  <a:lnTo>
                    <a:pt x="641" y="281"/>
                  </a:lnTo>
                  <a:lnTo>
                    <a:pt x="646" y="286"/>
                  </a:lnTo>
                  <a:lnTo>
                    <a:pt x="649" y="291"/>
                  </a:lnTo>
                  <a:lnTo>
                    <a:pt x="659" y="296"/>
                  </a:lnTo>
                  <a:lnTo>
                    <a:pt x="669" y="299"/>
                  </a:lnTo>
                  <a:lnTo>
                    <a:pt x="679" y="306"/>
                  </a:lnTo>
                  <a:lnTo>
                    <a:pt x="677" y="304"/>
                  </a:lnTo>
                  <a:lnTo>
                    <a:pt x="674" y="301"/>
                  </a:lnTo>
                  <a:lnTo>
                    <a:pt x="672" y="293"/>
                  </a:lnTo>
                  <a:lnTo>
                    <a:pt x="672" y="281"/>
                  </a:lnTo>
                  <a:lnTo>
                    <a:pt x="672" y="271"/>
                  </a:lnTo>
                  <a:lnTo>
                    <a:pt x="674" y="258"/>
                  </a:lnTo>
                  <a:lnTo>
                    <a:pt x="677" y="248"/>
                  </a:lnTo>
                  <a:lnTo>
                    <a:pt x="682" y="240"/>
                  </a:lnTo>
                  <a:lnTo>
                    <a:pt x="685" y="237"/>
                  </a:lnTo>
                  <a:lnTo>
                    <a:pt x="687" y="237"/>
                  </a:lnTo>
                  <a:lnTo>
                    <a:pt x="692" y="235"/>
                  </a:lnTo>
                  <a:lnTo>
                    <a:pt x="697" y="230"/>
                  </a:lnTo>
                  <a:lnTo>
                    <a:pt x="705" y="219"/>
                  </a:lnTo>
                  <a:lnTo>
                    <a:pt x="708" y="214"/>
                  </a:lnTo>
                  <a:lnTo>
                    <a:pt x="713" y="212"/>
                  </a:lnTo>
                  <a:lnTo>
                    <a:pt x="715" y="209"/>
                  </a:lnTo>
                  <a:lnTo>
                    <a:pt x="718" y="209"/>
                  </a:lnTo>
                  <a:lnTo>
                    <a:pt x="725" y="214"/>
                  </a:lnTo>
                  <a:close/>
                </a:path>
              </a:pathLst>
            </a:custGeom>
            <a:gradFill rotWithShape="0">
              <a:gsLst>
                <a:gs pos="0">
                  <a:schemeClr val="accent1"/>
                </a:gs>
                <a:gs pos="100000">
                  <a:schemeClr val="accent1">
                    <a:gamma/>
                    <a:shade val="46275"/>
                    <a:invGamma/>
                  </a:schemeClr>
                </a:gs>
              </a:gsLst>
              <a:path path="rect">
                <a:fillToRect l="50000" t="50000" r="50000" b="50000"/>
              </a:path>
            </a:gradFill>
            <a:ln w="9525">
              <a:noFill/>
              <a:round/>
              <a:headEnd/>
              <a:tailEnd/>
            </a:ln>
          </p:spPr>
          <p:txBody>
            <a:bodyPr/>
            <a:lstStyle/>
            <a:p>
              <a:pPr>
                <a:defRPr/>
              </a:pPr>
              <a:endParaRPr lang="en-US">
                <a:ea typeface="+mn-ea"/>
              </a:endParaRPr>
            </a:p>
          </p:txBody>
        </p:sp>
        <p:sp>
          <p:nvSpPr>
            <p:cNvPr id="152735" name="Freeform 159"/>
            <p:cNvSpPr>
              <a:spLocks/>
            </p:cNvSpPr>
            <p:nvPr/>
          </p:nvSpPr>
          <p:spPr bwMode="auto">
            <a:xfrm>
              <a:off x="2149" y="1141"/>
              <a:ext cx="468" cy="335"/>
            </a:xfrm>
            <a:custGeom>
              <a:avLst/>
              <a:gdLst/>
              <a:ahLst/>
              <a:cxnLst>
                <a:cxn ang="0">
                  <a:pos x="21" y="179"/>
                </a:cxn>
                <a:cxn ang="0">
                  <a:pos x="0" y="222"/>
                </a:cxn>
                <a:cxn ang="0">
                  <a:pos x="5" y="250"/>
                </a:cxn>
                <a:cxn ang="0">
                  <a:pos x="3" y="273"/>
                </a:cxn>
                <a:cxn ang="0">
                  <a:pos x="13" y="289"/>
                </a:cxn>
                <a:cxn ang="0">
                  <a:pos x="33" y="307"/>
                </a:cxn>
                <a:cxn ang="0">
                  <a:pos x="61" y="312"/>
                </a:cxn>
                <a:cxn ang="0">
                  <a:pos x="102" y="322"/>
                </a:cxn>
                <a:cxn ang="0">
                  <a:pos x="120" y="317"/>
                </a:cxn>
                <a:cxn ang="0">
                  <a:pos x="159" y="319"/>
                </a:cxn>
                <a:cxn ang="0">
                  <a:pos x="169" y="317"/>
                </a:cxn>
                <a:cxn ang="0">
                  <a:pos x="189" y="317"/>
                </a:cxn>
                <a:cxn ang="0">
                  <a:pos x="197" y="309"/>
                </a:cxn>
                <a:cxn ang="0">
                  <a:pos x="220" y="299"/>
                </a:cxn>
                <a:cxn ang="0">
                  <a:pos x="222" y="301"/>
                </a:cxn>
                <a:cxn ang="0">
                  <a:pos x="238" y="312"/>
                </a:cxn>
                <a:cxn ang="0">
                  <a:pos x="256" y="301"/>
                </a:cxn>
                <a:cxn ang="0">
                  <a:pos x="266" y="309"/>
                </a:cxn>
                <a:cxn ang="0">
                  <a:pos x="291" y="322"/>
                </a:cxn>
                <a:cxn ang="0">
                  <a:pos x="317" y="324"/>
                </a:cxn>
                <a:cxn ang="0">
                  <a:pos x="340" y="335"/>
                </a:cxn>
                <a:cxn ang="0">
                  <a:pos x="376" y="329"/>
                </a:cxn>
                <a:cxn ang="0">
                  <a:pos x="414" y="324"/>
                </a:cxn>
                <a:cxn ang="0">
                  <a:pos x="437" y="304"/>
                </a:cxn>
                <a:cxn ang="0">
                  <a:pos x="450" y="286"/>
                </a:cxn>
                <a:cxn ang="0">
                  <a:pos x="468" y="238"/>
                </a:cxn>
                <a:cxn ang="0">
                  <a:pos x="465" y="207"/>
                </a:cxn>
                <a:cxn ang="0">
                  <a:pos x="452" y="192"/>
                </a:cxn>
                <a:cxn ang="0">
                  <a:pos x="447" y="174"/>
                </a:cxn>
                <a:cxn ang="0">
                  <a:pos x="429" y="164"/>
                </a:cxn>
                <a:cxn ang="0">
                  <a:pos x="429" y="148"/>
                </a:cxn>
                <a:cxn ang="0">
                  <a:pos x="414" y="141"/>
                </a:cxn>
                <a:cxn ang="0">
                  <a:pos x="437" y="120"/>
                </a:cxn>
                <a:cxn ang="0">
                  <a:pos x="437" y="79"/>
                </a:cxn>
                <a:cxn ang="0">
                  <a:pos x="432" y="59"/>
                </a:cxn>
                <a:cxn ang="0">
                  <a:pos x="427" y="33"/>
                </a:cxn>
                <a:cxn ang="0">
                  <a:pos x="409" y="16"/>
                </a:cxn>
                <a:cxn ang="0">
                  <a:pos x="399" y="3"/>
                </a:cxn>
                <a:cxn ang="0">
                  <a:pos x="360" y="5"/>
                </a:cxn>
                <a:cxn ang="0">
                  <a:pos x="335" y="8"/>
                </a:cxn>
                <a:cxn ang="0">
                  <a:pos x="309" y="0"/>
                </a:cxn>
                <a:cxn ang="0">
                  <a:pos x="299" y="10"/>
                </a:cxn>
                <a:cxn ang="0">
                  <a:pos x="281" y="28"/>
                </a:cxn>
                <a:cxn ang="0">
                  <a:pos x="271" y="39"/>
                </a:cxn>
                <a:cxn ang="0">
                  <a:pos x="266" y="72"/>
                </a:cxn>
                <a:cxn ang="0">
                  <a:pos x="271" y="95"/>
                </a:cxn>
                <a:cxn ang="0">
                  <a:pos x="253" y="87"/>
                </a:cxn>
                <a:cxn ang="0">
                  <a:pos x="235" y="72"/>
                </a:cxn>
                <a:cxn ang="0">
                  <a:pos x="225" y="59"/>
                </a:cxn>
                <a:cxn ang="0">
                  <a:pos x="212" y="62"/>
                </a:cxn>
                <a:cxn ang="0">
                  <a:pos x="202" y="59"/>
                </a:cxn>
                <a:cxn ang="0">
                  <a:pos x="182" y="64"/>
                </a:cxn>
                <a:cxn ang="0">
                  <a:pos x="159" y="62"/>
                </a:cxn>
                <a:cxn ang="0">
                  <a:pos x="138" y="74"/>
                </a:cxn>
                <a:cxn ang="0">
                  <a:pos x="125" y="77"/>
                </a:cxn>
                <a:cxn ang="0">
                  <a:pos x="90" y="105"/>
                </a:cxn>
                <a:cxn ang="0">
                  <a:pos x="74" y="128"/>
                </a:cxn>
                <a:cxn ang="0">
                  <a:pos x="31" y="148"/>
                </a:cxn>
                <a:cxn ang="0">
                  <a:pos x="18" y="171"/>
                </a:cxn>
              </a:cxnLst>
              <a:rect l="0" t="0" r="r" b="b"/>
              <a:pathLst>
                <a:path w="468" h="335">
                  <a:moveTo>
                    <a:pt x="18" y="171"/>
                  </a:moveTo>
                  <a:lnTo>
                    <a:pt x="21" y="174"/>
                  </a:lnTo>
                  <a:lnTo>
                    <a:pt x="21" y="179"/>
                  </a:lnTo>
                  <a:lnTo>
                    <a:pt x="18" y="192"/>
                  </a:lnTo>
                  <a:lnTo>
                    <a:pt x="3" y="217"/>
                  </a:lnTo>
                  <a:lnTo>
                    <a:pt x="0" y="222"/>
                  </a:lnTo>
                  <a:lnTo>
                    <a:pt x="0" y="227"/>
                  </a:lnTo>
                  <a:lnTo>
                    <a:pt x="3" y="240"/>
                  </a:lnTo>
                  <a:lnTo>
                    <a:pt x="5" y="250"/>
                  </a:lnTo>
                  <a:lnTo>
                    <a:pt x="5" y="255"/>
                  </a:lnTo>
                  <a:lnTo>
                    <a:pt x="3" y="263"/>
                  </a:lnTo>
                  <a:lnTo>
                    <a:pt x="3" y="273"/>
                  </a:lnTo>
                  <a:lnTo>
                    <a:pt x="3" y="281"/>
                  </a:lnTo>
                  <a:lnTo>
                    <a:pt x="8" y="284"/>
                  </a:lnTo>
                  <a:lnTo>
                    <a:pt x="13" y="289"/>
                  </a:lnTo>
                  <a:lnTo>
                    <a:pt x="21" y="294"/>
                  </a:lnTo>
                  <a:lnTo>
                    <a:pt x="26" y="299"/>
                  </a:lnTo>
                  <a:lnTo>
                    <a:pt x="33" y="307"/>
                  </a:lnTo>
                  <a:lnTo>
                    <a:pt x="41" y="307"/>
                  </a:lnTo>
                  <a:lnTo>
                    <a:pt x="46" y="309"/>
                  </a:lnTo>
                  <a:lnTo>
                    <a:pt x="61" y="312"/>
                  </a:lnTo>
                  <a:lnTo>
                    <a:pt x="79" y="319"/>
                  </a:lnTo>
                  <a:lnTo>
                    <a:pt x="97" y="322"/>
                  </a:lnTo>
                  <a:lnTo>
                    <a:pt x="102" y="322"/>
                  </a:lnTo>
                  <a:lnTo>
                    <a:pt x="107" y="322"/>
                  </a:lnTo>
                  <a:lnTo>
                    <a:pt x="113" y="319"/>
                  </a:lnTo>
                  <a:lnTo>
                    <a:pt x="120" y="317"/>
                  </a:lnTo>
                  <a:lnTo>
                    <a:pt x="138" y="317"/>
                  </a:lnTo>
                  <a:lnTo>
                    <a:pt x="153" y="319"/>
                  </a:lnTo>
                  <a:lnTo>
                    <a:pt x="159" y="319"/>
                  </a:lnTo>
                  <a:lnTo>
                    <a:pt x="159" y="322"/>
                  </a:lnTo>
                  <a:lnTo>
                    <a:pt x="164" y="319"/>
                  </a:lnTo>
                  <a:lnTo>
                    <a:pt x="169" y="317"/>
                  </a:lnTo>
                  <a:lnTo>
                    <a:pt x="179" y="317"/>
                  </a:lnTo>
                  <a:lnTo>
                    <a:pt x="187" y="317"/>
                  </a:lnTo>
                  <a:lnTo>
                    <a:pt x="189" y="317"/>
                  </a:lnTo>
                  <a:lnTo>
                    <a:pt x="192" y="314"/>
                  </a:lnTo>
                  <a:lnTo>
                    <a:pt x="194" y="312"/>
                  </a:lnTo>
                  <a:lnTo>
                    <a:pt x="197" y="309"/>
                  </a:lnTo>
                  <a:lnTo>
                    <a:pt x="207" y="304"/>
                  </a:lnTo>
                  <a:lnTo>
                    <a:pt x="217" y="301"/>
                  </a:lnTo>
                  <a:lnTo>
                    <a:pt x="220" y="299"/>
                  </a:lnTo>
                  <a:lnTo>
                    <a:pt x="220" y="296"/>
                  </a:lnTo>
                  <a:lnTo>
                    <a:pt x="220" y="299"/>
                  </a:lnTo>
                  <a:lnTo>
                    <a:pt x="222" y="301"/>
                  </a:lnTo>
                  <a:lnTo>
                    <a:pt x="225" y="307"/>
                  </a:lnTo>
                  <a:lnTo>
                    <a:pt x="235" y="309"/>
                  </a:lnTo>
                  <a:lnTo>
                    <a:pt x="238" y="312"/>
                  </a:lnTo>
                  <a:lnTo>
                    <a:pt x="243" y="307"/>
                  </a:lnTo>
                  <a:lnTo>
                    <a:pt x="245" y="304"/>
                  </a:lnTo>
                  <a:lnTo>
                    <a:pt x="256" y="301"/>
                  </a:lnTo>
                  <a:lnTo>
                    <a:pt x="258" y="301"/>
                  </a:lnTo>
                  <a:lnTo>
                    <a:pt x="258" y="304"/>
                  </a:lnTo>
                  <a:lnTo>
                    <a:pt x="266" y="309"/>
                  </a:lnTo>
                  <a:lnTo>
                    <a:pt x="281" y="319"/>
                  </a:lnTo>
                  <a:lnTo>
                    <a:pt x="286" y="322"/>
                  </a:lnTo>
                  <a:lnTo>
                    <a:pt x="291" y="322"/>
                  </a:lnTo>
                  <a:lnTo>
                    <a:pt x="302" y="322"/>
                  </a:lnTo>
                  <a:lnTo>
                    <a:pt x="312" y="322"/>
                  </a:lnTo>
                  <a:lnTo>
                    <a:pt x="317" y="324"/>
                  </a:lnTo>
                  <a:lnTo>
                    <a:pt x="322" y="327"/>
                  </a:lnTo>
                  <a:lnTo>
                    <a:pt x="332" y="332"/>
                  </a:lnTo>
                  <a:lnTo>
                    <a:pt x="340" y="335"/>
                  </a:lnTo>
                  <a:lnTo>
                    <a:pt x="350" y="335"/>
                  </a:lnTo>
                  <a:lnTo>
                    <a:pt x="360" y="332"/>
                  </a:lnTo>
                  <a:lnTo>
                    <a:pt x="376" y="329"/>
                  </a:lnTo>
                  <a:lnTo>
                    <a:pt x="394" y="327"/>
                  </a:lnTo>
                  <a:lnTo>
                    <a:pt x="409" y="324"/>
                  </a:lnTo>
                  <a:lnTo>
                    <a:pt x="414" y="324"/>
                  </a:lnTo>
                  <a:lnTo>
                    <a:pt x="417" y="322"/>
                  </a:lnTo>
                  <a:lnTo>
                    <a:pt x="427" y="312"/>
                  </a:lnTo>
                  <a:lnTo>
                    <a:pt x="437" y="304"/>
                  </a:lnTo>
                  <a:lnTo>
                    <a:pt x="447" y="296"/>
                  </a:lnTo>
                  <a:lnTo>
                    <a:pt x="450" y="291"/>
                  </a:lnTo>
                  <a:lnTo>
                    <a:pt x="450" y="286"/>
                  </a:lnTo>
                  <a:lnTo>
                    <a:pt x="455" y="268"/>
                  </a:lnTo>
                  <a:lnTo>
                    <a:pt x="463" y="253"/>
                  </a:lnTo>
                  <a:lnTo>
                    <a:pt x="468" y="238"/>
                  </a:lnTo>
                  <a:lnTo>
                    <a:pt x="468" y="230"/>
                  </a:lnTo>
                  <a:lnTo>
                    <a:pt x="468" y="222"/>
                  </a:lnTo>
                  <a:lnTo>
                    <a:pt x="465" y="207"/>
                  </a:lnTo>
                  <a:lnTo>
                    <a:pt x="463" y="202"/>
                  </a:lnTo>
                  <a:lnTo>
                    <a:pt x="457" y="197"/>
                  </a:lnTo>
                  <a:lnTo>
                    <a:pt x="452" y="192"/>
                  </a:lnTo>
                  <a:lnTo>
                    <a:pt x="452" y="184"/>
                  </a:lnTo>
                  <a:lnTo>
                    <a:pt x="450" y="179"/>
                  </a:lnTo>
                  <a:lnTo>
                    <a:pt x="447" y="174"/>
                  </a:lnTo>
                  <a:lnTo>
                    <a:pt x="442" y="169"/>
                  </a:lnTo>
                  <a:lnTo>
                    <a:pt x="434" y="164"/>
                  </a:lnTo>
                  <a:lnTo>
                    <a:pt x="429" y="164"/>
                  </a:lnTo>
                  <a:lnTo>
                    <a:pt x="427" y="164"/>
                  </a:lnTo>
                  <a:lnTo>
                    <a:pt x="422" y="161"/>
                  </a:lnTo>
                  <a:lnTo>
                    <a:pt x="429" y="148"/>
                  </a:lnTo>
                  <a:lnTo>
                    <a:pt x="427" y="143"/>
                  </a:lnTo>
                  <a:lnTo>
                    <a:pt x="422" y="141"/>
                  </a:lnTo>
                  <a:lnTo>
                    <a:pt x="414" y="141"/>
                  </a:lnTo>
                  <a:lnTo>
                    <a:pt x="406" y="138"/>
                  </a:lnTo>
                  <a:lnTo>
                    <a:pt x="417" y="133"/>
                  </a:lnTo>
                  <a:lnTo>
                    <a:pt x="437" y="120"/>
                  </a:lnTo>
                  <a:lnTo>
                    <a:pt x="432" y="97"/>
                  </a:lnTo>
                  <a:lnTo>
                    <a:pt x="437" y="87"/>
                  </a:lnTo>
                  <a:lnTo>
                    <a:pt x="437" y="79"/>
                  </a:lnTo>
                  <a:lnTo>
                    <a:pt x="437" y="72"/>
                  </a:lnTo>
                  <a:lnTo>
                    <a:pt x="432" y="67"/>
                  </a:lnTo>
                  <a:lnTo>
                    <a:pt x="432" y="59"/>
                  </a:lnTo>
                  <a:lnTo>
                    <a:pt x="432" y="51"/>
                  </a:lnTo>
                  <a:lnTo>
                    <a:pt x="432" y="44"/>
                  </a:lnTo>
                  <a:lnTo>
                    <a:pt x="427" y="33"/>
                  </a:lnTo>
                  <a:lnTo>
                    <a:pt x="419" y="23"/>
                  </a:lnTo>
                  <a:lnTo>
                    <a:pt x="414" y="21"/>
                  </a:lnTo>
                  <a:lnTo>
                    <a:pt x="409" y="16"/>
                  </a:lnTo>
                  <a:lnTo>
                    <a:pt x="404" y="10"/>
                  </a:lnTo>
                  <a:lnTo>
                    <a:pt x="401" y="5"/>
                  </a:lnTo>
                  <a:lnTo>
                    <a:pt x="399" y="3"/>
                  </a:lnTo>
                  <a:lnTo>
                    <a:pt x="394" y="0"/>
                  </a:lnTo>
                  <a:lnTo>
                    <a:pt x="388" y="0"/>
                  </a:lnTo>
                  <a:lnTo>
                    <a:pt x="360" y="5"/>
                  </a:lnTo>
                  <a:lnTo>
                    <a:pt x="350" y="8"/>
                  </a:lnTo>
                  <a:lnTo>
                    <a:pt x="342" y="10"/>
                  </a:lnTo>
                  <a:lnTo>
                    <a:pt x="335" y="8"/>
                  </a:lnTo>
                  <a:lnTo>
                    <a:pt x="319" y="5"/>
                  </a:lnTo>
                  <a:lnTo>
                    <a:pt x="312" y="0"/>
                  </a:lnTo>
                  <a:lnTo>
                    <a:pt x="309" y="0"/>
                  </a:lnTo>
                  <a:lnTo>
                    <a:pt x="307" y="3"/>
                  </a:lnTo>
                  <a:lnTo>
                    <a:pt x="302" y="5"/>
                  </a:lnTo>
                  <a:lnTo>
                    <a:pt x="299" y="10"/>
                  </a:lnTo>
                  <a:lnTo>
                    <a:pt x="291" y="21"/>
                  </a:lnTo>
                  <a:lnTo>
                    <a:pt x="286" y="26"/>
                  </a:lnTo>
                  <a:lnTo>
                    <a:pt x="281" y="28"/>
                  </a:lnTo>
                  <a:lnTo>
                    <a:pt x="279" y="28"/>
                  </a:lnTo>
                  <a:lnTo>
                    <a:pt x="276" y="31"/>
                  </a:lnTo>
                  <a:lnTo>
                    <a:pt x="271" y="39"/>
                  </a:lnTo>
                  <a:lnTo>
                    <a:pt x="268" y="49"/>
                  </a:lnTo>
                  <a:lnTo>
                    <a:pt x="266" y="62"/>
                  </a:lnTo>
                  <a:lnTo>
                    <a:pt x="266" y="72"/>
                  </a:lnTo>
                  <a:lnTo>
                    <a:pt x="266" y="84"/>
                  </a:lnTo>
                  <a:lnTo>
                    <a:pt x="268" y="92"/>
                  </a:lnTo>
                  <a:lnTo>
                    <a:pt x="271" y="95"/>
                  </a:lnTo>
                  <a:lnTo>
                    <a:pt x="273" y="97"/>
                  </a:lnTo>
                  <a:lnTo>
                    <a:pt x="263" y="90"/>
                  </a:lnTo>
                  <a:lnTo>
                    <a:pt x="253" y="87"/>
                  </a:lnTo>
                  <a:lnTo>
                    <a:pt x="243" y="82"/>
                  </a:lnTo>
                  <a:lnTo>
                    <a:pt x="240" y="77"/>
                  </a:lnTo>
                  <a:lnTo>
                    <a:pt x="235" y="72"/>
                  </a:lnTo>
                  <a:lnTo>
                    <a:pt x="233" y="64"/>
                  </a:lnTo>
                  <a:lnTo>
                    <a:pt x="230" y="62"/>
                  </a:lnTo>
                  <a:lnTo>
                    <a:pt x="225" y="59"/>
                  </a:lnTo>
                  <a:lnTo>
                    <a:pt x="222" y="59"/>
                  </a:lnTo>
                  <a:lnTo>
                    <a:pt x="215" y="62"/>
                  </a:lnTo>
                  <a:lnTo>
                    <a:pt x="212" y="62"/>
                  </a:lnTo>
                  <a:lnTo>
                    <a:pt x="210" y="62"/>
                  </a:lnTo>
                  <a:lnTo>
                    <a:pt x="205" y="59"/>
                  </a:lnTo>
                  <a:lnTo>
                    <a:pt x="202" y="59"/>
                  </a:lnTo>
                  <a:lnTo>
                    <a:pt x="194" y="62"/>
                  </a:lnTo>
                  <a:lnTo>
                    <a:pt x="184" y="64"/>
                  </a:lnTo>
                  <a:lnTo>
                    <a:pt x="182" y="64"/>
                  </a:lnTo>
                  <a:lnTo>
                    <a:pt x="174" y="64"/>
                  </a:lnTo>
                  <a:lnTo>
                    <a:pt x="166" y="62"/>
                  </a:lnTo>
                  <a:lnTo>
                    <a:pt x="159" y="62"/>
                  </a:lnTo>
                  <a:lnTo>
                    <a:pt x="151" y="64"/>
                  </a:lnTo>
                  <a:lnTo>
                    <a:pt x="146" y="67"/>
                  </a:lnTo>
                  <a:lnTo>
                    <a:pt x="138" y="74"/>
                  </a:lnTo>
                  <a:lnTo>
                    <a:pt x="136" y="74"/>
                  </a:lnTo>
                  <a:lnTo>
                    <a:pt x="130" y="77"/>
                  </a:lnTo>
                  <a:lnTo>
                    <a:pt x="125" y="77"/>
                  </a:lnTo>
                  <a:lnTo>
                    <a:pt x="120" y="79"/>
                  </a:lnTo>
                  <a:lnTo>
                    <a:pt x="105" y="90"/>
                  </a:lnTo>
                  <a:lnTo>
                    <a:pt x="90" y="105"/>
                  </a:lnTo>
                  <a:lnTo>
                    <a:pt x="79" y="123"/>
                  </a:lnTo>
                  <a:lnTo>
                    <a:pt x="77" y="125"/>
                  </a:lnTo>
                  <a:lnTo>
                    <a:pt x="74" y="128"/>
                  </a:lnTo>
                  <a:lnTo>
                    <a:pt x="64" y="136"/>
                  </a:lnTo>
                  <a:lnTo>
                    <a:pt x="38" y="146"/>
                  </a:lnTo>
                  <a:lnTo>
                    <a:pt x="31" y="148"/>
                  </a:lnTo>
                  <a:lnTo>
                    <a:pt x="26" y="151"/>
                  </a:lnTo>
                  <a:lnTo>
                    <a:pt x="23" y="158"/>
                  </a:lnTo>
                  <a:lnTo>
                    <a:pt x="18" y="171"/>
                  </a:lnTo>
                  <a:close/>
                </a:path>
              </a:pathLst>
            </a:custGeom>
            <a:gradFill rotWithShape="0">
              <a:gsLst>
                <a:gs pos="0">
                  <a:schemeClr val="accent1"/>
                </a:gs>
                <a:gs pos="100000">
                  <a:schemeClr val="accent1">
                    <a:gamma/>
                    <a:shade val="46275"/>
                    <a:invGamma/>
                  </a:schemeClr>
                </a:gs>
              </a:gsLst>
              <a:path path="rect">
                <a:fillToRect l="50000" t="50000" r="50000" b="50000"/>
              </a:path>
            </a:gradFill>
            <a:ln w="9525">
              <a:noFill/>
              <a:round/>
              <a:headEnd/>
              <a:tailEnd/>
            </a:ln>
          </p:spPr>
          <p:txBody>
            <a:bodyPr/>
            <a:lstStyle/>
            <a:p>
              <a:pPr>
                <a:defRPr/>
              </a:pPr>
              <a:endParaRPr lang="en-US">
                <a:ea typeface="+mn-ea"/>
              </a:endParaRPr>
            </a:p>
          </p:txBody>
        </p:sp>
        <p:sp>
          <p:nvSpPr>
            <p:cNvPr id="152736" name="Freeform 160"/>
            <p:cNvSpPr>
              <a:spLocks/>
            </p:cNvSpPr>
            <p:nvPr/>
          </p:nvSpPr>
          <p:spPr bwMode="auto">
            <a:xfrm>
              <a:off x="2543" y="1317"/>
              <a:ext cx="35" cy="56"/>
            </a:xfrm>
            <a:custGeom>
              <a:avLst/>
              <a:gdLst/>
              <a:ahLst/>
              <a:cxnLst>
                <a:cxn ang="0">
                  <a:pos x="7" y="0"/>
                </a:cxn>
                <a:cxn ang="0">
                  <a:pos x="2" y="0"/>
                </a:cxn>
                <a:cxn ang="0">
                  <a:pos x="0" y="3"/>
                </a:cxn>
                <a:cxn ang="0">
                  <a:pos x="0" y="5"/>
                </a:cxn>
                <a:cxn ang="0">
                  <a:pos x="0" y="11"/>
                </a:cxn>
                <a:cxn ang="0">
                  <a:pos x="10" y="13"/>
                </a:cxn>
                <a:cxn ang="0">
                  <a:pos x="17" y="18"/>
                </a:cxn>
                <a:cxn ang="0">
                  <a:pos x="23" y="23"/>
                </a:cxn>
                <a:cxn ang="0">
                  <a:pos x="23" y="26"/>
                </a:cxn>
                <a:cxn ang="0">
                  <a:pos x="23" y="28"/>
                </a:cxn>
                <a:cxn ang="0">
                  <a:pos x="23" y="39"/>
                </a:cxn>
                <a:cxn ang="0">
                  <a:pos x="25" y="44"/>
                </a:cxn>
                <a:cxn ang="0">
                  <a:pos x="23" y="49"/>
                </a:cxn>
                <a:cxn ang="0">
                  <a:pos x="23" y="51"/>
                </a:cxn>
                <a:cxn ang="0">
                  <a:pos x="23" y="56"/>
                </a:cxn>
                <a:cxn ang="0">
                  <a:pos x="28" y="54"/>
                </a:cxn>
                <a:cxn ang="0">
                  <a:pos x="33" y="49"/>
                </a:cxn>
                <a:cxn ang="0">
                  <a:pos x="35" y="46"/>
                </a:cxn>
                <a:cxn ang="0">
                  <a:pos x="35" y="44"/>
                </a:cxn>
                <a:cxn ang="0">
                  <a:pos x="35" y="36"/>
                </a:cxn>
                <a:cxn ang="0">
                  <a:pos x="35" y="28"/>
                </a:cxn>
                <a:cxn ang="0">
                  <a:pos x="33" y="23"/>
                </a:cxn>
                <a:cxn ang="0">
                  <a:pos x="30" y="18"/>
                </a:cxn>
                <a:cxn ang="0">
                  <a:pos x="28" y="13"/>
                </a:cxn>
                <a:cxn ang="0">
                  <a:pos x="28" y="8"/>
                </a:cxn>
                <a:cxn ang="0">
                  <a:pos x="25" y="5"/>
                </a:cxn>
                <a:cxn ang="0">
                  <a:pos x="20" y="3"/>
                </a:cxn>
                <a:cxn ang="0">
                  <a:pos x="12" y="0"/>
                </a:cxn>
                <a:cxn ang="0">
                  <a:pos x="7" y="0"/>
                </a:cxn>
              </a:cxnLst>
              <a:rect l="0" t="0" r="r" b="b"/>
              <a:pathLst>
                <a:path w="35" h="56">
                  <a:moveTo>
                    <a:pt x="7" y="0"/>
                  </a:moveTo>
                  <a:lnTo>
                    <a:pt x="2" y="0"/>
                  </a:lnTo>
                  <a:lnTo>
                    <a:pt x="0" y="3"/>
                  </a:lnTo>
                  <a:lnTo>
                    <a:pt x="0" y="5"/>
                  </a:lnTo>
                  <a:lnTo>
                    <a:pt x="0" y="11"/>
                  </a:lnTo>
                  <a:lnTo>
                    <a:pt x="10" y="13"/>
                  </a:lnTo>
                  <a:lnTo>
                    <a:pt x="17" y="18"/>
                  </a:lnTo>
                  <a:lnTo>
                    <a:pt x="23" y="23"/>
                  </a:lnTo>
                  <a:lnTo>
                    <a:pt x="23" y="26"/>
                  </a:lnTo>
                  <a:lnTo>
                    <a:pt x="23" y="28"/>
                  </a:lnTo>
                  <a:lnTo>
                    <a:pt x="23" y="39"/>
                  </a:lnTo>
                  <a:lnTo>
                    <a:pt x="25" y="44"/>
                  </a:lnTo>
                  <a:lnTo>
                    <a:pt x="23" y="49"/>
                  </a:lnTo>
                  <a:lnTo>
                    <a:pt x="23" y="51"/>
                  </a:lnTo>
                  <a:lnTo>
                    <a:pt x="23" y="56"/>
                  </a:lnTo>
                  <a:lnTo>
                    <a:pt x="28" y="54"/>
                  </a:lnTo>
                  <a:lnTo>
                    <a:pt x="33" y="49"/>
                  </a:lnTo>
                  <a:lnTo>
                    <a:pt x="35" y="46"/>
                  </a:lnTo>
                  <a:lnTo>
                    <a:pt x="35" y="44"/>
                  </a:lnTo>
                  <a:lnTo>
                    <a:pt x="35" y="36"/>
                  </a:lnTo>
                  <a:lnTo>
                    <a:pt x="35" y="28"/>
                  </a:lnTo>
                  <a:lnTo>
                    <a:pt x="33" y="23"/>
                  </a:lnTo>
                  <a:lnTo>
                    <a:pt x="30" y="18"/>
                  </a:lnTo>
                  <a:lnTo>
                    <a:pt x="28" y="13"/>
                  </a:lnTo>
                  <a:lnTo>
                    <a:pt x="28" y="8"/>
                  </a:lnTo>
                  <a:lnTo>
                    <a:pt x="25" y="5"/>
                  </a:lnTo>
                  <a:lnTo>
                    <a:pt x="20" y="3"/>
                  </a:lnTo>
                  <a:lnTo>
                    <a:pt x="12" y="0"/>
                  </a:lnTo>
                  <a:lnTo>
                    <a:pt x="7" y="0"/>
                  </a:lnTo>
                  <a:close/>
                </a:path>
              </a:pathLst>
            </a:custGeom>
            <a:gradFill rotWithShape="0">
              <a:gsLst>
                <a:gs pos="0">
                  <a:schemeClr val="accent1"/>
                </a:gs>
                <a:gs pos="100000">
                  <a:schemeClr val="accent1">
                    <a:gamma/>
                    <a:shade val="46275"/>
                    <a:invGamma/>
                  </a:schemeClr>
                </a:gs>
              </a:gsLst>
              <a:path path="rect">
                <a:fillToRect l="50000" t="50000" r="50000" b="50000"/>
              </a:path>
            </a:gradFill>
            <a:ln w="9525">
              <a:noFill/>
              <a:round/>
              <a:headEnd/>
              <a:tailEnd/>
            </a:ln>
          </p:spPr>
          <p:txBody>
            <a:bodyPr/>
            <a:lstStyle/>
            <a:p>
              <a:pPr>
                <a:defRPr/>
              </a:pPr>
              <a:endParaRPr lang="en-US">
                <a:ea typeface="+mn-ea"/>
              </a:endParaRPr>
            </a:p>
          </p:txBody>
        </p:sp>
        <p:sp>
          <p:nvSpPr>
            <p:cNvPr id="152737" name="Freeform 161"/>
            <p:cNvSpPr>
              <a:spLocks/>
            </p:cNvSpPr>
            <p:nvPr/>
          </p:nvSpPr>
          <p:spPr bwMode="auto">
            <a:xfrm>
              <a:off x="2514" y="1371"/>
              <a:ext cx="75" cy="79"/>
            </a:xfrm>
            <a:custGeom>
              <a:avLst/>
              <a:gdLst/>
              <a:ahLst/>
              <a:cxnLst>
                <a:cxn ang="0">
                  <a:pos x="69" y="2"/>
                </a:cxn>
                <a:cxn ang="0">
                  <a:pos x="72" y="5"/>
                </a:cxn>
                <a:cxn ang="0">
                  <a:pos x="75" y="10"/>
                </a:cxn>
                <a:cxn ang="0">
                  <a:pos x="72" y="15"/>
                </a:cxn>
                <a:cxn ang="0">
                  <a:pos x="69" y="23"/>
                </a:cxn>
                <a:cxn ang="0">
                  <a:pos x="67" y="33"/>
                </a:cxn>
                <a:cxn ang="0">
                  <a:pos x="67" y="43"/>
                </a:cxn>
                <a:cxn ang="0">
                  <a:pos x="64" y="51"/>
                </a:cxn>
                <a:cxn ang="0">
                  <a:pos x="59" y="59"/>
                </a:cxn>
                <a:cxn ang="0">
                  <a:pos x="52" y="66"/>
                </a:cxn>
                <a:cxn ang="0">
                  <a:pos x="21" y="77"/>
                </a:cxn>
                <a:cxn ang="0">
                  <a:pos x="11" y="79"/>
                </a:cxn>
                <a:cxn ang="0">
                  <a:pos x="6" y="79"/>
                </a:cxn>
                <a:cxn ang="0">
                  <a:pos x="6" y="77"/>
                </a:cxn>
                <a:cxn ang="0">
                  <a:pos x="3" y="77"/>
                </a:cxn>
                <a:cxn ang="0">
                  <a:pos x="0" y="71"/>
                </a:cxn>
                <a:cxn ang="0">
                  <a:pos x="0" y="66"/>
                </a:cxn>
                <a:cxn ang="0">
                  <a:pos x="3" y="66"/>
                </a:cxn>
                <a:cxn ang="0">
                  <a:pos x="8" y="66"/>
                </a:cxn>
                <a:cxn ang="0">
                  <a:pos x="16" y="66"/>
                </a:cxn>
                <a:cxn ang="0">
                  <a:pos x="21" y="66"/>
                </a:cxn>
                <a:cxn ang="0">
                  <a:pos x="29" y="64"/>
                </a:cxn>
                <a:cxn ang="0">
                  <a:pos x="34" y="61"/>
                </a:cxn>
                <a:cxn ang="0">
                  <a:pos x="41" y="56"/>
                </a:cxn>
                <a:cxn ang="0">
                  <a:pos x="44" y="54"/>
                </a:cxn>
                <a:cxn ang="0">
                  <a:pos x="52" y="38"/>
                </a:cxn>
                <a:cxn ang="0">
                  <a:pos x="54" y="33"/>
                </a:cxn>
                <a:cxn ang="0">
                  <a:pos x="57" y="31"/>
                </a:cxn>
                <a:cxn ang="0">
                  <a:pos x="62" y="25"/>
                </a:cxn>
                <a:cxn ang="0">
                  <a:pos x="62" y="15"/>
                </a:cxn>
                <a:cxn ang="0">
                  <a:pos x="62" y="8"/>
                </a:cxn>
                <a:cxn ang="0">
                  <a:pos x="64" y="2"/>
                </a:cxn>
                <a:cxn ang="0">
                  <a:pos x="67" y="0"/>
                </a:cxn>
                <a:cxn ang="0">
                  <a:pos x="69" y="0"/>
                </a:cxn>
                <a:cxn ang="0">
                  <a:pos x="69" y="2"/>
                </a:cxn>
              </a:cxnLst>
              <a:rect l="0" t="0" r="r" b="b"/>
              <a:pathLst>
                <a:path w="75" h="79">
                  <a:moveTo>
                    <a:pt x="69" y="2"/>
                  </a:moveTo>
                  <a:lnTo>
                    <a:pt x="72" y="5"/>
                  </a:lnTo>
                  <a:lnTo>
                    <a:pt x="75" y="10"/>
                  </a:lnTo>
                  <a:lnTo>
                    <a:pt x="72" y="15"/>
                  </a:lnTo>
                  <a:lnTo>
                    <a:pt x="69" y="23"/>
                  </a:lnTo>
                  <a:lnTo>
                    <a:pt x="67" y="33"/>
                  </a:lnTo>
                  <a:lnTo>
                    <a:pt x="67" y="43"/>
                  </a:lnTo>
                  <a:lnTo>
                    <a:pt x="64" y="51"/>
                  </a:lnTo>
                  <a:lnTo>
                    <a:pt x="59" y="59"/>
                  </a:lnTo>
                  <a:lnTo>
                    <a:pt x="52" y="66"/>
                  </a:lnTo>
                  <a:lnTo>
                    <a:pt x="21" y="77"/>
                  </a:lnTo>
                  <a:lnTo>
                    <a:pt x="11" y="79"/>
                  </a:lnTo>
                  <a:lnTo>
                    <a:pt x="6" y="79"/>
                  </a:lnTo>
                  <a:lnTo>
                    <a:pt x="6" y="77"/>
                  </a:lnTo>
                  <a:lnTo>
                    <a:pt x="3" y="77"/>
                  </a:lnTo>
                  <a:lnTo>
                    <a:pt x="0" y="71"/>
                  </a:lnTo>
                  <a:lnTo>
                    <a:pt x="0" y="66"/>
                  </a:lnTo>
                  <a:lnTo>
                    <a:pt x="3" y="66"/>
                  </a:lnTo>
                  <a:lnTo>
                    <a:pt x="8" y="66"/>
                  </a:lnTo>
                  <a:lnTo>
                    <a:pt x="16" y="66"/>
                  </a:lnTo>
                  <a:lnTo>
                    <a:pt x="21" y="66"/>
                  </a:lnTo>
                  <a:lnTo>
                    <a:pt x="29" y="64"/>
                  </a:lnTo>
                  <a:lnTo>
                    <a:pt x="34" y="61"/>
                  </a:lnTo>
                  <a:lnTo>
                    <a:pt x="41" y="56"/>
                  </a:lnTo>
                  <a:lnTo>
                    <a:pt x="44" y="54"/>
                  </a:lnTo>
                  <a:lnTo>
                    <a:pt x="52" y="38"/>
                  </a:lnTo>
                  <a:lnTo>
                    <a:pt x="54" y="33"/>
                  </a:lnTo>
                  <a:lnTo>
                    <a:pt x="57" y="31"/>
                  </a:lnTo>
                  <a:lnTo>
                    <a:pt x="62" y="25"/>
                  </a:lnTo>
                  <a:lnTo>
                    <a:pt x="62" y="15"/>
                  </a:lnTo>
                  <a:lnTo>
                    <a:pt x="62" y="8"/>
                  </a:lnTo>
                  <a:lnTo>
                    <a:pt x="64" y="2"/>
                  </a:lnTo>
                  <a:lnTo>
                    <a:pt x="67" y="0"/>
                  </a:lnTo>
                  <a:lnTo>
                    <a:pt x="69" y="0"/>
                  </a:lnTo>
                  <a:lnTo>
                    <a:pt x="69" y="2"/>
                  </a:lnTo>
                  <a:close/>
                </a:path>
              </a:pathLst>
            </a:custGeom>
            <a:gradFill rotWithShape="0">
              <a:gsLst>
                <a:gs pos="0">
                  <a:schemeClr val="accent1"/>
                </a:gs>
                <a:gs pos="100000">
                  <a:schemeClr val="accent1">
                    <a:gamma/>
                    <a:shade val="46275"/>
                    <a:invGamma/>
                  </a:schemeClr>
                </a:gs>
              </a:gsLst>
              <a:path path="rect">
                <a:fillToRect l="50000" t="50000" r="50000" b="50000"/>
              </a:path>
            </a:gradFill>
            <a:ln w="9525">
              <a:noFill/>
              <a:round/>
              <a:headEnd/>
              <a:tailEnd/>
            </a:ln>
          </p:spPr>
          <p:txBody>
            <a:bodyPr/>
            <a:lstStyle/>
            <a:p>
              <a:pPr>
                <a:defRPr/>
              </a:pPr>
              <a:endParaRPr lang="en-US">
                <a:ea typeface="+mn-ea"/>
              </a:endParaRPr>
            </a:p>
          </p:txBody>
        </p:sp>
        <p:sp>
          <p:nvSpPr>
            <p:cNvPr id="152738" name="Freeform 162"/>
            <p:cNvSpPr>
              <a:spLocks/>
            </p:cNvSpPr>
            <p:nvPr/>
          </p:nvSpPr>
          <p:spPr bwMode="auto">
            <a:xfrm>
              <a:off x="2277" y="960"/>
              <a:ext cx="82" cy="92"/>
            </a:xfrm>
            <a:custGeom>
              <a:avLst/>
              <a:gdLst/>
              <a:ahLst/>
              <a:cxnLst>
                <a:cxn ang="0">
                  <a:pos x="82" y="5"/>
                </a:cxn>
                <a:cxn ang="0">
                  <a:pos x="66" y="13"/>
                </a:cxn>
                <a:cxn ang="0">
                  <a:pos x="51" y="26"/>
                </a:cxn>
                <a:cxn ang="0">
                  <a:pos x="46" y="31"/>
                </a:cxn>
                <a:cxn ang="0">
                  <a:pos x="38" y="33"/>
                </a:cxn>
                <a:cxn ang="0">
                  <a:pos x="33" y="36"/>
                </a:cxn>
                <a:cxn ang="0">
                  <a:pos x="31" y="38"/>
                </a:cxn>
                <a:cxn ang="0">
                  <a:pos x="31" y="41"/>
                </a:cxn>
                <a:cxn ang="0">
                  <a:pos x="28" y="54"/>
                </a:cxn>
                <a:cxn ang="0">
                  <a:pos x="23" y="61"/>
                </a:cxn>
                <a:cxn ang="0">
                  <a:pos x="18" y="66"/>
                </a:cxn>
                <a:cxn ang="0">
                  <a:pos x="18" y="69"/>
                </a:cxn>
                <a:cxn ang="0">
                  <a:pos x="15" y="72"/>
                </a:cxn>
                <a:cxn ang="0">
                  <a:pos x="18" y="77"/>
                </a:cxn>
                <a:cxn ang="0">
                  <a:pos x="18" y="82"/>
                </a:cxn>
                <a:cxn ang="0">
                  <a:pos x="15" y="87"/>
                </a:cxn>
                <a:cxn ang="0">
                  <a:pos x="13" y="89"/>
                </a:cxn>
                <a:cxn ang="0">
                  <a:pos x="8" y="92"/>
                </a:cxn>
                <a:cxn ang="0">
                  <a:pos x="8" y="89"/>
                </a:cxn>
                <a:cxn ang="0">
                  <a:pos x="5" y="89"/>
                </a:cxn>
                <a:cxn ang="0">
                  <a:pos x="2" y="87"/>
                </a:cxn>
                <a:cxn ang="0">
                  <a:pos x="0" y="82"/>
                </a:cxn>
                <a:cxn ang="0">
                  <a:pos x="0" y="77"/>
                </a:cxn>
                <a:cxn ang="0">
                  <a:pos x="2" y="72"/>
                </a:cxn>
                <a:cxn ang="0">
                  <a:pos x="8" y="61"/>
                </a:cxn>
                <a:cxn ang="0">
                  <a:pos x="13" y="51"/>
                </a:cxn>
                <a:cxn ang="0">
                  <a:pos x="13" y="46"/>
                </a:cxn>
                <a:cxn ang="0">
                  <a:pos x="13" y="43"/>
                </a:cxn>
                <a:cxn ang="0">
                  <a:pos x="13" y="41"/>
                </a:cxn>
                <a:cxn ang="0">
                  <a:pos x="15" y="36"/>
                </a:cxn>
                <a:cxn ang="0">
                  <a:pos x="20" y="31"/>
                </a:cxn>
                <a:cxn ang="0">
                  <a:pos x="28" y="23"/>
                </a:cxn>
                <a:cxn ang="0">
                  <a:pos x="36" y="20"/>
                </a:cxn>
                <a:cxn ang="0">
                  <a:pos x="41" y="18"/>
                </a:cxn>
                <a:cxn ang="0">
                  <a:pos x="46" y="13"/>
                </a:cxn>
                <a:cxn ang="0">
                  <a:pos x="56" y="5"/>
                </a:cxn>
                <a:cxn ang="0">
                  <a:pos x="61" y="3"/>
                </a:cxn>
                <a:cxn ang="0">
                  <a:pos x="66" y="0"/>
                </a:cxn>
                <a:cxn ang="0">
                  <a:pos x="74" y="0"/>
                </a:cxn>
                <a:cxn ang="0">
                  <a:pos x="82" y="5"/>
                </a:cxn>
              </a:cxnLst>
              <a:rect l="0" t="0" r="r" b="b"/>
              <a:pathLst>
                <a:path w="82" h="92">
                  <a:moveTo>
                    <a:pt x="82" y="5"/>
                  </a:moveTo>
                  <a:lnTo>
                    <a:pt x="66" y="13"/>
                  </a:lnTo>
                  <a:lnTo>
                    <a:pt x="51" y="26"/>
                  </a:lnTo>
                  <a:lnTo>
                    <a:pt x="46" y="31"/>
                  </a:lnTo>
                  <a:lnTo>
                    <a:pt x="38" y="33"/>
                  </a:lnTo>
                  <a:lnTo>
                    <a:pt x="33" y="36"/>
                  </a:lnTo>
                  <a:lnTo>
                    <a:pt x="31" y="38"/>
                  </a:lnTo>
                  <a:lnTo>
                    <a:pt x="31" y="41"/>
                  </a:lnTo>
                  <a:lnTo>
                    <a:pt x="28" y="54"/>
                  </a:lnTo>
                  <a:lnTo>
                    <a:pt x="23" y="61"/>
                  </a:lnTo>
                  <a:lnTo>
                    <a:pt x="18" y="66"/>
                  </a:lnTo>
                  <a:lnTo>
                    <a:pt x="18" y="69"/>
                  </a:lnTo>
                  <a:lnTo>
                    <a:pt x="15" y="72"/>
                  </a:lnTo>
                  <a:lnTo>
                    <a:pt x="18" y="77"/>
                  </a:lnTo>
                  <a:lnTo>
                    <a:pt x="18" y="82"/>
                  </a:lnTo>
                  <a:lnTo>
                    <a:pt x="15" y="87"/>
                  </a:lnTo>
                  <a:lnTo>
                    <a:pt x="13" y="89"/>
                  </a:lnTo>
                  <a:lnTo>
                    <a:pt x="8" y="92"/>
                  </a:lnTo>
                  <a:lnTo>
                    <a:pt x="8" y="89"/>
                  </a:lnTo>
                  <a:lnTo>
                    <a:pt x="5" y="89"/>
                  </a:lnTo>
                  <a:lnTo>
                    <a:pt x="2" y="87"/>
                  </a:lnTo>
                  <a:lnTo>
                    <a:pt x="0" y="82"/>
                  </a:lnTo>
                  <a:lnTo>
                    <a:pt x="0" y="77"/>
                  </a:lnTo>
                  <a:lnTo>
                    <a:pt x="2" y="72"/>
                  </a:lnTo>
                  <a:lnTo>
                    <a:pt x="8" y="61"/>
                  </a:lnTo>
                  <a:lnTo>
                    <a:pt x="13" y="51"/>
                  </a:lnTo>
                  <a:lnTo>
                    <a:pt x="13" y="46"/>
                  </a:lnTo>
                  <a:lnTo>
                    <a:pt x="13" y="43"/>
                  </a:lnTo>
                  <a:lnTo>
                    <a:pt x="13" y="41"/>
                  </a:lnTo>
                  <a:lnTo>
                    <a:pt x="15" y="36"/>
                  </a:lnTo>
                  <a:lnTo>
                    <a:pt x="20" y="31"/>
                  </a:lnTo>
                  <a:lnTo>
                    <a:pt x="28" y="23"/>
                  </a:lnTo>
                  <a:lnTo>
                    <a:pt x="36" y="20"/>
                  </a:lnTo>
                  <a:lnTo>
                    <a:pt x="41" y="18"/>
                  </a:lnTo>
                  <a:lnTo>
                    <a:pt x="46" y="13"/>
                  </a:lnTo>
                  <a:lnTo>
                    <a:pt x="56" y="5"/>
                  </a:lnTo>
                  <a:lnTo>
                    <a:pt x="61" y="3"/>
                  </a:lnTo>
                  <a:lnTo>
                    <a:pt x="66" y="0"/>
                  </a:lnTo>
                  <a:lnTo>
                    <a:pt x="74" y="0"/>
                  </a:lnTo>
                  <a:lnTo>
                    <a:pt x="82" y="5"/>
                  </a:lnTo>
                  <a:close/>
                </a:path>
              </a:pathLst>
            </a:custGeom>
            <a:gradFill rotWithShape="0">
              <a:gsLst>
                <a:gs pos="0">
                  <a:schemeClr val="accent1"/>
                </a:gs>
                <a:gs pos="100000">
                  <a:schemeClr val="accent1">
                    <a:gamma/>
                    <a:shade val="46275"/>
                    <a:invGamma/>
                  </a:schemeClr>
                </a:gs>
              </a:gsLst>
              <a:path path="rect">
                <a:fillToRect l="50000" t="50000" r="50000" b="50000"/>
              </a:path>
            </a:gradFill>
            <a:ln w="9525">
              <a:noFill/>
              <a:round/>
              <a:headEnd/>
              <a:tailEnd/>
            </a:ln>
          </p:spPr>
          <p:txBody>
            <a:bodyPr/>
            <a:lstStyle/>
            <a:p>
              <a:pPr>
                <a:defRPr/>
              </a:pPr>
              <a:endParaRPr lang="en-US">
                <a:ea typeface="+mn-ea"/>
              </a:endParaRPr>
            </a:p>
          </p:txBody>
        </p:sp>
        <p:sp>
          <p:nvSpPr>
            <p:cNvPr id="152739" name="Freeform 163"/>
            <p:cNvSpPr>
              <a:spLocks/>
            </p:cNvSpPr>
            <p:nvPr/>
          </p:nvSpPr>
          <p:spPr bwMode="auto">
            <a:xfrm>
              <a:off x="1771" y="1297"/>
              <a:ext cx="56" cy="74"/>
            </a:xfrm>
            <a:custGeom>
              <a:avLst/>
              <a:gdLst/>
              <a:ahLst/>
              <a:cxnLst>
                <a:cxn ang="0">
                  <a:pos x="56" y="8"/>
                </a:cxn>
                <a:cxn ang="0">
                  <a:pos x="54" y="8"/>
                </a:cxn>
                <a:cxn ang="0">
                  <a:pos x="49" y="10"/>
                </a:cxn>
                <a:cxn ang="0">
                  <a:pos x="46" y="10"/>
                </a:cxn>
                <a:cxn ang="0">
                  <a:pos x="38" y="15"/>
                </a:cxn>
                <a:cxn ang="0">
                  <a:pos x="31" y="20"/>
                </a:cxn>
                <a:cxn ang="0">
                  <a:pos x="28" y="25"/>
                </a:cxn>
                <a:cxn ang="0">
                  <a:pos x="28" y="28"/>
                </a:cxn>
                <a:cxn ang="0">
                  <a:pos x="23" y="33"/>
                </a:cxn>
                <a:cxn ang="0">
                  <a:pos x="15" y="41"/>
                </a:cxn>
                <a:cxn ang="0">
                  <a:pos x="13" y="43"/>
                </a:cxn>
                <a:cxn ang="0">
                  <a:pos x="13" y="48"/>
                </a:cxn>
                <a:cxn ang="0">
                  <a:pos x="13" y="54"/>
                </a:cxn>
                <a:cxn ang="0">
                  <a:pos x="13" y="59"/>
                </a:cxn>
                <a:cxn ang="0">
                  <a:pos x="13" y="61"/>
                </a:cxn>
                <a:cxn ang="0">
                  <a:pos x="10" y="64"/>
                </a:cxn>
                <a:cxn ang="0">
                  <a:pos x="8" y="69"/>
                </a:cxn>
                <a:cxn ang="0">
                  <a:pos x="3" y="74"/>
                </a:cxn>
                <a:cxn ang="0">
                  <a:pos x="0" y="59"/>
                </a:cxn>
                <a:cxn ang="0">
                  <a:pos x="0" y="48"/>
                </a:cxn>
                <a:cxn ang="0">
                  <a:pos x="3" y="41"/>
                </a:cxn>
                <a:cxn ang="0">
                  <a:pos x="10" y="28"/>
                </a:cxn>
                <a:cxn ang="0">
                  <a:pos x="15" y="23"/>
                </a:cxn>
                <a:cxn ang="0">
                  <a:pos x="15" y="20"/>
                </a:cxn>
                <a:cxn ang="0">
                  <a:pos x="18" y="15"/>
                </a:cxn>
                <a:cxn ang="0">
                  <a:pos x="23" y="10"/>
                </a:cxn>
                <a:cxn ang="0">
                  <a:pos x="26" y="5"/>
                </a:cxn>
                <a:cxn ang="0">
                  <a:pos x="31" y="5"/>
                </a:cxn>
                <a:cxn ang="0">
                  <a:pos x="38" y="2"/>
                </a:cxn>
                <a:cxn ang="0">
                  <a:pos x="43" y="0"/>
                </a:cxn>
                <a:cxn ang="0">
                  <a:pos x="49" y="0"/>
                </a:cxn>
                <a:cxn ang="0">
                  <a:pos x="51" y="2"/>
                </a:cxn>
                <a:cxn ang="0">
                  <a:pos x="54" y="2"/>
                </a:cxn>
                <a:cxn ang="0">
                  <a:pos x="56" y="8"/>
                </a:cxn>
              </a:cxnLst>
              <a:rect l="0" t="0" r="r" b="b"/>
              <a:pathLst>
                <a:path w="56" h="74">
                  <a:moveTo>
                    <a:pt x="56" y="8"/>
                  </a:moveTo>
                  <a:lnTo>
                    <a:pt x="54" y="8"/>
                  </a:lnTo>
                  <a:lnTo>
                    <a:pt x="49" y="10"/>
                  </a:lnTo>
                  <a:lnTo>
                    <a:pt x="46" y="10"/>
                  </a:lnTo>
                  <a:lnTo>
                    <a:pt x="38" y="15"/>
                  </a:lnTo>
                  <a:lnTo>
                    <a:pt x="31" y="20"/>
                  </a:lnTo>
                  <a:lnTo>
                    <a:pt x="28" y="25"/>
                  </a:lnTo>
                  <a:lnTo>
                    <a:pt x="28" y="28"/>
                  </a:lnTo>
                  <a:lnTo>
                    <a:pt x="23" y="33"/>
                  </a:lnTo>
                  <a:lnTo>
                    <a:pt x="15" y="41"/>
                  </a:lnTo>
                  <a:lnTo>
                    <a:pt x="13" y="43"/>
                  </a:lnTo>
                  <a:lnTo>
                    <a:pt x="13" y="48"/>
                  </a:lnTo>
                  <a:lnTo>
                    <a:pt x="13" y="54"/>
                  </a:lnTo>
                  <a:lnTo>
                    <a:pt x="13" y="59"/>
                  </a:lnTo>
                  <a:lnTo>
                    <a:pt x="13" y="61"/>
                  </a:lnTo>
                  <a:lnTo>
                    <a:pt x="10" y="64"/>
                  </a:lnTo>
                  <a:lnTo>
                    <a:pt x="8" y="69"/>
                  </a:lnTo>
                  <a:lnTo>
                    <a:pt x="3" y="74"/>
                  </a:lnTo>
                  <a:lnTo>
                    <a:pt x="0" y="59"/>
                  </a:lnTo>
                  <a:lnTo>
                    <a:pt x="0" y="48"/>
                  </a:lnTo>
                  <a:lnTo>
                    <a:pt x="3" y="41"/>
                  </a:lnTo>
                  <a:lnTo>
                    <a:pt x="10" y="28"/>
                  </a:lnTo>
                  <a:lnTo>
                    <a:pt x="15" y="23"/>
                  </a:lnTo>
                  <a:lnTo>
                    <a:pt x="15" y="20"/>
                  </a:lnTo>
                  <a:lnTo>
                    <a:pt x="18" y="15"/>
                  </a:lnTo>
                  <a:lnTo>
                    <a:pt x="23" y="10"/>
                  </a:lnTo>
                  <a:lnTo>
                    <a:pt x="26" y="5"/>
                  </a:lnTo>
                  <a:lnTo>
                    <a:pt x="31" y="5"/>
                  </a:lnTo>
                  <a:lnTo>
                    <a:pt x="38" y="2"/>
                  </a:lnTo>
                  <a:lnTo>
                    <a:pt x="43" y="0"/>
                  </a:lnTo>
                  <a:lnTo>
                    <a:pt x="49" y="0"/>
                  </a:lnTo>
                  <a:lnTo>
                    <a:pt x="51" y="2"/>
                  </a:lnTo>
                  <a:lnTo>
                    <a:pt x="54" y="2"/>
                  </a:lnTo>
                  <a:lnTo>
                    <a:pt x="56" y="8"/>
                  </a:lnTo>
                  <a:close/>
                </a:path>
              </a:pathLst>
            </a:custGeom>
            <a:gradFill rotWithShape="0">
              <a:gsLst>
                <a:gs pos="0">
                  <a:schemeClr val="accent1"/>
                </a:gs>
                <a:gs pos="100000">
                  <a:schemeClr val="accent1">
                    <a:gamma/>
                    <a:shade val="46275"/>
                    <a:invGamma/>
                  </a:schemeClr>
                </a:gs>
              </a:gsLst>
              <a:path path="rect">
                <a:fillToRect l="50000" t="50000" r="50000" b="50000"/>
              </a:path>
            </a:gradFill>
            <a:ln w="9525">
              <a:noFill/>
              <a:round/>
              <a:headEnd/>
              <a:tailEnd/>
            </a:ln>
          </p:spPr>
          <p:txBody>
            <a:bodyPr/>
            <a:lstStyle/>
            <a:p>
              <a:pPr>
                <a:defRPr/>
              </a:pPr>
              <a:endParaRPr lang="en-US">
                <a:ea typeface="+mn-ea"/>
              </a:endParaRPr>
            </a:p>
          </p:txBody>
        </p:sp>
        <p:sp>
          <p:nvSpPr>
            <p:cNvPr id="152740" name="Freeform 164"/>
            <p:cNvSpPr>
              <a:spLocks/>
            </p:cNvSpPr>
            <p:nvPr/>
          </p:nvSpPr>
          <p:spPr bwMode="auto">
            <a:xfrm>
              <a:off x="1775" y="1371"/>
              <a:ext cx="26" cy="36"/>
            </a:xfrm>
            <a:custGeom>
              <a:avLst/>
              <a:gdLst/>
              <a:ahLst/>
              <a:cxnLst>
                <a:cxn ang="0">
                  <a:pos x="0" y="8"/>
                </a:cxn>
                <a:cxn ang="0">
                  <a:pos x="3" y="15"/>
                </a:cxn>
                <a:cxn ang="0">
                  <a:pos x="5" y="18"/>
                </a:cxn>
                <a:cxn ang="0">
                  <a:pos x="8" y="23"/>
                </a:cxn>
                <a:cxn ang="0">
                  <a:pos x="10" y="28"/>
                </a:cxn>
                <a:cxn ang="0">
                  <a:pos x="13" y="31"/>
                </a:cxn>
                <a:cxn ang="0">
                  <a:pos x="13" y="33"/>
                </a:cxn>
                <a:cxn ang="0">
                  <a:pos x="18" y="36"/>
                </a:cxn>
                <a:cxn ang="0">
                  <a:pos x="21" y="36"/>
                </a:cxn>
                <a:cxn ang="0">
                  <a:pos x="23" y="36"/>
                </a:cxn>
                <a:cxn ang="0">
                  <a:pos x="26" y="33"/>
                </a:cxn>
                <a:cxn ang="0">
                  <a:pos x="26" y="31"/>
                </a:cxn>
                <a:cxn ang="0">
                  <a:pos x="23" y="31"/>
                </a:cxn>
                <a:cxn ang="0">
                  <a:pos x="23" y="28"/>
                </a:cxn>
                <a:cxn ang="0">
                  <a:pos x="21" y="28"/>
                </a:cxn>
                <a:cxn ang="0">
                  <a:pos x="18" y="23"/>
                </a:cxn>
                <a:cxn ang="0">
                  <a:pos x="15" y="18"/>
                </a:cxn>
                <a:cxn ang="0">
                  <a:pos x="15" y="15"/>
                </a:cxn>
                <a:cxn ang="0">
                  <a:pos x="13" y="15"/>
                </a:cxn>
                <a:cxn ang="0">
                  <a:pos x="10" y="13"/>
                </a:cxn>
                <a:cxn ang="0">
                  <a:pos x="10" y="10"/>
                </a:cxn>
                <a:cxn ang="0">
                  <a:pos x="8" y="5"/>
                </a:cxn>
                <a:cxn ang="0">
                  <a:pos x="10" y="0"/>
                </a:cxn>
                <a:cxn ang="0">
                  <a:pos x="8" y="0"/>
                </a:cxn>
                <a:cxn ang="0">
                  <a:pos x="5" y="0"/>
                </a:cxn>
                <a:cxn ang="0">
                  <a:pos x="3" y="2"/>
                </a:cxn>
                <a:cxn ang="0">
                  <a:pos x="0" y="8"/>
                </a:cxn>
              </a:cxnLst>
              <a:rect l="0" t="0" r="r" b="b"/>
              <a:pathLst>
                <a:path w="26" h="36">
                  <a:moveTo>
                    <a:pt x="0" y="8"/>
                  </a:moveTo>
                  <a:lnTo>
                    <a:pt x="3" y="15"/>
                  </a:lnTo>
                  <a:lnTo>
                    <a:pt x="5" y="18"/>
                  </a:lnTo>
                  <a:lnTo>
                    <a:pt x="8" y="23"/>
                  </a:lnTo>
                  <a:lnTo>
                    <a:pt x="10" y="28"/>
                  </a:lnTo>
                  <a:lnTo>
                    <a:pt x="13" y="31"/>
                  </a:lnTo>
                  <a:lnTo>
                    <a:pt x="13" y="33"/>
                  </a:lnTo>
                  <a:lnTo>
                    <a:pt x="18" y="36"/>
                  </a:lnTo>
                  <a:lnTo>
                    <a:pt x="21" y="36"/>
                  </a:lnTo>
                  <a:lnTo>
                    <a:pt x="23" y="36"/>
                  </a:lnTo>
                  <a:lnTo>
                    <a:pt x="26" y="33"/>
                  </a:lnTo>
                  <a:lnTo>
                    <a:pt x="26" y="31"/>
                  </a:lnTo>
                  <a:lnTo>
                    <a:pt x="23" y="31"/>
                  </a:lnTo>
                  <a:lnTo>
                    <a:pt x="23" y="28"/>
                  </a:lnTo>
                  <a:lnTo>
                    <a:pt x="21" y="28"/>
                  </a:lnTo>
                  <a:lnTo>
                    <a:pt x="18" y="23"/>
                  </a:lnTo>
                  <a:lnTo>
                    <a:pt x="15" y="18"/>
                  </a:lnTo>
                  <a:lnTo>
                    <a:pt x="15" y="15"/>
                  </a:lnTo>
                  <a:lnTo>
                    <a:pt x="13" y="15"/>
                  </a:lnTo>
                  <a:lnTo>
                    <a:pt x="10" y="13"/>
                  </a:lnTo>
                  <a:lnTo>
                    <a:pt x="10" y="10"/>
                  </a:lnTo>
                  <a:lnTo>
                    <a:pt x="8" y="5"/>
                  </a:lnTo>
                  <a:lnTo>
                    <a:pt x="10" y="0"/>
                  </a:lnTo>
                  <a:lnTo>
                    <a:pt x="8" y="0"/>
                  </a:lnTo>
                  <a:lnTo>
                    <a:pt x="5" y="0"/>
                  </a:lnTo>
                  <a:lnTo>
                    <a:pt x="3" y="2"/>
                  </a:lnTo>
                  <a:lnTo>
                    <a:pt x="0" y="8"/>
                  </a:lnTo>
                  <a:close/>
                </a:path>
              </a:pathLst>
            </a:custGeom>
            <a:gradFill rotWithShape="0">
              <a:gsLst>
                <a:gs pos="0">
                  <a:schemeClr val="accent1"/>
                </a:gs>
                <a:gs pos="100000">
                  <a:schemeClr val="accent1">
                    <a:gamma/>
                    <a:shade val="46275"/>
                    <a:invGamma/>
                  </a:schemeClr>
                </a:gs>
              </a:gsLst>
              <a:path path="rect">
                <a:fillToRect l="50000" t="50000" r="50000" b="50000"/>
              </a:path>
            </a:gradFill>
            <a:ln w="9525">
              <a:noFill/>
              <a:round/>
              <a:headEnd/>
              <a:tailEnd/>
            </a:ln>
          </p:spPr>
          <p:txBody>
            <a:bodyPr/>
            <a:lstStyle/>
            <a:p>
              <a:pPr>
                <a:defRPr/>
              </a:pPr>
              <a:endParaRPr lang="en-US">
                <a:ea typeface="+mn-ea"/>
              </a:endParaRPr>
            </a:p>
          </p:txBody>
        </p:sp>
      </p:grpSp>
      <p:grpSp>
        <p:nvGrpSpPr>
          <p:cNvPr id="2" name="Group 1">
            <a:extLst>
              <a:ext uri="{FF2B5EF4-FFF2-40B4-BE49-F238E27FC236}">
                <a16:creationId xmlns:a16="http://schemas.microsoft.com/office/drawing/2014/main" id="{B8FF5395-D9B5-1637-D35D-C744EF80313E}"/>
              </a:ext>
            </a:extLst>
          </p:cNvPr>
          <p:cNvGrpSpPr/>
          <p:nvPr/>
        </p:nvGrpSpPr>
        <p:grpSpPr>
          <a:xfrm>
            <a:off x="7026274" y="3351158"/>
            <a:ext cx="1206148" cy="1256391"/>
            <a:chOff x="7343818" y="3350457"/>
            <a:chExt cx="1206148" cy="1256391"/>
          </a:xfrm>
        </p:grpSpPr>
        <p:sp>
          <p:nvSpPr>
            <p:cNvPr id="3" name="Rectangle 124">
              <a:extLst>
                <a:ext uri="{FF2B5EF4-FFF2-40B4-BE49-F238E27FC236}">
                  <a16:creationId xmlns:a16="http://schemas.microsoft.com/office/drawing/2014/main" id="{EC8C35F0-B170-DE40-533D-55E1831274AD}"/>
                </a:ext>
              </a:extLst>
            </p:cNvPr>
            <p:cNvSpPr>
              <a:spLocks noChangeArrowheads="1"/>
            </p:cNvSpPr>
            <p:nvPr/>
          </p:nvSpPr>
          <p:spPr bwMode="auto">
            <a:xfrm>
              <a:off x="7576771" y="3350457"/>
              <a:ext cx="511053" cy="327242"/>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dirty="0"/>
            </a:p>
          </p:txBody>
        </p:sp>
        <p:sp>
          <p:nvSpPr>
            <p:cNvPr id="4" name="Line 128">
              <a:extLst>
                <a:ext uri="{FF2B5EF4-FFF2-40B4-BE49-F238E27FC236}">
                  <a16:creationId xmlns:a16="http://schemas.microsoft.com/office/drawing/2014/main" id="{83D61512-CD63-9B6A-FA11-D3CA99B0975A}"/>
                </a:ext>
              </a:extLst>
            </p:cNvPr>
            <p:cNvSpPr>
              <a:spLocks noChangeShapeType="1"/>
            </p:cNvSpPr>
            <p:nvPr/>
          </p:nvSpPr>
          <p:spPr bwMode="auto">
            <a:xfrm flipH="1" flipV="1">
              <a:off x="7343818" y="3503568"/>
              <a:ext cx="232408" cy="1762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nvGrpSpPr>
            <p:cNvPr id="5" name="Group 4">
              <a:extLst>
                <a:ext uri="{FF2B5EF4-FFF2-40B4-BE49-F238E27FC236}">
                  <a16:creationId xmlns:a16="http://schemas.microsoft.com/office/drawing/2014/main" id="{92D7D85E-A3A8-949E-7403-C348E9794430}"/>
                </a:ext>
              </a:extLst>
            </p:cNvPr>
            <p:cNvGrpSpPr/>
            <p:nvPr/>
          </p:nvGrpSpPr>
          <p:grpSpPr>
            <a:xfrm>
              <a:off x="7447381" y="3657606"/>
              <a:ext cx="1102585" cy="949242"/>
              <a:chOff x="7447381" y="3657606"/>
              <a:chExt cx="1102585" cy="949242"/>
            </a:xfrm>
          </p:grpSpPr>
          <p:grpSp>
            <p:nvGrpSpPr>
              <p:cNvPr id="6" name="Group 5">
                <a:extLst>
                  <a:ext uri="{FF2B5EF4-FFF2-40B4-BE49-F238E27FC236}">
                    <a16:creationId xmlns:a16="http://schemas.microsoft.com/office/drawing/2014/main" id="{0205A3E9-B266-2933-9AAC-C7BE9405D0D3}"/>
                  </a:ext>
                </a:extLst>
              </p:cNvPr>
              <p:cNvGrpSpPr/>
              <p:nvPr/>
            </p:nvGrpSpPr>
            <p:grpSpPr>
              <a:xfrm>
                <a:off x="7447381" y="3876590"/>
                <a:ext cx="1102585" cy="730258"/>
                <a:chOff x="7463560" y="3848350"/>
                <a:chExt cx="1102585" cy="730258"/>
              </a:xfrm>
            </p:grpSpPr>
            <p:sp>
              <p:nvSpPr>
                <p:cNvPr id="8" name="Explosion 2 7">
                  <a:extLst>
                    <a:ext uri="{FF2B5EF4-FFF2-40B4-BE49-F238E27FC236}">
                      <a16:creationId xmlns:a16="http://schemas.microsoft.com/office/drawing/2014/main" id="{141990AD-3A7F-2447-92A1-B2DC32E2EC10}"/>
                    </a:ext>
                  </a:extLst>
                </p:cNvPr>
                <p:cNvSpPr/>
                <p:nvPr/>
              </p:nvSpPr>
              <p:spPr bwMode="auto">
                <a:xfrm rot="1030715">
                  <a:off x="7463560" y="3848350"/>
                  <a:ext cx="1102585" cy="730258"/>
                </a:xfrm>
                <a:prstGeom prst="irregularSeal2">
                  <a:avLst/>
                </a:prstGeom>
                <a:solidFill>
                  <a:srgbClr val="C0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BE" sz="2400" b="0" i="0" u="none" strike="noStrike" cap="none" normalizeH="0" baseline="0">
                    <a:ln>
                      <a:noFill/>
                    </a:ln>
                    <a:solidFill>
                      <a:schemeClr val="tx1"/>
                    </a:solidFill>
                    <a:effectLst/>
                    <a:latin typeface="Times New Roman" charset="0"/>
                  </a:endParaRPr>
                </a:p>
              </p:txBody>
            </p:sp>
            <p:sp>
              <p:nvSpPr>
                <p:cNvPr id="9" name="TextBox 8">
                  <a:extLst>
                    <a:ext uri="{FF2B5EF4-FFF2-40B4-BE49-F238E27FC236}">
                      <a16:creationId xmlns:a16="http://schemas.microsoft.com/office/drawing/2014/main" id="{73F2CE32-9A3F-6197-07E9-2EC3F5238F33}"/>
                    </a:ext>
                  </a:extLst>
                </p:cNvPr>
                <p:cNvSpPr txBox="1"/>
                <p:nvPr/>
              </p:nvSpPr>
              <p:spPr>
                <a:xfrm>
                  <a:off x="7631814" y="3933056"/>
                  <a:ext cx="684602" cy="461665"/>
                </a:xfrm>
                <a:prstGeom prst="rect">
                  <a:avLst/>
                </a:prstGeom>
                <a:noFill/>
              </p:spPr>
              <p:txBody>
                <a:bodyPr wrap="square" rtlCol="0">
                  <a:spAutoFit/>
                </a:bodyPr>
                <a:lstStyle/>
                <a:p>
                  <a:pPr algn="ctr"/>
                  <a:r>
                    <a:rPr lang="en-BE" sz="1200" dirty="0">
                      <a:solidFill>
                        <a:schemeClr val="accent3"/>
                      </a:solidFill>
                    </a:rPr>
                    <a:t>New Feature</a:t>
                  </a:r>
                </a:p>
              </p:txBody>
            </p:sp>
          </p:grpSp>
          <p:sp>
            <p:nvSpPr>
              <p:cNvPr id="7" name="Line 128">
                <a:extLst>
                  <a:ext uri="{FF2B5EF4-FFF2-40B4-BE49-F238E27FC236}">
                    <a16:creationId xmlns:a16="http://schemas.microsoft.com/office/drawing/2014/main" id="{79FC0E66-3670-2CFE-F593-E39960E12CD7}"/>
                  </a:ext>
                </a:extLst>
              </p:cNvPr>
              <p:cNvSpPr>
                <a:spLocks noChangeShapeType="1"/>
              </p:cNvSpPr>
              <p:nvPr/>
            </p:nvSpPr>
            <p:spPr bwMode="auto">
              <a:xfrm flipH="1" flipV="1">
                <a:off x="7833850" y="3657606"/>
                <a:ext cx="111658" cy="38099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grpSp>
      <p:grpSp>
        <p:nvGrpSpPr>
          <p:cNvPr id="17" name="Group 16">
            <a:extLst>
              <a:ext uri="{FF2B5EF4-FFF2-40B4-BE49-F238E27FC236}">
                <a16:creationId xmlns:a16="http://schemas.microsoft.com/office/drawing/2014/main" id="{7AABA449-0A24-F0DB-645D-ED5DAAA717B5}"/>
              </a:ext>
            </a:extLst>
          </p:cNvPr>
          <p:cNvGrpSpPr/>
          <p:nvPr/>
        </p:nvGrpSpPr>
        <p:grpSpPr>
          <a:xfrm>
            <a:off x="3567096" y="2420888"/>
            <a:ext cx="1364944" cy="1261530"/>
            <a:chOff x="3567096" y="2420888"/>
            <a:chExt cx="1364944" cy="1261530"/>
          </a:xfrm>
        </p:grpSpPr>
        <p:sp>
          <p:nvSpPr>
            <p:cNvPr id="11" name="Text Box 149">
              <a:extLst>
                <a:ext uri="{FF2B5EF4-FFF2-40B4-BE49-F238E27FC236}">
                  <a16:creationId xmlns:a16="http://schemas.microsoft.com/office/drawing/2014/main" id="{F4A58F57-5A54-F342-0928-0BD75D6E361C}"/>
                </a:ext>
              </a:extLst>
            </p:cNvPr>
            <p:cNvSpPr txBox="1">
              <a:spLocks noChangeArrowheads="1"/>
            </p:cNvSpPr>
            <p:nvPr/>
          </p:nvSpPr>
          <p:spPr bwMode="auto">
            <a:xfrm>
              <a:off x="3590006" y="2420888"/>
              <a:ext cx="1342034" cy="276999"/>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200" b="1" dirty="0">
                  <a:latin typeface="Gill Sans" charset="0"/>
                </a:rPr>
                <a:t>(0) </a:t>
              </a:r>
              <a:r>
                <a:rPr lang="en-GB" altLang="x-none" sz="1200" b="1" dirty="0" err="1">
                  <a:latin typeface="Gill Sans" charset="0"/>
                </a:rPr>
                <a:t>Clone&amp;nwn</a:t>
              </a:r>
              <a:endParaRPr lang="en-GB" altLang="x-none" sz="1200" b="1" dirty="0">
                <a:latin typeface="Gill Sans" charset="0"/>
              </a:endParaRPr>
            </a:p>
          </p:txBody>
        </p:sp>
        <p:pic>
          <p:nvPicPr>
            <p:cNvPr id="13" name="Picture 12" descr="Diagram&#10;&#10;Description automatically generated">
              <a:extLst>
                <a:ext uri="{FF2B5EF4-FFF2-40B4-BE49-F238E27FC236}">
                  <a16:creationId xmlns:a16="http://schemas.microsoft.com/office/drawing/2014/main" id="{B8CB6E3C-5F78-E100-95A5-08B835CC5D1A}"/>
                </a:ext>
              </a:extLst>
            </p:cNvPr>
            <p:cNvPicPr>
              <a:picLocks noChangeAspect="1"/>
            </p:cNvPicPr>
            <p:nvPr/>
          </p:nvPicPr>
          <p:blipFill>
            <a:blip r:embed="rId3"/>
            <a:stretch>
              <a:fillRect/>
            </a:stretch>
          </p:blipFill>
          <p:spPr>
            <a:xfrm>
              <a:off x="3567096" y="2820644"/>
              <a:ext cx="1342034" cy="861774"/>
            </a:xfrm>
            <a:prstGeom prst="rect">
              <a:avLst/>
            </a:prstGeom>
          </p:spPr>
        </p:pic>
      </p:grpSp>
      <p:grpSp>
        <p:nvGrpSpPr>
          <p:cNvPr id="18" name="Group 17">
            <a:extLst>
              <a:ext uri="{FF2B5EF4-FFF2-40B4-BE49-F238E27FC236}">
                <a16:creationId xmlns:a16="http://schemas.microsoft.com/office/drawing/2014/main" id="{2FC8CC93-1E16-2B09-F77C-20014AD92DF0}"/>
              </a:ext>
            </a:extLst>
          </p:cNvPr>
          <p:cNvGrpSpPr/>
          <p:nvPr/>
        </p:nvGrpSpPr>
        <p:grpSpPr>
          <a:xfrm>
            <a:off x="7485017" y="4733813"/>
            <a:ext cx="1607882" cy="1334937"/>
            <a:chOff x="7485017" y="4733813"/>
            <a:chExt cx="1607882" cy="1334937"/>
          </a:xfrm>
        </p:grpSpPr>
        <p:pic>
          <p:nvPicPr>
            <p:cNvPr id="15" name="Picture 14" descr="Diagram&#10;&#10;Description automatically generated">
              <a:extLst>
                <a:ext uri="{FF2B5EF4-FFF2-40B4-BE49-F238E27FC236}">
                  <a16:creationId xmlns:a16="http://schemas.microsoft.com/office/drawing/2014/main" id="{C9073BA8-EF2C-519C-9297-820367969EC9}"/>
                </a:ext>
              </a:extLst>
            </p:cNvPr>
            <p:cNvPicPr>
              <a:picLocks noChangeAspect="1"/>
            </p:cNvPicPr>
            <p:nvPr/>
          </p:nvPicPr>
          <p:blipFill>
            <a:blip r:embed="rId4"/>
            <a:stretch>
              <a:fillRect/>
            </a:stretch>
          </p:blipFill>
          <p:spPr>
            <a:xfrm>
              <a:off x="7485017" y="5152061"/>
              <a:ext cx="1607882" cy="916689"/>
            </a:xfrm>
            <a:prstGeom prst="rect">
              <a:avLst/>
            </a:prstGeom>
          </p:spPr>
        </p:pic>
        <p:sp>
          <p:nvSpPr>
            <p:cNvPr id="16" name="Text Box 149">
              <a:extLst>
                <a:ext uri="{FF2B5EF4-FFF2-40B4-BE49-F238E27FC236}">
                  <a16:creationId xmlns:a16="http://schemas.microsoft.com/office/drawing/2014/main" id="{C428AE7C-30C8-5AFC-2A22-230E06426800}"/>
                </a:ext>
              </a:extLst>
            </p:cNvPr>
            <p:cNvSpPr txBox="1">
              <a:spLocks noChangeArrowheads="1"/>
            </p:cNvSpPr>
            <p:nvPr/>
          </p:nvSpPr>
          <p:spPr bwMode="auto">
            <a:xfrm>
              <a:off x="7649376" y="4733813"/>
              <a:ext cx="1317605" cy="276999"/>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200" b="1" dirty="0">
                  <a:latin typeface="Gill Sans" charset="0"/>
                </a:rPr>
                <a:t>(4) integration</a:t>
              </a:r>
            </a:p>
          </p:txBody>
        </p:sp>
      </p:gr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dissolv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dissolve">
                                      <p:cBhvr>
                                        <p:cTn id="1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905E1-AD9A-D501-2500-8AAECF98433D}"/>
              </a:ext>
            </a:extLst>
          </p:cNvPr>
          <p:cNvSpPr>
            <a:spLocks noGrp="1"/>
          </p:cNvSpPr>
          <p:nvPr>
            <p:ph type="title"/>
          </p:nvPr>
        </p:nvSpPr>
        <p:spPr>
          <a:xfrm>
            <a:off x="685800" y="186361"/>
            <a:ext cx="7772400" cy="671831"/>
          </a:xfrm>
        </p:spPr>
        <p:txBody>
          <a:bodyPr/>
          <a:lstStyle/>
          <a:p>
            <a:r>
              <a:rPr lang="en-US" dirty="0"/>
              <a:t>Code Integration</a:t>
            </a:r>
          </a:p>
        </p:txBody>
      </p:sp>
      <p:sp>
        <p:nvSpPr>
          <p:cNvPr id="3" name="Date Placeholder 2">
            <a:extLst>
              <a:ext uri="{FF2B5EF4-FFF2-40B4-BE49-F238E27FC236}">
                <a16:creationId xmlns:a16="http://schemas.microsoft.com/office/drawing/2014/main" id="{43D3125F-2282-A866-607C-648DB130F4CE}"/>
              </a:ext>
            </a:extLst>
          </p:cNvPr>
          <p:cNvSpPr>
            <a:spLocks noGrp="1"/>
          </p:cNvSpPr>
          <p:nvPr>
            <p:ph type="dt" sz="half" idx="10"/>
          </p:nvPr>
        </p:nvSpPr>
        <p:spPr/>
        <p:txBody>
          <a:bodyPr/>
          <a:lstStyle/>
          <a:p>
            <a:pPr>
              <a:defRPr/>
            </a:pPr>
            <a:endParaRPr lang="en-US" altLang="x-none"/>
          </a:p>
        </p:txBody>
      </p:sp>
      <p:sp>
        <p:nvSpPr>
          <p:cNvPr id="4" name="Slide Number Placeholder 3">
            <a:extLst>
              <a:ext uri="{FF2B5EF4-FFF2-40B4-BE49-F238E27FC236}">
                <a16:creationId xmlns:a16="http://schemas.microsoft.com/office/drawing/2014/main" id="{20CB1409-6C92-AB1C-A88E-FE005775D556}"/>
              </a:ext>
            </a:extLst>
          </p:cNvPr>
          <p:cNvSpPr>
            <a:spLocks noGrp="1"/>
          </p:cNvSpPr>
          <p:nvPr>
            <p:ph type="sldNum" sz="quarter" idx="11"/>
          </p:nvPr>
        </p:nvSpPr>
        <p:spPr/>
        <p:txBody>
          <a:bodyPr/>
          <a:lstStyle/>
          <a:p>
            <a:pPr>
              <a:defRPr/>
            </a:pPr>
            <a:r>
              <a:rPr lang="en-US" altLang="x-none"/>
              <a:t>Object-Oriented Reengineering.</a:t>
            </a:r>
            <a:fld id="{F85D24D9-77A6-A74D-90BB-545712034A1E}" type="slidenum">
              <a:rPr lang="en-US" altLang="x-none" smtClean="0"/>
              <a:pPr>
                <a:defRPr/>
              </a:pPr>
              <a:t>37</a:t>
            </a:fld>
            <a:endParaRPr lang="en-US" altLang="x-none"/>
          </a:p>
        </p:txBody>
      </p:sp>
      <p:sp>
        <p:nvSpPr>
          <p:cNvPr id="5" name="TextBox 4">
            <a:extLst>
              <a:ext uri="{FF2B5EF4-FFF2-40B4-BE49-F238E27FC236}">
                <a16:creationId xmlns:a16="http://schemas.microsoft.com/office/drawing/2014/main" id="{38AF9BF9-467D-C095-5756-06608AD049F7}"/>
              </a:ext>
            </a:extLst>
          </p:cNvPr>
          <p:cNvSpPr txBox="1"/>
          <p:nvPr/>
        </p:nvSpPr>
        <p:spPr>
          <a:xfrm>
            <a:off x="467544" y="1844824"/>
            <a:ext cx="7848872" cy="4154984"/>
          </a:xfrm>
          <a:prstGeom prst="rect">
            <a:avLst/>
          </a:prstGeom>
          <a:noFill/>
        </p:spPr>
        <p:txBody>
          <a:bodyPr wrap="square" rtlCol="0">
            <a:spAutoFit/>
          </a:bodyPr>
          <a:lstStyle/>
          <a:p>
            <a:pPr marL="342900" indent="-342900">
              <a:buFont typeface="Arial" panose="020B0604020202020204" pitchFamily="34" charset="0"/>
              <a:buChar char="•"/>
            </a:pPr>
            <a:r>
              <a:rPr lang="en-GB" dirty="0"/>
              <a:t>Compare Code Mechanically (OORP, p.227)</a:t>
            </a:r>
          </a:p>
          <a:p>
            <a:pPr marL="800100" lvl="1" indent="-342900">
              <a:buFont typeface="Arial" panose="020B0604020202020204" pitchFamily="34" charset="0"/>
              <a:buChar char="•"/>
            </a:pPr>
            <a:r>
              <a:rPr lang="en-GB" dirty="0"/>
              <a:t>Begins with mechanical comparison of patches across repositories</a:t>
            </a:r>
          </a:p>
          <a:p>
            <a:pPr marL="342900" indent="-342900">
              <a:buFont typeface="Arial" panose="020B0604020202020204" pitchFamily="34" charset="0"/>
              <a:buChar char="•"/>
            </a:pPr>
            <a:r>
              <a:rPr lang="en-GB" dirty="0"/>
              <a:t>Detecting Duplicated Code (OORP, p.223)</a:t>
            </a:r>
          </a:p>
          <a:p>
            <a:pPr marL="800100" lvl="1" indent="-342900">
              <a:buFont typeface="Arial" panose="020B0604020202020204" pitchFamily="34" charset="0"/>
              <a:buChar char="•"/>
            </a:pPr>
            <a:r>
              <a:rPr lang="en-GB" dirty="0"/>
              <a:t>Identifying a reusable patch between forks is a duplicate detection problem</a:t>
            </a:r>
          </a:p>
          <a:p>
            <a:pPr marL="342900" indent="-342900">
              <a:buFont typeface="Arial" panose="020B0604020202020204" pitchFamily="34" charset="0"/>
              <a:buChar char="•"/>
            </a:pPr>
            <a:r>
              <a:rPr lang="en-GB" dirty="0"/>
              <a:t>Most Valuable First (OORP, p.29)</a:t>
            </a:r>
          </a:p>
          <a:p>
            <a:pPr marL="800100" lvl="1" indent="-342900">
              <a:buFont typeface="Arial" panose="020B0604020202020204" pitchFamily="34" charset="0"/>
              <a:buChar char="•"/>
            </a:pPr>
            <a:r>
              <a:rPr lang="en-GB" dirty="0"/>
              <a:t>Not every patch can or should be integrated.</a:t>
            </a:r>
          </a:p>
          <a:p>
            <a:pPr marL="342900" indent="-342900">
              <a:buFont typeface="Arial" panose="020B0604020202020204" pitchFamily="34" charset="0"/>
              <a:buChar char="•"/>
            </a:pPr>
            <a:r>
              <a:rPr lang="en-GB" dirty="0"/>
              <a:t>Write Tests to Understand (OORP, p.179)</a:t>
            </a:r>
          </a:p>
          <a:p>
            <a:pPr marL="800100" lvl="1" indent="-342900">
              <a:buFont typeface="Arial" panose="020B0604020202020204" pitchFamily="34" charset="0"/>
              <a:buChar char="•"/>
            </a:pPr>
            <a:r>
              <a:rPr lang="en-GB" dirty="0"/>
              <a:t>After integration, tests ensure functional </a:t>
            </a:r>
            <a:r>
              <a:rPr lang="en-GB" dirty="0" err="1"/>
              <a:t>behavior</a:t>
            </a:r>
            <a:r>
              <a:rPr lang="en-GB" dirty="0"/>
              <a:t> holds in the target.</a:t>
            </a:r>
            <a:endParaRPr lang="en-US" dirty="0"/>
          </a:p>
        </p:txBody>
      </p:sp>
    </p:spTree>
    <p:extLst>
      <p:ext uri="{BB962C8B-B14F-4D97-AF65-F5344CB8AC3E}">
        <p14:creationId xmlns:p14="http://schemas.microsoft.com/office/powerpoint/2010/main" val="456711153"/>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B1CFC5-777B-5109-6E33-1CCD2C23AD09}"/>
            </a:ext>
          </a:extLst>
        </p:cNvPr>
        <p:cNvGrpSpPr/>
        <p:nvPr/>
      </p:nvGrpSpPr>
      <p:grpSpPr>
        <a:xfrm>
          <a:off x="0" y="0"/>
          <a:ext cx="0" cy="0"/>
          <a:chOff x="0" y="0"/>
          <a:chExt cx="0" cy="0"/>
        </a:xfrm>
      </p:grpSpPr>
      <p:sp>
        <p:nvSpPr>
          <p:cNvPr id="3" name="Slide Number Placeholder 4">
            <a:extLst>
              <a:ext uri="{FF2B5EF4-FFF2-40B4-BE49-F238E27FC236}">
                <a16:creationId xmlns:a16="http://schemas.microsoft.com/office/drawing/2014/main" id="{F0E1AF19-44B9-66F8-5100-6CDD10F4E77B}"/>
              </a:ext>
            </a:extLst>
          </p:cNvPr>
          <p:cNvSpPr>
            <a:spLocks noGrp="1"/>
          </p:cNvSpPr>
          <p:nvPr>
            <p:ph type="sldNum" sz="quarter" idx="11"/>
          </p:nvPr>
        </p:nvSpPr>
        <p:spPr>
          <a:xfrm>
            <a:off x="5562600" y="6248400"/>
            <a:ext cx="2895600" cy="457200"/>
          </a:xfrm>
        </p:spPr>
        <p:txBody>
          <a:bodyPr/>
          <a:lstStyle/>
          <a:p>
            <a:pPr>
              <a:defRPr/>
            </a:pPr>
            <a:r>
              <a:rPr lang="en-US" altLang="x-none"/>
              <a:t>Object-Oriented Reengineering.</a:t>
            </a:r>
            <a:fld id="{28B0D84E-F486-BB43-9FBC-1E15A1D2605E}" type="slidenum">
              <a:rPr lang="en-US" altLang="x-none" smtClean="0"/>
              <a:pPr>
                <a:defRPr/>
              </a:pPr>
              <a:t>38</a:t>
            </a:fld>
            <a:endParaRPr lang="en-US" altLang="x-none"/>
          </a:p>
        </p:txBody>
      </p:sp>
      <p:grpSp>
        <p:nvGrpSpPr>
          <p:cNvPr id="26" name="Group 25">
            <a:extLst>
              <a:ext uri="{FF2B5EF4-FFF2-40B4-BE49-F238E27FC236}">
                <a16:creationId xmlns:a16="http://schemas.microsoft.com/office/drawing/2014/main" id="{EBF1869B-BDE2-DBB7-8873-9866D11951D4}"/>
              </a:ext>
            </a:extLst>
          </p:cNvPr>
          <p:cNvGrpSpPr/>
          <p:nvPr/>
        </p:nvGrpSpPr>
        <p:grpSpPr>
          <a:xfrm>
            <a:off x="755576" y="2447583"/>
            <a:ext cx="7848872" cy="1326812"/>
            <a:chOff x="755576" y="2447583"/>
            <a:chExt cx="7848872" cy="1326812"/>
          </a:xfrm>
        </p:grpSpPr>
        <p:grpSp>
          <p:nvGrpSpPr>
            <p:cNvPr id="46" name="Group 45">
              <a:extLst>
                <a:ext uri="{FF2B5EF4-FFF2-40B4-BE49-F238E27FC236}">
                  <a16:creationId xmlns:a16="http://schemas.microsoft.com/office/drawing/2014/main" id="{B1537E99-5659-281C-EAE1-F98CF2E5E869}"/>
                </a:ext>
              </a:extLst>
            </p:cNvPr>
            <p:cNvGrpSpPr/>
            <p:nvPr/>
          </p:nvGrpSpPr>
          <p:grpSpPr>
            <a:xfrm>
              <a:off x="755576" y="3112746"/>
              <a:ext cx="7848872" cy="661649"/>
              <a:chOff x="-1018784" y="3947461"/>
              <a:chExt cx="7848872" cy="661649"/>
            </a:xfrm>
          </p:grpSpPr>
          <p:cxnSp>
            <p:nvCxnSpPr>
              <p:cNvPr id="47" name="Straight Connector 46">
                <a:extLst>
                  <a:ext uri="{FF2B5EF4-FFF2-40B4-BE49-F238E27FC236}">
                    <a16:creationId xmlns:a16="http://schemas.microsoft.com/office/drawing/2014/main" id="{B83F2102-B872-8A07-73AD-DE47FC215FDC}"/>
                  </a:ext>
                </a:extLst>
              </p:cNvPr>
              <p:cNvCxnSpPr>
                <a:cxnSpLocks/>
                <a:stCxn id="48" idx="6"/>
              </p:cNvCxnSpPr>
              <p:nvPr/>
            </p:nvCxnSpPr>
            <p:spPr>
              <a:xfrm>
                <a:off x="-733971" y="4481693"/>
                <a:ext cx="7564059" cy="8692"/>
              </a:xfrm>
              <a:prstGeom prst="line">
                <a:avLst/>
              </a:prstGeom>
              <a:ln w="1016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8" name="Oval 47">
                <a:extLst>
                  <a:ext uri="{FF2B5EF4-FFF2-40B4-BE49-F238E27FC236}">
                    <a16:creationId xmlns:a16="http://schemas.microsoft.com/office/drawing/2014/main" id="{13B1CD38-7B8D-A838-51D3-0F7BBDD94CF4}"/>
                  </a:ext>
                </a:extLst>
              </p:cNvPr>
              <p:cNvSpPr/>
              <p:nvPr/>
            </p:nvSpPr>
            <p:spPr>
              <a:xfrm>
                <a:off x="-1018784" y="4354276"/>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dirty="0"/>
              </a:p>
            </p:txBody>
          </p:sp>
          <p:sp>
            <p:nvSpPr>
              <p:cNvPr id="49" name="TextBox 48">
                <a:extLst>
                  <a:ext uri="{FF2B5EF4-FFF2-40B4-BE49-F238E27FC236}">
                    <a16:creationId xmlns:a16="http://schemas.microsoft.com/office/drawing/2014/main" id="{68463EE9-B430-355C-06A2-5D4488B289B9}"/>
                  </a:ext>
                </a:extLst>
              </p:cNvPr>
              <p:cNvSpPr txBox="1"/>
              <p:nvPr/>
            </p:nvSpPr>
            <p:spPr>
              <a:xfrm>
                <a:off x="-624999" y="3947461"/>
                <a:ext cx="1336016" cy="369332"/>
              </a:xfrm>
              <a:prstGeom prst="rect">
                <a:avLst/>
              </a:prstGeom>
              <a:noFill/>
            </p:spPr>
            <p:txBody>
              <a:bodyPr wrap="square" rtlCol="0">
                <a:spAutoFit/>
              </a:bodyPr>
              <a:lstStyle/>
              <a:p>
                <a:r>
                  <a:rPr lang="en-BE" sz="1800" dirty="0"/>
                  <a:t>Mainline</a:t>
                </a:r>
              </a:p>
            </p:txBody>
          </p:sp>
        </p:grpSp>
        <p:sp>
          <p:nvSpPr>
            <p:cNvPr id="1024" name="Oval 1023">
              <a:extLst>
                <a:ext uri="{FF2B5EF4-FFF2-40B4-BE49-F238E27FC236}">
                  <a16:creationId xmlns:a16="http://schemas.microsoft.com/office/drawing/2014/main" id="{6461E092-6794-354B-0AC3-AE451A9F544A}"/>
                </a:ext>
              </a:extLst>
            </p:cNvPr>
            <p:cNvSpPr/>
            <p:nvPr/>
          </p:nvSpPr>
          <p:spPr>
            <a:xfrm>
              <a:off x="2342971" y="3503596"/>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8" name="Picture 7" descr="Diagram&#10;&#10;Description automatically generated">
              <a:extLst>
                <a:ext uri="{FF2B5EF4-FFF2-40B4-BE49-F238E27FC236}">
                  <a16:creationId xmlns:a16="http://schemas.microsoft.com/office/drawing/2014/main" id="{890DB343-D402-856D-A88D-FF6689EF049D}"/>
                </a:ext>
              </a:extLst>
            </p:cNvPr>
            <p:cNvPicPr>
              <a:picLocks noChangeAspect="1"/>
            </p:cNvPicPr>
            <p:nvPr/>
          </p:nvPicPr>
          <p:blipFill rotWithShape="1">
            <a:blip r:embed="rId3"/>
            <a:srcRect l="41210" r="35469" b="57032"/>
            <a:stretch/>
          </p:blipFill>
          <p:spPr>
            <a:xfrm>
              <a:off x="2143069" y="2447583"/>
              <a:ext cx="895039" cy="962538"/>
            </a:xfrm>
            <a:prstGeom prst="rect">
              <a:avLst/>
            </a:prstGeom>
          </p:spPr>
        </p:pic>
      </p:grpSp>
      <p:grpSp>
        <p:nvGrpSpPr>
          <p:cNvPr id="1044" name="Group 1043">
            <a:extLst>
              <a:ext uri="{FF2B5EF4-FFF2-40B4-BE49-F238E27FC236}">
                <a16:creationId xmlns:a16="http://schemas.microsoft.com/office/drawing/2014/main" id="{3280FD47-E914-928F-A587-9879ADC5FDDD}"/>
              </a:ext>
            </a:extLst>
          </p:cNvPr>
          <p:cNvGrpSpPr/>
          <p:nvPr/>
        </p:nvGrpSpPr>
        <p:grpSpPr>
          <a:xfrm>
            <a:off x="7215193" y="2276716"/>
            <a:ext cx="913180" cy="2851740"/>
            <a:chOff x="7215193" y="2276716"/>
            <a:chExt cx="913180" cy="2851740"/>
          </a:xfrm>
        </p:grpSpPr>
        <p:pic>
          <p:nvPicPr>
            <p:cNvPr id="24" name="Picture 23" descr="Diagram&#10;&#10;Description automatically generated">
              <a:extLst>
                <a:ext uri="{FF2B5EF4-FFF2-40B4-BE49-F238E27FC236}">
                  <a16:creationId xmlns:a16="http://schemas.microsoft.com/office/drawing/2014/main" id="{C981D070-6610-F91D-BD78-F69DFC7A90F5}"/>
                </a:ext>
              </a:extLst>
            </p:cNvPr>
            <p:cNvPicPr>
              <a:picLocks noChangeAspect="1"/>
            </p:cNvPicPr>
            <p:nvPr/>
          </p:nvPicPr>
          <p:blipFill rotWithShape="1">
            <a:blip r:embed="rId3"/>
            <a:srcRect l="41773" t="45550" r="36042" b="764"/>
            <a:stretch/>
          </p:blipFill>
          <p:spPr>
            <a:xfrm>
              <a:off x="7330927" y="3968696"/>
              <a:ext cx="797446" cy="1159760"/>
            </a:xfrm>
            <a:prstGeom prst="rect">
              <a:avLst/>
            </a:prstGeom>
          </p:spPr>
        </p:pic>
        <p:cxnSp>
          <p:nvCxnSpPr>
            <p:cNvPr id="53" name="Straight Arrow Connector 52">
              <a:extLst>
                <a:ext uri="{FF2B5EF4-FFF2-40B4-BE49-F238E27FC236}">
                  <a16:creationId xmlns:a16="http://schemas.microsoft.com/office/drawing/2014/main" id="{5F0E76E3-0C2E-7190-1712-29A0225F427C}"/>
                </a:ext>
              </a:extLst>
            </p:cNvPr>
            <p:cNvCxnSpPr>
              <a:cxnSpLocks/>
            </p:cNvCxnSpPr>
            <p:nvPr/>
          </p:nvCxnSpPr>
          <p:spPr>
            <a:xfrm flipH="1">
              <a:off x="7636887" y="2276716"/>
              <a:ext cx="17796" cy="1265461"/>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Oval 53">
              <a:extLst>
                <a:ext uri="{FF2B5EF4-FFF2-40B4-BE49-F238E27FC236}">
                  <a16:creationId xmlns:a16="http://schemas.microsoft.com/office/drawing/2014/main" id="{8474B267-80A9-147B-DB3D-F3CF6A61B61C}"/>
                </a:ext>
              </a:extLst>
            </p:cNvPr>
            <p:cNvSpPr/>
            <p:nvPr/>
          </p:nvSpPr>
          <p:spPr>
            <a:xfrm>
              <a:off x="7524328" y="3542177"/>
              <a:ext cx="260710"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1025" name="Picture 16" descr="Bug Fix Icons - Download Free Vector Icons | Noun Project">
              <a:extLst>
                <a:ext uri="{FF2B5EF4-FFF2-40B4-BE49-F238E27FC236}">
                  <a16:creationId xmlns:a16="http://schemas.microsoft.com/office/drawing/2014/main" id="{7B20770A-3B7C-A7EE-5217-E1CF6FBA3C9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15193" y="2796504"/>
              <a:ext cx="392002" cy="392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43" name="Group 1042">
            <a:extLst>
              <a:ext uri="{FF2B5EF4-FFF2-40B4-BE49-F238E27FC236}">
                <a16:creationId xmlns:a16="http://schemas.microsoft.com/office/drawing/2014/main" id="{D4A3CA6B-B492-FC1C-B018-1AB7921753E1}"/>
              </a:ext>
            </a:extLst>
          </p:cNvPr>
          <p:cNvGrpSpPr/>
          <p:nvPr/>
        </p:nvGrpSpPr>
        <p:grpSpPr>
          <a:xfrm>
            <a:off x="3719396" y="820539"/>
            <a:ext cx="4080655" cy="2824485"/>
            <a:chOff x="3719396" y="820539"/>
            <a:chExt cx="4080655" cy="2824485"/>
          </a:xfrm>
        </p:grpSpPr>
        <p:sp>
          <p:nvSpPr>
            <p:cNvPr id="41" name="TextBox 40">
              <a:extLst>
                <a:ext uri="{FF2B5EF4-FFF2-40B4-BE49-F238E27FC236}">
                  <a16:creationId xmlns:a16="http://schemas.microsoft.com/office/drawing/2014/main" id="{6D4F4050-A85D-354A-ED3A-14924D03F4E5}"/>
                </a:ext>
              </a:extLst>
            </p:cNvPr>
            <p:cNvSpPr txBox="1"/>
            <p:nvPr/>
          </p:nvSpPr>
          <p:spPr>
            <a:xfrm>
              <a:off x="3719396" y="2302685"/>
              <a:ext cx="644036" cy="369333"/>
            </a:xfrm>
            <a:prstGeom prst="rect">
              <a:avLst/>
            </a:prstGeom>
            <a:noFill/>
          </p:spPr>
          <p:txBody>
            <a:bodyPr wrap="square" rtlCol="0">
              <a:spAutoFit/>
            </a:bodyPr>
            <a:lstStyle/>
            <a:p>
              <a:r>
                <a:rPr lang="en-US" sz="1800" dirty="0"/>
                <a:t>Bob</a:t>
              </a:r>
              <a:endParaRPr lang="en-BE" sz="1800" dirty="0"/>
            </a:p>
          </p:txBody>
        </p:sp>
        <p:pic>
          <p:nvPicPr>
            <p:cNvPr id="7" name="Picture 6" descr="Diagram&#10;&#10;Description automatically generated">
              <a:extLst>
                <a:ext uri="{FF2B5EF4-FFF2-40B4-BE49-F238E27FC236}">
                  <a16:creationId xmlns:a16="http://schemas.microsoft.com/office/drawing/2014/main" id="{13AB138C-FE36-370A-B326-486947895A8F}"/>
                </a:ext>
              </a:extLst>
            </p:cNvPr>
            <p:cNvPicPr>
              <a:picLocks noChangeAspect="1"/>
            </p:cNvPicPr>
            <p:nvPr/>
          </p:nvPicPr>
          <p:blipFill rotWithShape="1">
            <a:blip r:embed="rId3"/>
            <a:srcRect l="5268" t="27465" r="71410" b="26506"/>
            <a:stretch/>
          </p:blipFill>
          <p:spPr>
            <a:xfrm>
              <a:off x="5592316" y="820539"/>
              <a:ext cx="789167" cy="1150310"/>
            </a:xfrm>
            <a:prstGeom prst="rect">
              <a:avLst/>
            </a:prstGeom>
          </p:spPr>
        </p:pic>
        <p:pic>
          <p:nvPicPr>
            <p:cNvPr id="63" name="Picture 62" descr="software bug Icon - Free PNG &amp; SVG 3412531 - Noun Project">
              <a:extLst>
                <a:ext uri="{FF2B5EF4-FFF2-40B4-BE49-F238E27FC236}">
                  <a16:creationId xmlns:a16="http://schemas.microsoft.com/office/drawing/2014/main" id="{7076BFDB-E0C3-5B29-71AD-0A95864CF98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79912" y="2605780"/>
              <a:ext cx="394213" cy="394213"/>
            </a:xfrm>
            <a:prstGeom prst="rect">
              <a:avLst/>
            </a:prstGeom>
            <a:noFill/>
            <a:extLst>
              <a:ext uri="{909E8E84-426E-40DD-AFC4-6F175D3DCCD1}">
                <a14:hiddenFill xmlns:a14="http://schemas.microsoft.com/office/drawing/2010/main">
                  <a:solidFill>
                    <a:srgbClr val="FFFFFF"/>
                  </a:solidFill>
                </a14:hiddenFill>
              </a:ext>
            </a:extLst>
          </p:spPr>
        </p:pic>
        <p:cxnSp>
          <p:nvCxnSpPr>
            <p:cNvPr id="43" name="Curved Connector 42">
              <a:extLst>
                <a:ext uri="{FF2B5EF4-FFF2-40B4-BE49-F238E27FC236}">
                  <a16:creationId xmlns:a16="http://schemas.microsoft.com/office/drawing/2014/main" id="{992E319C-C62C-E8BD-1820-758A42999CD2}"/>
                </a:ext>
              </a:extLst>
            </p:cNvPr>
            <p:cNvCxnSpPr>
              <a:cxnSpLocks/>
            </p:cNvCxnSpPr>
            <p:nvPr/>
          </p:nvCxnSpPr>
          <p:spPr>
            <a:xfrm flipV="1">
              <a:off x="4072382" y="2159150"/>
              <a:ext cx="3424117" cy="1485874"/>
            </a:xfrm>
            <a:prstGeom prst="curvedConnector4">
              <a:avLst>
                <a:gd name="adj1" fmla="val 5951"/>
                <a:gd name="adj2" fmla="val 99982"/>
              </a:avLst>
            </a:prstGeom>
            <a:ln w="101600">
              <a:solidFill>
                <a:schemeClr val="tx1"/>
              </a:solidFill>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939FE648-CC81-89AF-1C24-77038F9E8D7C}"/>
                </a:ext>
              </a:extLst>
            </p:cNvPr>
            <p:cNvSpPr/>
            <p:nvPr/>
          </p:nvSpPr>
          <p:spPr>
            <a:xfrm>
              <a:off x="7452320" y="2055149"/>
              <a:ext cx="347731" cy="293522"/>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grpSp>
        <p:nvGrpSpPr>
          <p:cNvPr id="1042" name="Group 1041">
            <a:extLst>
              <a:ext uri="{FF2B5EF4-FFF2-40B4-BE49-F238E27FC236}">
                <a16:creationId xmlns:a16="http://schemas.microsoft.com/office/drawing/2014/main" id="{4B04CF68-462A-8864-1132-6B3A35AD5136}"/>
              </a:ext>
            </a:extLst>
          </p:cNvPr>
          <p:cNvGrpSpPr/>
          <p:nvPr/>
        </p:nvGrpSpPr>
        <p:grpSpPr>
          <a:xfrm>
            <a:off x="2826266" y="3655671"/>
            <a:ext cx="2825853" cy="2758282"/>
            <a:chOff x="2826266" y="3655671"/>
            <a:chExt cx="2825853" cy="2758282"/>
          </a:xfrm>
        </p:grpSpPr>
        <p:cxnSp>
          <p:nvCxnSpPr>
            <p:cNvPr id="39" name="Curved Connector 38">
              <a:extLst>
                <a:ext uri="{FF2B5EF4-FFF2-40B4-BE49-F238E27FC236}">
                  <a16:creationId xmlns:a16="http://schemas.microsoft.com/office/drawing/2014/main" id="{1FB0DE56-207D-983C-8AF6-F8433059E329}"/>
                </a:ext>
              </a:extLst>
            </p:cNvPr>
            <p:cNvCxnSpPr>
              <a:cxnSpLocks/>
              <a:endCxn id="40" idx="3"/>
            </p:cNvCxnSpPr>
            <p:nvPr/>
          </p:nvCxnSpPr>
          <p:spPr>
            <a:xfrm>
              <a:off x="2928101" y="3655671"/>
              <a:ext cx="2478168" cy="1647355"/>
            </a:xfrm>
            <a:prstGeom prst="curvedConnector4">
              <a:avLst>
                <a:gd name="adj1" fmla="val 26154"/>
                <a:gd name="adj2" fmla="val 93766"/>
              </a:avLst>
            </a:prstGeom>
            <a:ln w="101600">
              <a:solidFill>
                <a:schemeClr val="tx1"/>
              </a:solidFill>
            </a:ln>
          </p:spPr>
          <p:style>
            <a:lnRef idx="1">
              <a:schemeClr val="accent1"/>
            </a:lnRef>
            <a:fillRef idx="0">
              <a:schemeClr val="accent1"/>
            </a:fillRef>
            <a:effectRef idx="0">
              <a:schemeClr val="accent1"/>
            </a:effectRef>
            <a:fontRef idx="minor">
              <a:schemeClr val="tx1"/>
            </a:fontRef>
          </p:style>
        </p:cxnSp>
        <p:sp>
          <p:nvSpPr>
            <p:cNvPr id="40" name="Oval 39">
              <a:extLst>
                <a:ext uri="{FF2B5EF4-FFF2-40B4-BE49-F238E27FC236}">
                  <a16:creationId xmlns:a16="http://schemas.microsoft.com/office/drawing/2014/main" id="{9B8F0DCA-2600-631A-21D0-58D82B836AA0}"/>
                </a:ext>
              </a:extLst>
            </p:cNvPr>
            <p:cNvSpPr/>
            <p:nvPr/>
          </p:nvSpPr>
          <p:spPr>
            <a:xfrm>
              <a:off x="5364088" y="5049469"/>
              <a:ext cx="288031" cy="297061"/>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5" name="TextBox 44">
              <a:extLst>
                <a:ext uri="{FF2B5EF4-FFF2-40B4-BE49-F238E27FC236}">
                  <a16:creationId xmlns:a16="http://schemas.microsoft.com/office/drawing/2014/main" id="{AE5351C8-25DB-7E72-1580-CCCF9B695033}"/>
                </a:ext>
              </a:extLst>
            </p:cNvPr>
            <p:cNvSpPr txBox="1"/>
            <p:nvPr/>
          </p:nvSpPr>
          <p:spPr>
            <a:xfrm>
              <a:off x="2826266" y="4484149"/>
              <a:ext cx="796051" cy="369332"/>
            </a:xfrm>
            <a:prstGeom prst="rect">
              <a:avLst/>
            </a:prstGeom>
            <a:noFill/>
          </p:spPr>
          <p:txBody>
            <a:bodyPr wrap="square" rtlCol="0">
              <a:spAutoFit/>
            </a:bodyPr>
            <a:lstStyle/>
            <a:p>
              <a:r>
                <a:rPr lang="en-BE" sz="1800" dirty="0"/>
                <a:t>Alice</a:t>
              </a:r>
            </a:p>
          </p:txBody>
        </p:sp>
        <p:pic>
          <p:nvPicPr>
            <p:cNvPr id="22" name="Picture 21" descr="A green square with black text&#10;&#10;AI-generated content may be incorrect.">
              <a:extLst>
                <a:ext uri="{FF2B5EF4-FFF2-40B4-BE49-F238E27FC236}">
                  <a16:creationId xmlns:a16="http://schemas.microsoft.com/office/drawing/2014/main" id="{D1852067-9FE9-5978-E5A8-EAD108380B6A}"/>
                </a:ext>
              </a:extLst>
            </p:cNvPr>
            <p:cNvPicPr>
              <a:picLocks noChangeAspect="1"/>
            </p:cNvPicPr>
            <p:nvPr/>
          </p:nvPicPr>
          <p:blipFill>
            <a:blip r:embed="rId6"/>
            <a:stretch>
              <a:fillRect/>
            </a:stretch>
          </p:blipFill>
          <p:spPr>
            <a:xfrm>
              <a:off x="4252883" y="5387326"/>
              <a:ext cx="872367" cy="1026627"/>
            </a:xfrm>
            <a:prstGeom prst="rect">
              <a:avLst/>
            </a:prstGeom>
          </p:spPr>
        </p:pic>
        <p:pic>
          <p:nvPicPr>
            <p:cNvPr id="23" name="Picture 22" descr="Diagram&#10;&#10;Description automatically generated">
              <a:extLst>
                <a:ext uri="{FF2B5EF4-FFF2-40B4-BE49-F238E27FC236}">
                  <a16:creationId xmlns:a16="http://schemas.microsoft.com/office/drawing/2014/main" id="{EF4E02D3-DF6B-96FA-897E-B1A3C562E4DD}"/>
                </a:ext>
              </a:extLst>
            </p:cNvPr>
            <p:cNvPicPr>
              <a:picLocks noChangeAspect="1"/>
            </p:cNvPicPr>
            <p:nvPr/>
          </p:nvPicPr>
          <p:blipFill rotWithShape="1">
            <a:blip r:embed="rId3"/>
            <a:srcRect l="77149" t="25969" b="26191"/>
            <a:stretch/>
          </p:blipFill>
          <p:spPr>
            <a:xfrm>
              <a:off x="3337592" y="5431024"/>
              <a:ext cx="898121" cy="939230"/>
            </a:xfrm>
            <a:prstGeom prst="rect">
              <a:avLst/>
            </a:prstGeom>
          </p:spPr>
        </p:pic>
        <p:pic>
          <p:nvPicPr>
            <p:cNvPr id="1026" name="Picture 1025" descr="Modernize, refactor, refactoring, refurbish, refurbished, restructure icon  - Download on Iconfinder">
              <a:extLst>
                <a:ext uri="{FF2B5EF4-FFF2-40B4-BE49-F238E27FC236}">
                  <a16:creationId xmlns:a16="http://schemas.microsoft.com/office/drawing/2014/main" id="{9FADEDD1-09D5-3D0A-30F6-EACB07DA837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5400000">
              <a:off x="2969744" y="4131887"/>
              <a:ext cx="367848" cy="36784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45" name="Group 1044">
            <a:extLst>
              <a:ext uri="{FF2B5EF4-FFF2-40B4-BE49-F238E27FC236}">
                <a16:creationId xmlns:a16="http://schemas.microsoft.com/office/drawing/2014/main" id="{F75BA007-1C54-1187-AF81-5EAD10C5B267}"/>
              </a:ext>
            </a:extLst>
          </p:cNvPr>
          <p:cNvGrpSpPr/>
          <p:nvPr/>
        </p:nvGrpSpPr>
        <p:grpSpPr>
          <a:xfrm>
            <a:off x="4677025" y="2484751"/>
            <a:ext cx="1787658" cy="2600433"/>
            <a:chOff x="4677025" y="2484751"/>
            <a:chExt cx="1787658" cy="2600433"/>
          </a:xfrm>
        </p:grpSpPr>
        <p:grpSp>
          <p:nvGrpSpPr>
            <p:cNvPr id="30" name="Group 29">
              <a:extLst>
                <a:ext uri="{FF2B5EF4-FFF2-40B4-BE49-F238E27FC236}">
                  <a16:creationId xmlns:a16="http://schemas.microsoft.com/office/drawing/2014/main" id="{10BC6700-B9AA-8367-662B-82A572DC1F97}"/>
                </a:ext>
              </a:extLst>
            </p:cNvPr>
            <p:cNvGrpSpPr/>
            <p:nvPr/>
          </p:nvGrpSpPr>
          <p:grpSpPr>
            <a:xfrm>
              <a:off x="5391410" y="3573016"/>
              <a:ext cx="260710" cy="1512168"/>
              <a:chOff x="5391410" y="3573016"/>
              <a:chExt cx="260710" cy="1512168"/>
            </a:xfrm>
          </p:grpSpPr>
          <p:sp>
            <p:nvSpPr>
              <p:cNvPr id="51" name="Oval 50">
                <a:extLst>
                  <a:ext uri="{FF2B5EF4-FFF2-40B4-BE49-F238E27FC236}">
                    <a16:creationId xmlns:a16="http://schemas.microsoft.com/office/drawing/2014/main" id="{12616321-D107-513A-6462-F76B3B2FB889}"/>
                  </a:ext>
                </a:extLst>
              </p:cNvPr>
              <p:cNvSpPr/>
              <p:nvPr/>
            </p:nvSpPr>
            <p:spPr>
              <a:xfrm>
                <a:off x="5391410" y="3573016"/>
                <a:ext cx="260710"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52" name="Straight Arrow Connector 51">
                <a:extLst>
                  <a:ext uri="{FF2B5EF4-FFF2-40B4-BE49-F238E27FC236}">
                    <a16:creationId xmlns:a16="http://schemas.microsoft.com/office/drawing/2014/main" id="{2D0824BE-FE51-E396-BA17-A5AA0C48BD29}"/>
                  </a:ext>
                </a:extLst>
              </p:cNvPr>
              <p:cNvCxnSpPr>
                <a:cxnSpLocks/>
              </p:cNvCxnSpPr>
              <p:nvPr/>
            </p:nvCxnSpPr>
            <p:spPr>
              <a:xfrm flipV="1">
                <a:off x="5508104" y="3906426"/>
                <a:ext cx="13661" cy="1178758"/>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1040" name="Picture 1039" descr="A green square with black text&#10;&#10;AI-generated content may be incorrect.">
              <a:extLst>
                <a:ext uri="{FF2B5EF4-FFF2-40B4-BE49-F238E27FC236}">
                  <a16:creationId xmlns:a16="http://schemas.microsoft.com/office/drawing/2014/main" id="{EDF09FF7-BA4E-8378-FDD8-829BCA198641}"/>
                </a:ext>
              </a:extLst>
            </p:cNvPr>
            <p:cNvPicPr>
              <a:picLocks noChangeAspect="1"/>
            </p:cNvPicPr>
            <p:nvPr/>
          </p:nvPicPr>
          <p:blipFill>
            <a:blip r:embed="rId6"/>
            <a:stretch>
              <a:fillRect/>
            </a:stretch>
          </p:blipFill>
          <p:spPr>
            <a:xfrm>
              <a:off x="5592316" y="2484751"/>
              <a:ext cx="872367" cy="1026627"/>
            </a:xfrm>
            <a:prstGeom prst="rect">
              <a:avLst/>
            </a:prstGeom>
          </p:spPr>
        </p:pic>
        <p:pic>
          <p:nvPicPr>
            <p:cNvPr id="1041" name="Picture 1040" descr="Diagram&#10;&#10;Description automatically generated">
              <a:extLst>
                <a:ext uri="{FF2B5EF4-FFF2-40B4-BE49-F238E27FC236}">
                  <a16:creationId xmlns:a16="http://schemas.microsoft.com/office/drawing/2014/main" id="{EBE7141E-9255-B78A-FC7E-9FE88599B73C}"/>
                </a:ext>
              </a:extLst>
            </p:cNvPr>
            <p:cNvPicPr>
              <a:picLocks noChangeAspect="1"/>
            </p:cNvPicPr>
            <p:nvPr/>
          </p:nvPicPr>
          <p:blipFill rotWithShape="1">
            <a:blip r:embed="rId3"/>
            <a:srcRect l="77149" t="25969" b="26191"/>
            <a:stretch/>
          </p:blipFill>
          <p:spPr>
            <a:xfrm>
              <a:off x="4677025" y="2528449"/>
              <a:ext cx="898121" cy="939230"/>
            </a:xfrm>
            <a:prstGeom prst="rect">
              <a:avLst/>
            </a:prstGeom>
          </p:spPr>
        </p:pic>
      </p:grpSp>
      <p:sp>
        <p:nvSpPr>
          <p:cNvPr id="1047" name="Title 1">
            <a:extLst>
              <a:ext uri="{FF2B5EF4-FFF2-40B4-BE49-F238E27FC236}">
                <a16:creationId xmlns:a16="http://schemas.microsoft.com/office/drawing/2014/main" id="{AE55B793-8990-CBFB-8AEC-E250F48278DD}"/>
              </a:ext>
            </a:extLst>
          </p:cNvPr>
          <p:cNvSpPr>
            <a:spLocks noGrp="1"/>
          </p:cNvSpPr>
          <p:nvPr>
            <p:ph type="title"/>
          </p:nvPr>
        </p:nvSpPr>
        <p:spPr>
          <a:xfrm>
            <a:off x="685800" y="186361"/>
            <a:ext cx="7772400" cy="671831"/>
          </a:xfrm>
        </p:spPr>
        <p:txBody>
          <a:bodyPr/>
          <a:lstStyle/>
          <a:p>
            <a:r>
              <a:rPr lang="en-US" dirty="0"/>
              <a:t>Code Integration</a:t>
            </a:r>
          </a:p>
        </p:txBody>
      </p:sp>
    </p:spTree>
    <p:extLst>
      <p:ext uri="{BB962C8B-B14F-4D97-AF65-F5344CB8AC3E}">
        <p14:creationId xmlns:p14="http://schemas.microsoft.com/office/powerpoint/2010/main" val="389246972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4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4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4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E687857-B2CE-0B12-8DEA-276C52330316}"/>
              </a:ext>
            </a:extLst>
          </p:cNvPr>
          <p:cNvSpPr>
            <a:spLocks noGrp="1"/>
          </p:cNvSpPr>
          <p:nvPr>
            <p:ph idx="1"/>
          </p:nvPr>
        </p:nvSpPr>
        <p:spPr>
          <a:xfrm>
            <a:off x="685800" y="1371600"/>
            <a:ext cx="8062664" cy="4876800"/>
          </a:xfrm>
        </p:spPr>
        <p:txBody>
          <a:bodyPr/>
          <a:lstStyle/>
          <a:p>
            <a:pPr marL="0" indent="0">
              <a:buNone/>
            </a:pPr>
            <a:r>
              <a:rPr lang="en-BE" sz="2800" dirty="0"/>
              <a:t>Many refactoring-aware techniques:</a:t>
            </a:r>
          </a:p>
          <a:p>
            <a:r>
              <a:rPr lang="en-BE" sz="2800" dirty="0"/>
              <a:t>IntelliMerge &amp; Refmerge – </a:t>
            </a:r>
            <a:r>
              <a:rPr lang="en-GB" sz="2800" dirty="0"/>
              <a:t>merge branches</a:t>
            </a:r>
          </a:p>
          <a:p>
            <a:r>
              <a:rPr lang="en-BE" sz="2800" dirty="0"/>
              <a:t>APIDiff – </a:t>
            </a:r>
            <a:r>
              <a:rPr lang="en-GB" sz="2800" dirty="0"/>
              <a:t>adapt client software to library and framework updates</a:t>
            </a:r>
            <a:endParaRPr lang="en-US" sz="2800" dirty="0"/>
          </a:p>
          <a:p>
            <a:r>
              <a:rPr lang="en-GB" sz="2800" dirty="0" err="1"/>
              <a:t>RePatch</a:t>
            </a:r>
            <a:r>
              <a:rPr lang="en-GB" sz="2800" dirty="0"/>
              <a:t> - </a:t>
            </a:r>
            <a:r>
              <a:rPr lang="en-GB" sz="2800" dirty="0" err="1"/>
              <a:t>Ogenrwot</a:t>
            </a:r>
            <a:r>
              <a:rPr lang="en-GB" sz="2800" dirty="0"/>
              <a:t> and Businge (SCAM 2025)</a:t>
            </a:r>
          </a:p>
          <a:p>
            <a:pPr marL="0" indent="0">
              <a:buNone/>
            </a:pPr>
            <a:r>
              <a:rPr lang="en-GB" sz="2400" dirty="0">
                <a:solidFill>
                  <a:srgbClr val="7F010D"/>
                </a:solidFill>
              </a:rPr>
              <a:t>All developed in the presence of refactoring operations.</a:t>
            </a:r>
            <a:endParaRPr lang="en-BE" sz="2400" dirty="0">
              <a:solidFill>
                <a:srgbClr val="7F010D"/>
              </a:solidFill>
            </a:endParaRPr>
          </a:p>
        </p:txBody>
      </p:sp>
      <p:sp>
        <p:nvSpPr>
          <p:cNvPr id="4" name="Date Placeholder 3">
            <a:extLst>
              <a:ext uri="{FF2B5EF4-FFF2-40B4-BE49-F238E27FC236}">
                <a16:creationId xmlns:a16="http://schemas.microsoft.com/office/drawing/2014/main" id="{BB52CDEF-CFDD-4F1C-12C3-795953D54E29}"/>
              </a:ext>
            </a:extLst>
          </p:cNvPr>
          <p:cNvSpPr>
            <a:spLocks noGrp="1"/>
          </p:cNvSpPr>
          <p:nvPr>
            <p:ph type="dt" sz="half" idx="10"/>
          </p:nvPr>
        </p:nvSpPr>
        <p:spPr/>
        <p:txBody>
          <a:bodyPr/>
          <a:lstStyle/>
          <a:p>
            <a:pPr>
              <a:defRPr/>
            </a:pPr>
            <a:endParaRPr lang="en-US" altLang="x-none" dirty="0"/>
          </a:p>
        </p:txBody>
      </p:sp>
      <p:sp>
        <p:nvSpPr>
          <p:cNvPr id="5" name="Slide Number Placeholder 4">
            <a:extLst>
              <a:ext uri="{FF2B5EF4-FFF2-40B4-BE49-F238E27FC236}">
                <a16:creationId xmlns:a16="http://schemas.microsoft.com/office/drawing/2014/main" id="{BF5F497C-CE84-A674-04CA-1C44EE55210D}"/>
              </a:ext>
            </a:extLst>
          </p:cNvPr>
          <p:cNvSpPr>
            <a:spLocks noGrp="1"/>
          </p:cNvSpPr>
          <p:nvPr>
            <p:ph type="sldNum" sz="quarter" idx="11"/>
          </p:nvPr>
        </p:nvSpPr>
        <p:spPr/>
        <p:txBody>
          <a:bodyPr/>
          <a:lstStyle/>
          <a:p>
            <a:pPr>
              <a:defRPr/>
            </a:pPr>
            <a:r>
              <a:rPr lang="en-US" altLang="x-none"/>
              <a:t>Object-Oriented Reengineering.</a:t>
            </a:r>
            <a:fld id="{28B0D84E-F486-BB43-9FBC-1E15A1D2605E}" type="slidenum">
              <a:rPr lang="en-US" altLang="x-none" smtClean="0"/>
              <a:pPr>
                <a:defRPr/>
              </a:pPr>
              <a:t>39</a:t>
            </a:fld>
            <a:endParaRPr lang="en-US" altLang="x-none"/>
          </a:p>
        </p:txBody>
      </p:sp>
      <p:sp>
        <p:nvSpPr>
          <p:cNvPr id="6" name="Title 1">
            <a:extLst>
              <a:ext uri="{FF2B5EF4-FFF2-40B4-BE49-F238E27FC236}">
                <a16:creationId xmlns:a16="http://schemas.microsoft.com/office/drawing/2014/main" id="{79C9B4A4-C725-1F0A-5369-0F9105024984}"/>
              </a:ext>
            </a:extLst>
          </p:cNvPr>
          <p:cNvSpPr>
            <a:spLocks noGrp="1"/>
          </p:cNvSpPr>
          <p:nvPr>
            <p:ph type="title"/>
          </p:nvPr>
        </p:nvSpPr>
        <p:spPr>
          <a:xfrm>
            <a:off x="685800" y="381000"/>
            <a:ext cx="7772400" cy="838200"/>
          </a:xfrm>
        </p:spPr>
        <p:txBody>
          <a:bodyPr/>
          <a:lstStyle/>
          <a:p>
            <a:r>
              <a:rPr lang="en-GB" altLang="x-none" b="1" dirty="0"/>
              <a:t>Refactoring-Aware Techniques</a:t>
            </a:r>
            <a:endParaRPr lang="en-BE" dirty="0"/>
          </a:p>
        </p:txBody>
      </p:sp>
    </p:spTree>
    <p:extLst>
      <p:ext uri="{BB962C8B-B14F-4D97-AF65-F5344CB8AC3E}">
        <p14:creationId xmlns:p14="http://schemas.microsoft.com/office/powerpoint/2010/main" val="649148760"/>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1447800"/>
            <a:ext cx="1892300" cy="190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6" name="Rectangle 3"/>
          <p:cNvSpPr>
            <a:spLocks noGrp="1" noChangeArrowheads="1"/>
          </p:cNvSpPr>
          <p:nvPr>
            <p:ph type="title"/>
          </p:nvPr>
        </p:nvSpPr>
        <p:spPr/>
        <p:txBody>
          <a:bodyPr/>
          <a:lstStyle/>
          <a:p>
            <a:pPr eaLnBrk="1" hangingPunct="1"/>
            <a:r>
              <a:rPr lang="en-US" altLang="x-none" dirty="0"/>
              <a:t>Schedule</a:t>
            </a:r>
          </a:p>
        </p:txBody>
      </p:sp>
      <p:sp>
        <p:nvSpPr>
          <p:cNvPr id="18437" name="Rectangle 4"/>
          <p:cNvSpPr>
            <a:spLocks noGrp="1" noChangeArrowheads="1"/>
          </p:cNvSpPr>
          <p:nvPr>
            <p:ph type="body" idx="1"/>
          </p:nvPr>
        </p:nvSpPr>
        <p:spPr/>
        <p:txBody>
          <a:bodyPr/>
          <a:lstStyle/>
          <a:p>
            <a:pPr eaLnBrk="1" hangingPunct="1">
              <a:lnSpc>
                <a:spcPct val="90000"/>
              </a:lnSpc>
              <a:buFontTx/>
              <a:buNone/>
            </a:pPr>
            <a:r>
              <a:rPr lang="en-GB" altLang="x-none" sz="1600" dirty="0"/>
              <a:t>1. </a:t>
            </a:r>
            <a:r>
              <a:rPr lang="en-GB" altLang="x-none" sz="1600" b="1" dirty="0"/>
              <a:t>Introduction</a:t>
            </a:r>
            <a:endParaRPr lang="en-GB" altLang="x-none" sz="1600" dirty="0"/>
          </a:p>
          <a:p>
            <a:pPr lvl="1" eaLnBrk="1" hangingPunct="1">
              <a:lnSpc>
                <a:spcPct val="90000"/>
              </a:lnSpc>
              <a:buFont typeface="Zapf Dingbats" charset="0"/>
              <a:buNone/>
            </a:pPr>
            <a:r>
              <a:rPr lang="en-GB" altLang="x-none" sz="1400" dirty="0"/>
              <a:t>Software changes and that requires planning</a:t>
            </a:r>
          </a:p>
          <a:p>
            <a:pPr eaLnBrk="1" hangingPunct="1">
              <a:lnSpc>
                <a:spcPct val="90000"/>
              </a:lnSpc>
              <a:buFontTx/>
              <a:buNone/>
            </a:pPr>
            <a:r>
              <a:rPr lang="en-GB" altLang="x-none" sz="1600" dirty="0"/>
              <a:t>2. </a:t>
            </a:r>
            <a:r>
              <a:rPr lang="en-GB" altLang="x-none" sz="1600" b="1" dirty="0"/>
              <a:t>Reverse Engineering</a:t>
            </a:r>
            <a:endParaRPr lang="en-GB" altLang="x-none" sz="1600" dirty="0"/>
          </a:p>
          <a:p>
            <a:pPr lvl="1" eaLnBrk="1" hangingPunct="1">
              <a:lnSpc>
                <a:spcPct val="90000"/>
              </a:lnSpc>
              <a:buFont typeface="Zapf Dingbats" charset="0"/>
              <a:buNone/>
            </a:pPr>
            <a:r>
              <a:rPr lang="en-GB" altLang="x-none" sz="1400" dirty="0"/>
              <a:t>How to understand your code</a:t>
            </a:r>
          </a:p>
          <a:p>
            <a:pPr eaLnBrk="1" hangingPunct="1">
              <a:lnSpc>
                <a:spcPct val="90000"/>
              </a:lnSpc>
              <a:buFontTx/>
              <a:buNone/>
            </a:pPr>
            <a:r>
              <a:rPr lang="en-GB" altLang="x-none" sz="1600" dirty="0"/>
              <a:t>3. </a:t>
            </a:r>
            <a:r>
              <a:rPr lang="en-US" altLang="x-none" sz="1600" b="1" dirty="0"/>
              <a:t>Visualization</a:t>
            </a:r>
            <a:endParaRPr lang="en-GB" altLang="x-none" sz="1600" dirty="0"/>
          </a:p>
          <a:p>
            <a:pPr lvl="1" eaLnBrk="1" hangingPunct="1">
              <a:lnSpc>
                <a:spcPct val="90000"/>
              </a:lnSpc>
              <a:buFont typeface="Zapf Dingbats" charset="0"/>
              <a:buNone/>
            </a:pPr>
            <a:r>
              <a:rPr lang="en-GB" altLang="x-none" sz="1400" dirty="0"/>
              <a:t>Scalable approach</a:t>
            </a:r>
          </a:p>
          <a:p>
            <a:pPr eaLnBrk="1" hangingPunct="1">
              <a:lnSpc>
                <a:spcPct val="90000"/>
              </a:lnSpc>
              <a:buFontTx/>
              <a:buNone/>
            </a:pPr>
            <a:r>
              <a:rPr lang="en-GB" altLang="x-none" sz="1600" dirty="0"/>
              <a:t>4. </a:t>
            </a:r>
            <a:r>
              <a:rPr lang="en-US" altLang="x-none" sz="1600" b="1" dirty="0"/>
              <a:t>Restructuring</a:t>
            </a:r>
            <a:endParaRPr lang="en-GB" altLang="x-none" sz="1600" dirty="0"/>
          </a:p>
          <a:p>
            <a:pPr lvl="1" eaLnBrk="1" hangingPunct="1">
              <a:lnSpc>
                <a:spcPct val="90000"/>
              </a:lnSpc>
              <a:buFont typeface="Zapf Dingbats" charset="0"/>
              <a:buNone/>
            </a:pPr>
            <a:r>
              <a:rPr lang="en-GB" altLang="x-none" sz="1400" dirty="0"/>
              <a:t>How to Refactor Your Code</a:t>
            </a:r>
          </a:p>
          <a:p>
            <a:pPr eaLnBrk="1" hangingPunct="1">
              <a:lnSpc>
                <a:spcPct val="90000"/>
              </a:lnSpc>
              <a:buFontTx/>
              <a:buNone/>
            </a:pPr>
            <a:r>
              <a:rPr lang="en-GB" altLang="x-none" sz="1600" b="1" dirty="0"/>
              <a:t>5. Dynamic Analysis (&amp; Testing)</a:t>
            </a:r>
          </a:p>
          <a:p>
            <a:pPr marL="846138" indent="-346075" eaLnBrk="1" hangingPunct="1">
              <a:lnSpc>
                <a:spcPct val="90000"/>
              </a:lnSpc>
              <a:buNone/>
            </a:pPr>
            <a:r>
              <a:rPr lang="en-GB" altLang="x-none" sz="1600" dirty="0"/>
              <a:t>To be really certain</a:t>
            </a:r>
            <a:endParaRPr lang="en-GB" altLang="x-none" sz="1400" dirty="0"/>
          </a:p>
          <a:p>
            <a:pPr eaLnBrk="1" hangingPunct="1">
              <a:lnSpc>
                <a:spcPct val="90000"/>
              </a:lnSpc>
              <a:buFontTx/>
              <a:buNone/>
            </a:pPr>
            <a:r>
              <a:rPr lang="en-GB" altLang="x-none" sz="1600" dirty="0"/>
              <a:t>5. </a:t>
            </a:r>
            <a:r>
              <a:rPr lang="en-GB" altLang="x-none" sz="1600" b="1" dirty="0"/>
              <a:t>Code Integration</a:t>
            </a:r>
            <a:endParaRPr lang="en-GB" altLang="x-none" sz="1600" dirty="0"/>
          </a:p>
          <a:p>
            <a:pPr lvl="1" eaLnBrk="1" hangingPunct="1">
              <a:lnSpc>
                <a:spcPct val="90000"/>
              </a:lnSpc>
              <a:buNone/>
            </a:pPr>
            <a:r>
              <a:rPr lang="en-GB" altLang="x-none" sz="1400" dirty="0"/>
              <a:t>How to resolve conflicts</a:t>
            </a:r>
            <a:endParaRPr lang="en-GB" altLang="x-none" sz="1600" dirty="0"/>
          </a:p>
          <a:p>
            <a:pPr eaLnBrk="1" hangingPunct="1">
              <a:lnSpc>
                <a:spcPct val="90000"/>
              </a:lnSpc>
              <a:buFontTx/>
              <a:buNone/>
            </a:pPr>
            <a:r>
              <a:rPr lang="en-GB" altLang="x-none" sz="1600" dirty="0"/>
              <a:t>7. </a:t>
            </a:r>
            <a:r>
              <a:rPr lang="en-GB" altLang="x-none" sz="1600" b="1" dirty="0"/>
              <a:t>Mining Software Repositories</a:t>
            </a:r>
            <a:endParaRPr lang="en-GB" altLang="x-none" sz="1600" dirty="0"/>
          </a:p>
          <a:p>
            <a:pPr lvl="1" eaLnBrk="1" hangingPunct="1">
              <a:lnSpc>
                <a:spcPct val="90000"/>
              </a:lnSpc>
              <a:buFont typeface="Zapf Dingbats" charset="0"/>
              <a:buNone/>
            </a:pPr>
            <a:r>
              <a:rPr lang="en-GB" altLang="x-none" sz="1400" dirty="0"/>
              <a:t>Learn from the past</a:t>
            </a:r>
          </a:p>
          <a:p>
            <a:pPr eaLnBrk="1" hangingPunct="1">
              <a:lnSpc>
                <a:spcPct val="90000"/>
              </a:lnSpc>
              <a:buFontTx/>
              <a:buNone/>
            </a:pPr>
            <a:r>
              <a:rPr lang="en-GB" altLang="x-none" sz="1600" dirty="0"/>
              <a:t>8. </a:t>
            </a:r>
            <a:r>
              <a:rPr lang="en-GB" altLang="x-none" sz="1600" b="1" dirty="0"/>
              <a:t>Conclusion</a:t>
            </a:r>
          </a:p>
        </p:txBody>
      </p:sp>
      <p:sp>
        <p:nvSpPr>
          <p:cNvPr id="2" name="Slide Number Placeholder 4">
            <a:extLst>
              <a:ext uri="{FF2B5EF4-FFF2-40B4-BE49-F238E27FC236}">
                <a16:creationId xmlns:a16="http://schemas.microsoft.com/office/drawing/2014/main" id="{E9FC7FE5-BDEF-6E98-1A22-AAE942AF41B6}"/>
              </a:ext>
            </a:extLst>
          </p:cNvPr>
          <p:cNvSpPr>
            <a:spLocks noGrp="1"/>
          </p:cNvSpPr>
          <p:nvPr>
            <p:ph type="sldNum" sz="quarter" idx="11"/>
          </p:nvPr>
        </p:nvSpPr>
        <p:spPr>
          <a:xfrm>
            <a:off x="5562600" y="6248400"/>
            <a:ext cx="2895600" cy="457200"/>
          </a:xfrm>
        </p:spPr>
        <p:txBody>
          <a:bodyPr/>
          <a:lstStyle/>
          <a:p>
            <a:pPr>
              <a:defRPr/>
            </a:pPr>
            <a:r>
              <a:rPr lang="en-US" altLang="x-none"/>
              <a:t>Object-Oriented Reengineering.</a:t>
            </a:r>
            <a:fld id="{28B0D84E-F486-BB43-9FBC-1E15A1D2605E}" type="slidenum">
              <a:rPr lang="en-US" altLang="x-none" smtClean="0"/>
              <a:pPr>
                <a:defRPr/>
              </a:pPr>
              <a:t>4</a:t>
            </a:fld>
            <a:endParaRPr lang="en-US" altLang="x-none"/>
          </a:p>
        </p:txBody>
      </p:sp>
    </p:spTree>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1" name="Date Placeholder 4"/>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en-US" altLang="x-none" sz="1100">
              <a:solidFill>
                <a:schemeClr val="accent1"/>
              </a:solidFill>
              <a:latin typeface="Lucida Grande" charset="0"/>
            </a:endParaRPr>
          </a:p>
        </p:txBody>
      </p:sp>
      <p:sp>
        <p:nvSpPr>
          <p:cNvPr id="168962" name="Slide Number Placeholder 5"/>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r>
              <a:rPr lang="en-US" altLang="x-none" sz="1400">
                <a:solidFill>
                  <a:srgbClr val="60BDC4"/>
                </a:solidFill>
                <a:latin typeface="Gill Sans" charset="0"/>
              </a:rPr>
              <a:t>Object-Oriented Reengineering.</a:t>
            </a:r>
            <a:fld id="{C4F89E6E-F054-4D41-AAEE-4F02E6E49298}" type="slidenum">
              <a:rPr lang="en-US" altLang="x-none" sz="1400">
                <a:solidFill>
                  <a:srgbClr val="60BDC4"/>
                </a:solidFill>
                <a:latin typeface="Gill Sans" charset="0"/>
              </a:rPr>
              <a:pPr/>
              <a:t>40</a:t>
            </a:fld>
            <a:endParaRPr lang="en-US" altLang="x-none" sz="1400">
              <a:solidFill>
                <a:srgbClr val="60BDC4"/>
              </a:solidFill>
              <a:latin typeface="Gill Sans" charset="0"/>
            </a:endParaRPr>
          </a:p>
        </p:txBody>
      </p:sp>
      <p:sp>
        <p:nvSpPr>
          <p:cNvPr id="168963" name="Rectangle 2"/>
          <p:cNvSpPr>
            <a:spLocks noGrp="1" noChangeArrowheads="1"/>
          </p:cNvSpPr>
          <p:nvPr>
            <p:ph type="title"/>
          </p:nvPr>
        </p:nvSpPr>
        <p:spPr/>
        <p:txBody>
          <a:bodyPr/>
          <a:lstStyle/>
          <a:p>
            <a:pPr eaLnBrk="1" hangingPunct="1"/>
            <a:r>
              <a:rPr lang="en-US" altLang="x-none" dirty="0"/>
              <a:t>7. Mining Software Repositories (MSR)</a:t>
            </a:r>
            <a:endParaRPr lang="en-GB" altLang="x-none" dirty="0"/>
          </a:p>
        </p:txBody>
      </p:sp>
      <p:sp>
        <p:nvSpPr>
          <p:cNvPr id="168964" name="Rectangle 3"/>
          <p:cNvSpPr>
            <a:spLocks noGrp="1" noChangeArrowheads="1"/>
          </p:cNvSpPr>
          <p:nvPr>
            <p:ph type="body" sz="half" idx="1"/>
          </p:nvPr>
        </p:nvSpPr>
        <p:spPr>
          <a:xfrm>
            <a:off x="925513" y="1446213"/>
            <a:ext cx="4775200" cy="4219575"/>
          </a:xfrm>
        </p:spPr>
        <p:txBody>
          <a:bodyPr/>
          <a:lstStyle/>
          <a:p>
            <a:pPr eaLnBrk="1" hangingPunct="1">
              <a:lnSpc>
                <a:spcPct val="90000"/>
              </a:lnSpc>
            </a:pPr>
            <a:r>
              <a:rPr lang="en-US" altLang="x-none" sz="2000" dirty="0"/>
              <a:t>What are software repositories?</a:t>
            </a:r>
          </a:p>
          <a:p>
            <a:pPr eaLnBrk="1" hangingPunct="1">
              <a:lnSpc>
                <a:spcPct val="90000"/>
              </a:lnSpc>
            </a:pPr>
            <a:r>
              <a:rPr lang="en-US" altLang="x-none" sz="2000" dirty="0"/>
              <a:t>Why should we mine Software repositories?</a:t>
            </a:r>
          </a:p>
          <a:p>
            <a:pPr eaLnBrk="1" hangingPunct="1">
              <a:lnSpc>
                <a:spcPct val="90000"/>
              </a:lnSpc>
            </a:pPr>
            <a:r>
              <a:rPr lang="en-US" altLang="x-none" sz="2000" dirty="0"/>
              <a:t>What are some of the data sources of software engineering data?</a:t>
            </a:r>
          </a:p>
          <a:p>
            <a:pPr eaLnBrk="1" hangingPunct="1">
              <a:lnSpc>
                <a:spcPct val="90000"/>
              </a:lnSpc>
            </a:pPr>
            <a:r>
              <a:rPr lang="en-US" altLang="x-none" sz="2000" dirty="0"/>
              <a:t>What are some of the existing tools we can use to mine software engineering data</a:t>
            </a:r>
          </a:p>
          <a:p>
            <a:pPr eaLnBrk="1" hangingPunct="1">
              <a:lnSpc>
                <a:spcPct val="90000"/>
              </a:lnSpc>
            </a:pPr>
            <a:r>
              <a:rPr lang="en-US" altLang="x-none" sz="2000" dirty="0"/>
              <a:t>What can we learn from MSR</a:t>
            </a:r>
          </a:p>
        </p:txBody>
      </p:sp>
      <p:pic>
        <p:nvPicPr>
          <p:cNvPr id="16896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91200" y="1447800"/>
            <a:ext cx="2362200" cy="2046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2" descr="MSR 2017">
            <a:extLst>
              <a:ext uri="{FF2B5EF4-FFF2-40B4-BE49-F238E27FC236}">
                <a16:creationId xmlns:a16="http://schemas.microsoft.com/office/drawing/2014/main" id="{7AF38C1D-09BD-3126-F8CD-BAED8A39759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69119" y="4213592"/>
            <a:ext cx="1519664" cy="15196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8800226"/>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09" name="Date Placeholder 2"/>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en-US" altLang="x-none" sz="1100">
              <a:solidFill>
                <a:schemeClr val="accent1"/>
              </a:solidFill>
              <a:latin typeface="Lucida Grande" charset="0"/>
            </a:endParaRPr>
          </a:p>
        </p:txBody>
      </p:sp>
      <p:sp>
        <p:nvSpPr>
          <p:cNvPr id="171010" name="Slide Number Placeholder 3"/>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r>
              <a:rPr lang="en-US" altLang="x-none" sz="1400">
                <a:solidFill>
                  <a:srgbClr val="60BDC4"/>
                </a:solidFill>
                <a:latin typeface="Gill Sans" charset="0"/>
              </a:rPr>
              <a:t>Object-Oriented Reengineering.</a:t>
            </a:r>
            <a:fld id="{15F85A0C-7FA5-3F4F-93B3-B7CA9707F070}" type="slidenum">
              <a:rPr lang="en-US" altLang="x-none" sz="1400">
                <a:solidFill>
                  <a:srgbClr val="60BDC4"/>
                </a:solidFill>
                <a:latin typeface="Gill Sans" charset="0"/>
              </a:rPr>
              <a:pPr/>
              <a:t>41</a:t>
            </a:fld>
            <a:endParaRPr lang="en-US" altLang="x-none" sz="1400">
              <a:solidFill>
                <a:srgbClr val="60BDC4"/>
              </a:solidFill>
              <a:latin typeface="Gill Sans" charset="0"/>
            </a:endParaRPr>
          </a:p>
        </p:txBody>
      </p:sp>
      <p:sp>
        <p:nvSpPr>
          <p:cNvPr id="171011" name="Rectangle 2"/>
          <p:cNvSpPr>
            <a:spLocks noGrp="1" noChangeArrowheads="1"/>
          </p:cNvSpPr>
          <p:nvPr>
            <p:ph type="title"/>
          </p:nvPr>
        </p:nvSpPr>
        <p:spPr/>
        <p:txBody>
          <a:bodyPr/>
          <a:lstStyle/>
          <a:p>
            <a:pPr eaLnBrk="1" hangingPunct="1"/>
            <a:r>
              <a:rPr lang="en-GB" altLang="x-none"/>
              <a:t>The Reengineering Life-Cycle</a:t>
            </a:r>
            <a:endParaRPr lang="en-US" altLang="x-none"/>
          </a:p>
        </p:txBody>
      </p:sp>
      <p:sp>
        <p:nvSpPr>
          <p:cNvPr id="171012" name="Rectangle 3"/>
          <p:cNvSpPr>
            <a:spLocks noChangeArrowheads="1"/>
          </p:cNvSpPr>
          <p:nvPr/>
        </p:nvSpPr>
        <p:spPr bwMode="auto">
          <a:xfrm>
            <a:off x="492125" y="381000"/>
            <a:ext cx="7456488"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latin typeface="Times" charset="0"/>
            </a:endParaRPr>
          </a:p>
        </p:txBody>
      </p:sp>
      <p:grpSp>
        <p:nvGrpSpPr>
          <p:cNvPr id="171013" name="Group 4"/>
          <p:cNvGrpSpPr>
            <a:grpSpLocks/>
          </p:cNvGrpSpPr>
          <p:nvPr/>
        </p:nvGrpSpPr>
        <p:grpSpPr bwMode="auto">
          <a:xfrm>
            <a:off x="6123582" y="4724400"/>
            <a:ext cx="1328738" cy="1079500"/>
            <a:chOff x="816" y="1200"/>
            <a:chExt cx="1484" cy="1090"/>
          </a:xfrm>
        </p:grpSpPr>
        <p:grpSp>
          <p:nvGrpSpPr>
            <p:cNvPr id="171126" name="Group 5"/>
            <p:cNvGrpSpPr>
              <a:grpSpLocks/>
            </p:cNvGrpSpPr>
            <p:nvPr/>
          </p:nvGrpSpPr>
          <p:grpSpPr bwMode="auto">
            <a:xfrm>
              <a:off x="816" y="1473"/>
              <a:ext cx="572" cy="739"/>
              <a:chOff x="1776" y="2400"/>
              <a:chExt cx="816" cy="1056"/>
            </a:xfrm>
          </p:grpSpPr>
          <p:sp>
            <p:nvSpPr>
              <p:cNvPr id="171163" name="Rectangle 6"/>
              <p:cNvSpPr>
                <a:spLocks noChangeArrowheads="1"/>
              </p:cNvSpPr>
              <p:nvPr/>
            </p:nvSpPr>
            <p:spPr bwMode="auto">
              <a:xfrm>
                <a:off x="1776" y="2400"/>
                <a:ext cx="816" cy="10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171164" name="Line 7"/>
              <p:cNvSpPr>
                <a:spLocks noChangeShapeType="1"/>
              </p:cNvSpPr>
              <p:nvPr/>
            </p:nvSpPr>
            <p:spPr bwMode="auto">
              <a:xfrm>
                <a:off x="1872" y="249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165" name="Line 8"/>
              <p:cNvSpPr>
                <a:spLocks noChangeShapeType="1"/>
              </p:cNvSpPr>
              <p:nvPr/>
            </p:nvSpPr>
            <p:spPr bwMode="auto">
              <a:xfrm>
                <a:off x="1872" y="259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166" name="Line 9"/>
              <p:cNvSpPr>
                <a:spLocks noChangeShapeType="1"/>
              </p:cNvSpPr>
              <p:nvPr/>
            </p:nvSpPr>
            <p:spPr bwMode="auto">
              <a:xfrm>
                <a:off x="1872" y="268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167" name="Line 10"/>
              <p:cNvSpPr>
                <a:spLocks noChangeShapeType="1"/>
              </p:cNvSpPr>
              <p:nvPr/>
            </p:nvSpPr>
            <p:spPr bwMode="auto">
              <a:xfrm>
                <a:off x="1872" y="278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168" name="Line 11"/>
              <p:cNvSpPr>
                <a:spLocks noChangeShapeType="1"/>
              </p:cNvSpPr>
              <p:nvPr/>
            </p:nvSpPr>
            <p:spPr bwMode="auto">
              <a:xfrm>
                <a:off x="1872" y="288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169" name="Line 12"/>
              <p:cNvSpPr>
                <a:spLocks noChangeShapeType="1"/>
              </p:cNvSpPr>
              <p:nvPr/>
            </p:nvSpPr>
            <p:spPr bwMode="auto">
              <a:xfrm>
                <a:off x="1872" y="297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170" name="Line 13"/>
              <p:cNvSpPr>
                <a:spLocks noChangeShapeType="1"/>
              </p:cNvSpPr>
              <p:nvPr/>
            </p:nvSpPr>
            <p:spPr bwMode="auto">
              <a:xfrm>
                <a:off x="1872" y="307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171" name="Line 14"/>
              <p:cNvSpPr>
                <a:spLocks noChangeShapeType="1"/>
              </p:cNvSpPr>
              <p:nvPr/>
            </p:nvSpPr>
            <p:spPr bwMode="auto">
              <a:xfrm>
                <a:off x="1872" y="316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172" name="Line 15"/>
              <p:cNvSpPr>
                <a:spLocks noChangeShapeType="1"/>
              </p:cNvSpPr>
              <p:nvPr/>
            </p:nvSpPr>
            <p:spPr bwMode="auto">
              <a:xfrm>
                <a:off x="1872" y="326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173" name="Line 16"/>
              <p:cNvSpPr>
                <a:spLocks noChangeShapeType="1"/>
              </p:cNvSpPr>
              <p:nvPr/>
            </p:nvSpPr>
            <p:spPr bwMode="auto">
              <a:xfrm>
                <a:off x="1872" y="336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71127" name="Group 17"/>
            <p:cNvGrpSpPr>
              <a:grpSpLocks/>
            </p:cNvGrpSpPr>
            <p:nvPr/>
          </p:nvGrpSpPr>
          <p:grpSpPr bwMode="auto">
            <a:xfrm>
              <a:off x="1056" y="1239"/>
              <a:ext cx="572" cy="740"/>
              <a:chOff x="1776" y="2400"/>
              <a:chExt cx="816" cy="1056"/>
            </a:xfrm>
          </p:grpSpPr>
          <p:sp>
            <p:nvSpPr>
              <p:cNvPr id="171152" name="Rectangle 18"/>
              <p:cNvSpPr>
                <a:spLocks noChangeArrowheads="1"/>
              </p:cNvSpPr>
              <p:nvPr/>
            </p:nvSpPr>
            <p:spPr bwMode="auto">
              <a:xfrm>
                <a:off x="1776" y="2400"/>
                <a:ext cx="816" cy="10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171153" name="Line 19"/>
              <p:cNvSpPr>
                <a:spLocks noChangeShapeType="1"/>
              </p:cNvSpPr>
              <p:nvPr/>
            </p:nvSpPr>
            <p:spPr bwMode="auto">
              <a:xfrm>
                <a:off x="1872" y="249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154" name="Line 20"/>
              <p:cNvSpPr>
                <a:spLocks noChangeShapeType="1"/>
              </p:cNvSpPr>
              <p:nvPr/>
            </p:nvSpPr>
            <p:spPr bwMode="auto">
              <a:xfrm>
                <a:off x="1872" y="259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155" name="Line 21"/>
              <p:cNvSpPr>
                <a:spLocks noChangeShapeType="1"/>
              </p:cNvSpPr>
              <p:nvPr/>
            </p:nvSpPr>
            <p:spPr bwMode="auto">
              <a:xfrm>
                <a:off x="1872" y="268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156" name="Line 22"/>
              <p:cNvSpPr>
                <a:spLocks noChangeShapeType="1"/>
              </p:cNvSpPr>
              <p:nvPr/>
            </p:nvSpPr>
            <p:spPr bwMode="auto">
              <a:xfrm>
                <a:off x="1872" y="278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157" name="Line 23"/>
              <p:cNvSpPr>
                <a:spLocks noChangeShapeType="1"/>
              </p:cNvSpPr>
              <p:nvPr/>
            </p:nvSpPr>
            <p:spPr bwMode="auto">
              <a:xfrm>
                <a:off x="1872" y="288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158" name="Line 24"/>
              <p:cNvSpPr>
                <a:spLocks noChangeShapeType="1"/>
              </p:cNvSpPr>
              <p:nvPr/>
            </p:nvSpPr>
            <p:spPr bwMode="auto">
              <a:xfrm>
                <a:off x="1872" y="297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159" name="Line 25"/>
              <p:cNvSpPr>
                <a:spLocks noChangeShapeType="1"/>
              </p:cNvSpPr>
              <p:nvPr/>
            </p:nvSpPr>
            <p:spPr bwMode="auto">
              <a:xfrm>
                <a:off x="1872" y="307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160" name="Line 26"/>
              <p:cNvSpPr>
                <a:spLocks noChangeShapeType="1"/>
              </p:cNvSpPr>
              <p:nvPr/>
            </p:nvSpPr>
            <p:spPr bwMode="auto">
              <a:xfrm>
                <a:off x="1872" y="316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161" name="Line 27"/>
              <p:cNvSpPr>
                <a:spLocks noChangeShapeType="1"/>
              </p:cNvSpPr>
              <p:nvPr/>
            </p:nvSpPr>
            <p:spPr bwMode="auto">
              <a:xfrm>
                <a:off x="1872" y="326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162" name="Line 28"/>
              <p:cNvSpPr>
                <a:spLocks noChangeShapeType="1"/>
              </p:cNvSpPr>
              <p:nvPr/>
            </p:nvSpPr>
            <p:spPr bwMode="auto">
              <a:xfrm>
                <a:off x="1872" y="336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71128" name="Group 29"/>
            <p:cNvGrpSpPr>
              <a:grpSpLocks/>
            </p:cNvGrpSpPr>
            <p:nvPr/>
          </p:nvGrpSpPr>
          <p:grpSpPr bwMode="auto">
            <a:xfrm>
              <a:off x="1536" y="1551"/>
              <a:ext cx="572" cy="739"/>
              <a:chOff x="1776" y="2400"/>
              <a:chExt cx="816" cy="1056"/>
            </a:xfrm>
          </p:grpSpPr>
          <p:sp>
            <p:nvSpPr>
              <p:cNvPr id="171141" name="Rectangle 30"/>
              <p:cNvSpPr>
                <a:spLocks noChangeArrowheads="1"/>
              </p:cNvSpPr>
              <p:nvPr/>
            </p:nvSpPr>
            <p:spPr bwMode="auto">
              <a:xfrm>
                <a:off x="1776" y="2400"/>
                <a:ext cx="816" cy="10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171142" name="Line 31"/>
              <p:cNvSpPr>
                <a:spLocks noChangeShapeType="1"/>
              </p:cNvSpPr>
              <p:nvPr/>
            </p:nvSpPr>
            <p:spPr bwMode="auto">
              <a:xfrm>
                <a:off x="1872" y="249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143" name="Line 32"/>
              <p:cNvSpPr>
                <a:spLocks noChangeShapeType="1"/>
              </p:cNvSpPr>
              <p:nvPr/>
            </p:nvSpPr>
            <p:spPr bwMode="auto">
              <a:xfrm>
                <a:off x="1872" y="259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144" name="Line 33"/>
              <p:cNvSpPr>
                <a:spLocks noChangeShapeType="1"/>
              </p:cNvSpPr>
              <p:nvPr/>
            </p:nvSpPr>
            <p:spPr bwMode="auto">
              <a:xfrm>
                <a:off x="1872" y="268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145" name="Line 34"/>
              <p:cNvSpPr>
                <a:spLocks noChangeShapeType="1"/>
              </p:cNvSpPr>
              <p:nvPr/>
            </p:nvSpPr>
            <p:spPr bwMode="auto">
              <a:xfrm>
                <a:off x="1872" y="278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146" name="Line 35"/>
              <p:cNvSpPr>
                <a:spLocks noChangeShapeType="1"/>
              </p:cNvSpPr>
              <p:nvPr/>
            </p:nvSpPr>
            <p:spPr bwMode="auto">
              <a:xfrm>
                <a:off x="1872" y="288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147" name="Line 36"/>
              <p:cNvSpPr>
                <a:spLocks noChangeShapeType="1"/>
              </p:cNvSpPr>
              <p:nvPr/>
            </p:nvSpPr>
            <p:spPr bwMode="auto">
              <a:xfrm>
                <a:off x="1872" y="297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148" name="Line 37"/>
              <p:cNvSpPr>
                <a:spLocks noChangeShapeType="1"/>
              </p:cNvSpPr>
              <p:nvPr/>
            </p:nvSpPr>
            <p:spPr bwMode="auto">
              <a:xfrm>
                <a:off x="1872" y="307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149" name="Line 38"/>
              <p:cNvSpPr>
                <a:spLocks noChangeShapeType="1"/>
              </p:cNvSpPr>
              <p:nvPr/>
            </p:nvSpPr>
            <p:spPr bwMode="auto">
              <a:xfrm>
                <a:off x="1872" y="316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150" name="Line 39"/>
              <p:cNvSpPr>
                <a:spLocks noChangeShapeType="1"/>
              </p:cNvSpPr>
              <p:nvPr/>
            </p:nvSpPr>
            <p:spPr bwMode="auto">
              <a:xfrm>
                <a:off x="1872" y="326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151" name="Line 40"/>
              <p:cNvSpPr>
                <a:spLocks noChangeShapeType="1"/>
              </p:cNvSpPr>
              <p:nvPr/>
            </p:nvSpPr>
            <p:spPr bwMode="auto">
              <a:xfrm>
                <a:off x="1872" y="336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71129" name="Group 41"/>
            <p:cNvGrpSpPr>
              <a:grpSpLocks/>
            </p:cNvGrpSpPr>
            <p:nvPr/>
          </p:nvGrpSpPr>
          <p:grpSpPr bwMode="auto">
            <a:xfrm>
              <a:off x="1728" y="1200"/>
              <a:ext cx="572" cy="739"/>
              <a:chOff x="1776" y="2400"/>
              <a:chExt cx="816" cy="1056"/>
            </a:xfrm>
          </p:grpSpPr>
          <p:sp>
            <p:nvSpPr>
              <p:cNvPr id="171130" name="Rectangle 42"/>
              <p:cNvSpPr>
                <a:spLocks noChangeArrowheads="1"/>
              </p:cNvSpPr>
              <p:nvPr/>
            </p:nvSpPr>
            <p:spPr bwMode="auto">
              <a:xfrm>
                <a:off x="1776" y="2400"/>
                <a:ext cx="816" cy="10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171131" name="Line 43"/>
              <p:cNvSpPr>
                <a:spLocks noChangeShapeType="1"/>
              </p:cNvSpPr>
              <p:nvPr/>
            </p:nvSpPr>
            <p:spPr bwMode="auto">
              <a:xfrm>
                <a:off x="1872" y="249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132" name="Line 44"/>
              <p:cNvSpPr>
                <a:spLocks noChangeShapeType="1"/>
              </p:cNvSpPr>
              <p:nvPr/>
            </p:nvSpPr>
            <p:spPr bwMode="auto">
              <a:xfrm>
                <a:off x="1872" y="259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133" name="Line 45"/>
              <p:cNvSpPr>
                <a:spLocks noChangeShapeType="1"/>
              </p:cNvSpPr>
              <p:nvPr/>
            </p:nvSpPr>
            <p:spPr bwMode="auto">
              <a:xfrm>
                <a:off x="1872" y="268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134" name="Line 46"/>
              <p:cNvSpPr>
                <a:spLocks noChangeShapeType="1"/>
              </p:cNvSpPr>
              <p:nvPr/>
            </p:nvSpPr>
            <p:spPr bwMode="auto">
              <a:xfrm>
                <a:off x="1872" y="278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135" name="Line 47"/>
              <p:cNvSpPr>
                <a:spLocks noChangeShapeType="1"/>
              </p:cNvSpPr>
              <p:nvPr/>
            </p:nvSpPr>
            <p:spPr bwMode="auto">
              <a:xfrm>
                <a:off x="1872" y="288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136" name="Line 48"/>
              <p:cNvSpPr>
                <a:spLocks noChangeShapeType="1"/>
              </p:cNvSpPr>
              <p:nvPr/>
            </p:nvSpPr>
            <p:spPr bwMode="auto">
              <a:xfrm>
                <a:off x="1872" y="297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137" name="Line 49"/>
              <p:cNvSpPr>
                <a:spLocks noChangeShapeType="1"/>
              </p:cNvSpPr>
              <p:nvPr/>
            </p:nvSpPr>
            <p:spPr bwMode="auto">
              <a:xfrm>
                <a:off x="1872" y="307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138" name="Line 50"/>
              <p:cNvSpPr>
                <a:spLocks noChangeShapeType="1"/>
              </p:cNvSpPr>
              <p:nvPr/>
            </p:nvSpPr>
            <p:spPr bwMode="auto">
              <a:xfrm>
                <a:off x="1872" y="316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139" name="Line 51"/>
              <p:cNvSpPr>
                <a:spLocks noChangeShapeType="1"/>
              </p:cNvSpPr>
              <p:nvPr/>
            </p:nvSpPr>
            <p:spPr bwMode="auto">
              <a:xfrm>
                <a:off x="1872" y="326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140" name="Line 52"/>
              <p:cNvSpPr>
                <a:spLocks noChangeShapeType="1"/>
              </p:cNvSpPr>
              <p:nvPr/>
            </p:nvSpPr>
            <p:spPr bwMode="auto">
              <a:xfrm>
                <a:off x="1872" y="336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grpSp>
        <p:nvGrpSpPr>
          <p:cNvPr id="171014" name="Group 53"/>
          <p:cNvGrpSpPr>
            <a:grpSpLocks/>
          </p:cNvGrpSpPr>
          <p:nvPr/>
        </p:nvGrpSpPr>
        <p:grpSpPr bwMode="auto">
          <a:xfrm>
            <a:off x="850900" y="4800600"/>
            <a:ext cx="1330325" cy="1079500"/>
            <a:chOff x="864" y="2592"/>
            <a:chExt cx="1429" cy="1136"/>
          </a:xfrm>
        </p:grpSpPr>
        <p:grpSp>
          <p:nvGrpSpPr>
            <p:cNvPr id="171066" name="Group 54"/>
            <p:cNvGrpSpPr>
              <a:grpSpLocks/>
            </p:cNvGrpSpPr>
            <p:nvPr/>
          </p:nvGrpSpPr>
          <p:grpSpPr bwMode="auto">
            <a:xfrm rot="-982362">
              <a:off x="864" y="2592"/>
              <a:ext cx="517" cy="668"/>
              <a:chOff x="1776" y="2400"/>
              <a:chExt cx="816" cy="1056"/>
            </a:xfrm>
          </p:grpSpPr>
          <p:sp>
            <p:nvSpPr>
              <p:cNvPr id="171115" name="Rectangle 55"/>
              <p:cNvSpPr>
                <a:spLocks noChangeArrowheads="1"/>
              </p:cNvSpPr>
              <p:nvPr/>
            </p:nvSpPr>
            <p:spPr bwMode="auto">
              <a:xfrm>
                <a:off x="1776" y="2400"/>
                <a:ext cx="816" cy="10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171116" name="Line 56"/>
              <p:cNvSpPr>
                <a:spLocks noChangeShapeType="1"/>
              </p:cNvSpPr>
              <p:nvPr/>
            </p:nvSpPr>
            <p:spPr bwMode="auto">
              <a:xfrm>
                <a:off x="1872" y="249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117" name="Line 57"/>
              <p:cNvSpPr>
                <a:spLocks noChangeShapeType="1"/>
              </p:cNvSpPr>
              <p:nvPr/>
            </p:nvSpPr>
            <p:spPr bwMode="auto">
              <a:xfrm>
                <a:off x="1872" y="259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118" name="Line 58"/>
              <p:cNvSpPr>
                <a:spLocks noChangeShapeType="1"/>
              </p:cNvSpPr>
              <p:nvPr/>
            </p:nvSpPr>
            <p:spPr bwMode="auto">
              <a:xfrm>
                <a:off x="1872" y="268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119" name="Line 59"/>
              <p:cNvSpPr>
                <a:spLocks noChangeShapeType="1"/>
              </p:cNvSpPr>
              <p:nvPr/>
            </p:nvSpPr>
            <p:spPr bwMode="auto">
              <a:xfrm>
                <a:off x="1872" y="278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120" name="Line 60"/>
              <p:cNvSpPr>
                <a:spLocks noChangeShapeType="1"/>
              </p:cNvSpPr>
              <p:nvPr/>
            </p:nvSpPr>
            <p:spPr bwMode="auto">
              <a:xfrm>
                <a:off x="1872" y="288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121" name="Line 61"/>
              <p:cNvSpPr>
                <a:spLocks noChangeShapeType="1"/>
              </p:cNvSpPr>
              <p:nvPr/>
            </p:nvSpPr>
            <p:spPr bwMode="auto">
              <a:xfrm>
                <a:off x="1872" y="297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122" name="Line 62"/>
              <p:cNvSpPr>
                <a:spLocks noChangeShapeType="1"/>
              </p:cNvSpPr>
              <p:nvPr/>
            </p:nvSpPr>
            <p:spPr bwMode="auto">
              <a:xfrm>
                <a:off x="1872" y="307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123" name="Line 63"/>
              <p:cNvSpPr>
                <a:spLocks noChangeShapeType="1"/>
              </p:cNvSpPr>
              <p:nvPr/>
            </p:nvSpPr>
            <p:spPr bwMode="auto">
              <a:xfrm>
                <a:off x="1872" y="316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124" name="Line 64"/>
              <p:cNvSpPr>
                <a:spLocks noChangeShapeType="1"/>
              </p:cNvSpPr>
              <p:nvPr/>
            </p:nvSpPr>
            <p:spPr bwMode="auto">
              <a:xfrm>
                <a:off x="1872" y="326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125" name="Line 65"/>
              <p:cNvSpPr>
                <a:spLocks noChangeShapeType="1"/>
              </p:cNvSpPr>
              <p:nvPr/>
            </p:nvSpPr>
            <p:spPr bwMode="auto">
              <a:xfrm>
                <a:off x="1872" y="336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71067" name="Group 66"/>
            <p:cNvGrpSpPr>
              <a:grpSpLocks/>
            </p:cNvGrpSpPr>
            <p:nvPr/>
          </p:nvGrpSpPr>
          <p:grpSpPr bwMode="auto">
            <a:xfrm rot="894998">
              <a:off x="903" y="2904"/>
              <a:ext cx="517" cy="669"/>
              <a:chOff x="1776" y="2400"/>
              <a:chExt cx="816" cy="1056"/>
            </a:xfrm>
          </p:grpSpPr>
          <p:sp>
            <p:nvSpPr>
              <p:cNvPr id="171104" name="Rectangle 67"/>
              <p:cNvSpPr>
                <a:spLocks noChangeArrowheads="1"/>
              </p:cNvSpPr>
              <p:nvPr/>
            </p:nvSpPr>
            <p:spPr bwMode="auto">
              <a:xfrm>
                <a:off x="1776" y="2400"/>
                <a:ext cx="816" cy="10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171105" name="Line 68"/>
              <p:cNvSpPr>
                <a:spLocks noChangeShapeType="1"/>
              </p:cNvSpPr>
              <p:nvPr/>
            </p:nvSpPr>
            <p:spPr bwMode="auto">
              <a:xfrm>
                <a:off x="1872" y="249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106" name="Line 69"/>
              <p:cNvSpPr>
                <a:spLocks noChangeShapeType="1"/>
              </p:cNvSpPr>
              <p:nvPr/>
            </p:nvSpPr>
            <p:spPr bwMode="auto">
              <a:xfrm>
                <a:off x="1872" y="259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107" name="Line 70"/>
              <p:cNvSpPr>
                <a:spLocks noChangeShapeType="1"/>
              </p:cNvSpPr>
              <p:nvPr/>
            </p:nvSpPr>
            <p:spPr bwMode="auto">
              <a:xfrm>
                <a:off x="1872" y="268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108" name="Line 71"/>
              <p:cNvSpPr>
                <a:spLocks noChangeShapeType="1"/>
              </p:cNvSpPr>
              <p:nvPr/>
            </p:nvSpPr>
            <p:spPr bwMode="auto">
              <a:xfrm>
                <a:off x="1872" y="278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109" name="Line 72"/>
              <p:cNvSpPr>
                <a:spLocks noChangeShapeType="1"/>
              </p:cNvSpPr>
              <p:nvPr/>
            </p:nvSpPr>
            <p:spPr bwMode="auto">
              <a:xfrm>
                <a:off x="1872" y="288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110" name="Line 73"/>
              <p:cNvSpPr>
                <a:spLocks noChangeShapeType="1"/>
              </p:cNvSpPr>
              <p:nvPr/>
            </p:nvSpPr>
            <p:spPr bwMode="auto">
              <a:xfrm>
                <a:off x="1872" y="297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111" name="Line 74"/>
              <p:cNvSpPr>
                <a:spLocks noChangeShapeType="1"/>
              </p:cNvSpPr>
              <p:nvPr/>
            </p:nvSpPr>
            <p:spPr bwMode="auto">
              <a:xfrm>
                <a:off x="1872" y="307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112" name="Line 75"/>
              <p:cNvSpPr>
                <a:spLocks noChangeShapeType="1"/>
              </p:cNvSpPr>
              <p:nvPr/>
            </p:nvSpPr>
            <p:spPr bwMode="auto">
              <a:xfrm>
                <a:off x="1872" y="316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113" name="Line 76"/>
              <p:cNvSpPr>
                <a:spLocks noChangeShapeType="1"/>
              </p:cNvSpPr>
              <p:nvPr/>
            </p:nvSpPr>
            <p:spPr bwMode="auto">
              <a:xfrm>
                <a:off x="1872" y="326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114" name="Line 77"/>
              <p:cNvSpPr>
                <a:spLocks noChangeShapeType="1"/>
              </p:cNvSpPr>
              <p:nvPr/>
            </p:nvSpPr>
            <p:spPr bwMode="auto">
              <a:xfrm>
                <a:off x="1872" y="336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71068" name="Group 78"/>
            <p:cNvGrpSpPr>
              <a:grpSpLocks/>
            </p:cNvGrpSpPr>
            <p:nvPr/>
          </p:nvGrpSpPr>
          <p:grpSpPr bwMode="auto">
            <a:xfrm rot="-1151449">
              <a:off x="1283" y="3060"/>
              <a:ext cx="517" cy="668"/>
              <a:chOff x="1776" y="2400"/>
              <a:chExt cx="816" cy="1056"/>
            </a:xfrm>
          </p:grpSpPr>
          <p:sp>
            <p:nvSpPr>
              <p:cNvPr id="171093" name="Rectangle 79"/>
              <p:cNvSpPr>
                <a:spLocks noChangeArrowheads="1"/>
              </p:cNvSpPr>
              <p:nvPr/>
            </p:nvSpPr>
            <p:spPr bwMode="auto">
              <a:xfrm>
                <a:off x="1776" y="2400"/>
                <a:ext cx="816" cy="10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171094" name="Line 80"/>
              <p:cNvSpPr>
                <a:spLocks noChangeShapeType="1"/>
              </p:cNvSpPr>
              <p:nvPr/>
            </p:nvSpPr>
            <p:spPr bwMode="auto">
              <a:xfrm>
                <a:off x="1872" y="249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095" name="Line 81"/>
              <p:cNvSpPr>
                <a:spLocks noChangeShapeType="1"/>
              </p:cNvSpPr>
              <p:nvPr/>
            </p:nvSpPr>
            <p:spPr bwMode="auto">
              <a:xfrm>
                <a:off x="1872" y="259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096" name="Line 82"/>
              <p:cNvSpPr>
                <a:spLocks noChangeShapeType="1"/>
              </p:cNvSpPr>
              <p:nvPr/>
            </p:nvSpPr>
            <p:spPr bwMode="auto">
              <a:xfrm>
                <a:off x="1872" y="268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097" name="Line 83"/>
              <p:cNvSpPr>
                <a:spLocks noChangeShapeType="1"/>
              </p:cNvSpPr>
              <p:nvPr/>
            </p:nvSpPr>
            <p:spPr bwMode="auto">
              <a:xfrm>
                <a:off x="1872" y="278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098" name="Line 84"/>
              <p:cNvSpPr>
                <a:spLocks noChangeShapeType="1"/>
              </p:cNvSpPr>
              <p:nvPr/>
            </p:nvSpPr>
            <p:spPr bwMode="auto">
              <a:xfrm>
                <a:off x="1872" y="288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099" name="Line 85"/>
              <p:cNvSpPr>
                <a:spLocks noChangeShapeType="1"/>
              </p:cNvSpPr>
              <p:nvPr/>
            </p:nvSpPr>
            <p:spPr bwMode="auto">
              <a:xfrm>
                <a:off x="1872" y="297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100" name="Line 86"/>
              <p:cNvSpPr>
                <a:spLocks noChangeShapeType="1"/>
              </p:cNvSpPr>
              <p:nvPr/>
            </p:nvSpPr>
            <p:spPr bwMode="auto">
              <a:xfrm>
                <a:off x="1872" y="307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101" name="Line 87"/>
              <p:cNvSpPr>
                <a:spLocks noChangeShapeType="1"/>
              </p:cNvSpPr>
              <p:nvPr/>
            </p:nvSpPr>
            <p:spPr bwMode="auto">
              <a:xfrm>
                <a:off x="1872" y="316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102" name="Line 88"/>
              <p:cNvSpPr>
                <a:spLocks noChangeShapeType="1"/>
              </p:cNvSpPr>
              <p:nvPr/>
            </p:nvSpPr>
            <p:spPr bwMode="auto">
              <a:xfrm>
                <a:off x="1872" y="326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103" name="Line 89"/>
              <p:cNvSpPr>
                <a:spLocks noChangeShapeType="1"/>
              </p:cNvSpPr>
              <p:nvPr/>
            </p:nvSpPr>
            <p:spPr bwMode="auto">
              <a:xfrm>
                <a:off x="1872" y="336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71069" name="Group 90"/>
            <p:cNvGrpSpPr>
              <a:grpSpLocks/>
            </p:cNvGrpSpPr>
            <p:nvPr/>
          </p:nvGrpSpPr>
          <p:grpSpPr bwMode="auto">
            <a:xfrm rot="1033970">
              <a:off x="1595" y="2709"/>
              <a:ext cx="517" cy="668"/>
              <a:chOff x="1776" y="2400"/>
              <a:chExt cx="816" cy="1056"/>
            </a:xfrm>
          </p:grpSpPr>
          <p:sp>
            <p:nvSpPr>
              <p:cNvPr id="171082" name="Rectangle 91"/>
              <p:cNvSpPr>
                <a:spLocks noChangeArrowheads="1"/>
              </p:cNvSpPr>
              <p:nvPr/>
            </p:nvSpPr>
            <p:spPr bwMode="auto">
              <a:xfrm>
                <a:off x="1776" y="2400"/>
                <a:ext cx="816" cy="10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171083" name="Line 92"/>
              <p:cNvSpPr>
                <a:spLocks noChangeShapeType="1"/>
              </p:cNvSpPr>
              <p:nvPr/>
            </p:nvSpPr>
            <p:spPr bwMode="auto">
              <a:xfrm>
                <a:off x="1872" y="249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084" name="Line 93"/>
              <p:cNvSpPr>
                <a:spLocks noChangeShapeType="1"/>
              </p:cNvSpPr>
              <p:nvPr/>
            </p:nvSpPr>
            <p:spPr bwMode="auto">
              <a:xfrm>
                <a:off x="1872" y="259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085" name="Line 94"/>
              <p:cNvSpPr>
                <a:spLocks noChangeShapeType="1"/>
              </p:cNvSpPr>
              <p:nvPr/>
            </p:nvSpPr>
            <p:spPr bwMode="auto">
              <a:xfrm>
                <a:off x="1872" y="268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086" name="Line 95"/>
              <p:cNvSpPr>
                <a:spLocks noChangeShapeType="1"/>
              </p:cNvSpPr>
              <p:nvPr/>
            </p:nvSpPr>
            <p:spPr bwMode="auto">
              <a:xfrm>
                <a:off x="1872" y="278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087" name="Line 96"/>
              <p:cNvSpPr>
                <a:spLocks noChangeShapeType="1"/>
              </p:cNvSpPr>
              <p:nvPr/>
            </p:nvSpPr>
            <p:spPr bwMode="auto">
              <a:xfrm>
                <a:off x="1872" y="288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088" name="Line 97"/>
              <p:cNvSpPr>
                <a:spLocks noChangeShapeType="1"/>
              </p:cNvSpPr>
              <p:nvPr/>
            </p:nvSpPr>
            <p:spPr bwMode="auto">
              <a:xfrm>
                <a:off x="1872" y="297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089" name="Line 98"/>
              <p:cNvSpPr>
                <a:spLocks noChangeShapeType="1"/>
              </p:cNvSpPr>
              <p:nvPr/>
            </p:nvSpPr>
            <p:spPr bwMode="auto">
              <a:xfrm>
                <a:off x="1872" y="307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090" name="Line 99"/>
              <p:cNvSpPr>
                <a:spLocks noChangeShapeType="1"/>
              </p:cNvSpPr>
              <p:nvPr/>
            </p:nvSpPr>
            <p:spPr bwMode="auto">
              <a:xfrm>
                <a:off x="1872" y="316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091" name="Line 100"/>
              <p:cNvSpPr>
                <a:spLocks noChangeShapeType="1"/>
              </p:cNvSpPr>
              <p:nvPr/>
            </p:nvSpPr>
            <p:spPr bwMode="auto">
              <a:xfrm>
                <a:off x="1872" y="326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092" name="Line 101"/>
              <p:cNvSpPr>
                <a:spLocks noChangeShapeType="1"/>
              </p:cNvSpPr>
              <p:nvPr/>
            </p:nvSpPr>
            <p:spPr bwMode="auto">
              <a:xfrm>
                <a:off x="1872" y="336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71070" name="Group 102"/>
            <p:cNvGrpSpPr>
              <a:grpSpLocks/>
            </p:cNvGrpSpPr>
            <p:nvPr/>
          </p:nvGrpSpPr>
          <p:grpSpPr bwMode="auto">
            <a:xfrm rot="-668041">
              <a:off x="1776" y="2976"/>
              <a:ext cx="517" cy="668"/>
              <a:chOff x="1776" y="2400"/>
              <a:chExt cx="816" cy="1056"/>
            </a:xfrm>
          </p:grpSpPr>
          <p:sp>
            <p:nvSpPr>
              <p:cNvPr id="171071" name="Rectangle 103"/>
              <p:cNvSpPr>
                <a:spLocks noChangeArrowheads="1"/>
              </p:cNvSpPr>
              <p:nvPr/>
            </p:nvSpPr>
            <p:spPr bwMode="auto">
              <a:xfrm>
                <a:off x="1776" y="2400"/>
                <a:ext cx="816" cy="10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171072" name="Line 104"/>
              <p:cNvSpPr>
                <a:spLocks noChangeShapeType="1"/>
              </p:cNvSpPr>
              <p:nvPr/>
            </p:nvSpPr>
            <p:spPr bwMode="auto">
              <a:xfrm>
                <a:off x="1872" y="249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073" name="Line 105"/>
              <p:cNvSpPr>
                <a:spLocks noChangeShapeType="1"/>
              </p:cNvSpPr>
              <p:nvPr/>
            </p:nvSpPr>
            <p:spPr bwMode="auto">
              <a:xfrm>
                <a:off x="1872" y="259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074" name="Line 106"/>
              <p:cNvSpPr>
                <a:spLocks noChangeShapeType="1"/>
              </p:cNvSpPr>
              <p:nvPr/>
            </p:nvSpPr>
            <p:spPr bwMode="auto">
              <a:xfrm>
                <a:off x="1872" y="268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075" name="Line 107"/>
              <p:cNvSpPr>
                <a:spLocks noChangeShapeType="1"/>
              </p:cNvSpPr>
              <p:nvPr/>
            </p:nvSpPr>
            <p:spPr bwMode="auto">
              <a:xfrm>
                <a:off x="1872" y="278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076" name="Line 108"/>
              <p:cNvSpPr>
                <a:spLocks noChangeShapeType="1"/>
              </p:cNvSpPr>
              <p:nvPr/>
            </p:nvSpPr>
            <p:spPr bwMode="auto">
              <a:xfrm>
                <a:off x="1872" y="288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077" name="Line 109"/>
              <p:cNvSpPr>
                <a:spLocks noChangeShapeType="1"/>
              </p:cNvSpPr>
              <p:nvPr/>
            </p:nvSpPr>
            <p:spPr bwMode="auto">
              <a:xfrm>
                <a:off x="1872" y="297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078" name="Line 110"/>
              <p:cNvSpPr>
                <a:spLocks noChangeShapeType="1"/>
              </p:cNvSpPr>
              <p:nvPr/>
            </p:nvSpPr>
            <p:spPr bwMode="auto">
              <a:xfrm>
                <a:off x="1872" y="307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079" name="Line 111"/>
              <p:cNvSpPr>
                <a:spLocks noChangeShapeType="1"/>
              </p:cNvSpPr>
              <p:nvPr/>
            </p:nvSpPr>
            <p:spPr bwMode="auto">
              <a:xfrm>
                <a:off x="1872" y="316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080" name="Line 112"/>
              <p:cNvSpPr>
                <a:spLocks noChangeShapeType="1"/>
              </p:cNvSpPr>
              <p:nvPr/>
            </p:nvSpPr>
            <p:spPr bwMode="auto">
              <a:xfrm>
                <a:off x="1872" y="326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081" name="Line 113"/>
              <p:cNvSpPr>
                <a:spLocks noChangeShapeType="1"/>
              </p:cNvSpPr>
              <p:nvPr/>
            </p:nvSpPr>
            <p:spPr bwMode="auto">
              <a:xfrm>
                <a:off x="1872" y="336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grpSp>
        <p:nvGrpSpPr>
          <p:cNvPr id="171015" name="Group 114"/>
          <p:cNvGrpSpPr>
            <a:grpSpLocks/>
          </p:cNvGrpSpPr>
          <p:nvPr/>
        </p:nvGrpSpPr>
        <p:grpSpPr bwMode="auto">
          <a:xfrm>
            <a:off x="1406525" y="2667000"/>
            <a:ext cx="1330325" cy="1328738"/>
            <a:chOff x="1104" y="1680"/>
            <a:chExt cx="908" cy="837"/>
          </a:xfrm>
        </p:grpSpPr>
        <p:sp>
          <p:nvSpPr>
            <p:cNvPr id="171059" name="Rectangle 115"/>
            <p:cNvSpPr>
              <a:spLocks noChangeArrowheads="1"/>
            </p:cNvSpPr>
            <p:nvPr/>
          </p:nvSpPr>
          <p:spPr bwMode="auto">
            <a:xfrm>
              <a:off x="1125" y="1920"/>
              <a:ext cx="268" cy="168"/>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171060" name="Rectangle 116"/>
            <p:cNvSpPr>
              <a:spLocks noChangeArrowheads="1"/>
            </p:cNvSpPr>
            <p:nvPr/>
          </p:nvSpPr>
          <p:spPr bwMode="auto">
            <a:xfrm>
              <a:off x="1578" y="1680"/>
              <a:ext cx="412" cy="354"/>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171061" name="Oval 117"/>
            <p:cNvSpPr>
              <a:spLocks noChangeArrowheads="1"/>
            </p:cNvSpPr>
            <p:nvPr/>
          </p:nvSpPr>
          <p:spPr bwMode="auto">
            <a:xfrm>
              <a:off x="1579" y="2408"/>
              <a:ext cx="433" cy="109"/>
            </a:xfrm>
            <a:prstGeom prst="ellipse">
              <a:avLst/>
            </a:prstGeom>
            <a:solidFill>
              <a:schemeClr val="bg1"/>
            </a:solidFill>
            <a:ln w="9525">
              <a:solidFill>
                <a:schemeClr val="tx1"/>
              </a:solidFill>
              <a:round/>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171062" name="AutoShape 118"/>
            <p:cNvSpPr>
              <a:spLocks noChangeArrowheads="1"/>
            </p:cNvSpPr>
            <p:nvPr/>
          </p:nvSpPr>
          <p:spPr bwMode="auto">
            <a:xfrm>
              <a:off x="1104" y="2278"/>
              <a:ext cx="350" cy="82"/>
            </a:xfrm>
            <a:prstGeom prst="roundRect">
              <a:avLst>
                <a:gd name="adj" fmla="val 16667"/>
              </a:avLst>
            </a:prstGeom>
            <a:solidFill>
              <a:schemeClr val="bg1"/>
            </a:solidFill>
            <a:ln w="9525">
              <a:solidFill>
                <a:schemeClr val="tx1"/>
              </a:solidFill>
              <a:round/>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171063" name="Line 119"/>
            <p:cNvSpPr>
              <a:spLocks noChangeShapeType="1"/>
            </p:cNvSpPr>
            <p:nvPr/>
          </p:nvSpPr>
          <p:spPr bwMode="auto">
            <a:xfrm>
              <a:off x="1248" y="2088"/>
              <a:ext cx="21" cy="19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71064" name="Line 120"/>
            <p:cNvSpPr>
              <a:spLocks noChangeShapeType="1"/>
            </p:cNvSpPr>
            <p:nvPr/>
          </p:nvSpPr>
          <p:spPr bwMode="auto">
            <a:xfrm>
              <a:off x="1393" y="2006"/>
              <a:ext cx="309" cy="218"/>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71065" name="Line 121"/>
            <p:cNvSpPr>
              <a:spLocks noChangeShapeType="1"/>
            </p:cNvSpPr>
            <p:nvPr/>
          </p:nvSpPr>
          <p:spPr bwMode="auto">
            <a:xfrm flipV="1">
              <a:off x="1784" y="2034"/>
              <a:ext cx="0" cy="37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71016" name="Group 122"/>
          <p:cNvGrpSpPr>
            <a:grpSpLocks/>
          </p:cNvGrpSpPr>
          <p:nvPr/>
        </p:nvGrpSpPr>
        <p:grpSpPr bwMode="auto">
          <a:xfrm>
            <a:off x="5697538" y="2743200"/>
            <a:ext cx="1328737" cy="1439863"/>
            <a:chOff x="4224" y="1536"/>
            <a:chExt cx="1248" cy="1056"/>
          </a:xfrm>
        </p:grpSpPr>
        <p:sp>
          <p:nvSpPr>
            <p:cNvPr id="171052" name="Rectangle 123"/>
            <p:cNvSpPr>
              <a:spLocks noChangeArrowheads="1"/>
            </p:cNvSpPr>
            <p:nvPr/>
          </p:nvSpPr>
          <p:spPr bwMode="auto">
            <a:xfrm>
              <a:off x="4608" y="1536"/>
              <a:ext cx="480" cy="240"/>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171053" name="Rectangle 124"/>
            <p:cNvSpPr>
              <a:spLocks noChangeArrowheads="1"/>
            </p:cNvSpPr>
            <p:nvPr/>
          </p:nvSpPr>
          <p:spPr bwMode="auto">
            <a:xfrm>
              <a:off x="4224" y="1968"/>
              <a:ext cx="480" cy="240"/>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171054" name="Rectangle 125"/>
            <p:cNvSpPr>
              <a:spLocks noChangeArrowheads="1"/>
            </p:cNvSpPr>
            <p:nvPr/>
          </p:nvSpPr>
          <p:spPr bwMode="auto">
            <a:xfrm>
              <a:off x="4992" y="1968"/>
              <a:ext cx="480" cy="240"/>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171055" name="Rectangle 126"/>
            <p:cNvSpPr>
              <a:spLocks noChangeArrowheads="1"/>
            </p:cNvSpPr>
            <p:nvPr/>
          </p:nvSpPr>
          <p:spPr bwMode="auto">
            <a:xfrm>
              <a:off x="4608" y="2352"/>
              <a:ext cx="480" cy="240"/>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171056" name="Line 127"/>
            <p:cNvSpPr>
              <a:spLocks noChangeShapeType="1"/>
            </p:cNvSpPr>
            <p:nvPr/>
          </p:nvSpPr>
          <p:spPr bwMode="auto">
            <a:xfrm flipV="1">
              <a:off x="4464" y="1776"/>
              <a:ext cx="336" cy="19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71057" name="Line 128"/>
            <p:cNvSpPr>
              <a:spLocks noChangeShapeType="1"/>
            </p:cNvSpPr>
            <p:nvPr/>
          </p:nvSpPr>
          <p:spPr bwMode="auto">
            <a:xfrm flipH="1" flipV="1">
              <a:off x="4944" y="1776"/>
              <a:ext cx="336" cy="19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71058" name="Line 129"/>
            <p:cNvSpPr>
              <a:spLocks noChangeShapeType="1"/>
            </p:cNvSpPr>
            <p:nvPr/>
          </p:nvSpPr>
          <p:spPr bwMode="auto">
            <a:xfrm flipV="1">
              <a:off x="4848" y="2208"/>
              <a:ext cx="432" cy="14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71017" name="Group 130"/>
          <p:cNvGrpSpPr>
            <a:grpSpLocks/>
          </p:cNvGrpSpPr>
          <p:nvPr/>
        </p:nvGrpSpPr>
        <p:grpSpPr bwMode="auto">
          <a:xfrm>
            <a:off x="4924425" y="1447800"/>
            <a:ext cx="1319213" cy="919163"/>
            <a:chOff x="867" y="1011"/>
            <a:chExt cx="901" cy="579"/>
          </a:xfrm>
        </p:grpSpPr>
        <p:sp>
          <p:nvSpPr>
            <p:cNvPr id="171038" name="Freeform 131"/>
            <p:cNvSpPr>
              <a:spLocks/>
            </p:cNvSpPr>
            <p:nvPr/>
          </p:nvSpPr>
          <p:spPr bwMode="auto">
            <a:xfrm>
              <a:off x="882" y="1031"/>
              <a:ext cx="769" cy="536"/>
            </a:xfrm>
            <a:custGeom>
              <a:avLst/>
              <a:gdLst>
                <a:gd name="T0" fmla="*/ 746 w 769"/>
                <a:gd name="T1" fmla="*/ 194 h 536"/>
                <a:gd name="T2" fmla="*/ 769 w 769"/>
                <a:gd name="T3" fmla="*/ 135 h 536"/>
                <a:gd name="T4" fmla="*/ 759 w 769"/>
                <a:gd name="T5" fmla="*/ 97 h 536"/>
                <a:gd name="T6" fmla="*/ 741 w 769"/>
                <a:gd name="T7" fmla="*/ 43 h 536"/>
                <a:gd name="T8" fmla="*/ 713 w 769"/>
                <a:gd name="T9" fmla="*/ 18 h 536"/>
                <a:gd name="T10" fmla="*/ 690 w 769"/>
                <a:gd name="T11" fmla="*/ 10 h 536"/>
                <a:gd name="T12" fmla="*/ 662 w 769"/>
                <a:gd name="T13" fmla="*/ 10 h 536"/>
                <a:gd name="T14" fmla="*/ 593 w 769"/>
                <a:gd name="T15" fmla="*/ 5 h 536"/>
                <a:gd name="T16" fmla="*/ 567 w 769"/>
                <a:gd name="T17" fmla="*/ 31 h 536"/>
                <a:gd name="T18" fmla="*/ 524 w 769"/>
                <a:gd name="T19" fmla="*/ 69 h 536"/>
                <a:gd name="T20" fmla="*/ 508 w 769"/>
                <a:gd name="T21" fmla="*/ 128 h 536"/>
                <a:gd name="T22" fmla="*/ 534 w 769"/>
                <a:gd name="T23" fmla="*/ 184 h 536"/>
                <a:gd name="T24" fmla="*/ 496 w 769"/>
                <a:gd name="T25" fmla="*/ 130 h 536"/>
                <a:gd name="T26" fmla="*/ 475 w 769"/>
                <a:gd name="T27" fmla="*/ 105 h 536"/>
                <a:gd name="T28" fmla="*/ 444 w 769"/>
                <a:gd name="T29" fmla="*/ 82 h 536"/>
                <a:gd name="T30" fmla="*/ 401 w 769"/>
                <a:gd name="T31" fmla="*/ 79 h 536"/>
                <a:gd name="T32" fmla="*/ 347 w 769"/>
                <a:gd name="T33" fmla="*/ 97 h 536"/>
                <a:gd name="T34" fmla="*/ 317 w 769"/>
                <a:gd name="T35" fmla="*/ 117 h 536"/>
                <a:gd name="T36" fmla="*/ 304 w 769"/>
                <a:gd name="T37" fmla="*/ 174 h 536"/>
                <a:gd name="T38" fmla="*/ 337 w 769"/>
                <a:gd name="T39" fmla="*/ 235 h 536"/>
                <a:gd name="T40" fmla="*/ 312 w 769"/>
                <a:gd name="T41" fmla="*/ 232 h 536"/>
                <a:gd name="T42" fmla="*/ 294 w 769"/>
                <a:gd name="T43" fmla="*/ 227 h 536"/>
                <a:gd name="T44" fmla="*/ 273 w 769"/>
                <a:gd name="T45" fmla="*/ 209 h 536"/>
                <a:gd name="T46" fmla="*/ 232 w 769"/>
                <a:gd name="T47" fmla="*/ 207 h 536"/>
                <a:gd name="T48" fmla="*/ 207 w 769"/>
                <a:gd name="T49" fmla="*/ 212 h 536"/>
                <a:gd name="T50" fmla="*/ 181 w 769"/>
                <a:gd name="T51" fmla="*/ 227 h 536"/>
                <a:gd name="T52" fmla="*/ 158 w 769"/>
                <a:gd name="T53" fmla="*/ 258 h 536"/>
                <a:gd name="T54" fmla="*/ 151 w 769"/>
                <a:gd name="T55" fmla="*/ 273 h 536"/>
                <a:gd name="T56" fmla="*/ 158 w 769"/>
                <a:gd name="T57" fmla="*/ 322 h 536"/>
                <a:gd name="T58" fmla="*/ 143 w 769"/>
                <a:gd name="T59" fmla="*/ 329 h 536"/>
                <a:gd name="T60" fmla="*/ 110 w 769"/>
                <a:gd name="T61" fmla="*/ 339 h 536"/>
                <a:gd name="T62" fmla="*/ 66 w 769"/>
                <a:gd name="T63" fmla="*/ 350 h 536"/>
                <a:gd name="T64" fmla="*/ 31 w 769"/>
                <a:gd name="T65" fmla="*/ 365 h 536"/>
                <a:gd name="T66" fmla="*/ 8 w 769"/>
                <a:gd name="T67" fmla="*/ 388 h 536"/>
                <a:gd name="T68" fmla="*/ 2 w 769"/>
                <a:gd name="T69" fmla="*/ 441 h 536"/>
                <a:gd name="T70" fmla="*/ 23 w 769"/>
                <a:gd name="T71" fmla="*/ 477 h 536"/>
                <a:gd name="T72" fmla="*/ 48 w 769"/>
                <a:gd name="T73" fmla="*/ 505 h 536"/>
                <a:gd name="T74" fmla="*/ 82 w 769"/>
                <a:gd name="T75" fmla="*/ 518 h 536"/>
                <a:gd name="T76" fmla="*/ 123 w 769"/>
                <a:gd name="T77" fmla="*/ 521 h 536"/>
                <a:gd name="T78" fmla="*/ 166 w 769"/>
                <a:gd name="T79" fmla="*/ 516 h 536"/>
                <a:gd name="T80" fmla="*/ 217 w 769"/>
                <a:gd name="T81" fmla="*/ 472 h 536"/>
                <a:gd name="T82" fmla="*/ 222 w 769"/>
                <a:gd name="T83" fmla="*/ 505 h 536"/>
                <a:gd name="T84" fmla="*/ 253 w 769"/>
                <a:gd name="T85" fmla="*/ 528 h 536"/>
                <a:gd name="T86" fmla="*/ 296 w 769"/>
                <a:gd name="T87" fmla="*/ 536 h 536"/>
                <a:gd name="T88" fmla="*/ 352 w 769"/>
                <a:gd name="T89" fmla="*/ 528 h 536"/>
                <a:gd name="T90" fmla="*/ 398 w 769"/>
                <a:gd name="T91" fmla="*/ 510 h 536"/>
                <a:gd name="T92" fmla="*/ 396 w 769"/>
                <a:gd name="T93" fmla="*/ 457 h 536"/>
                <a:gd name="T94" fmla="*/ 409 w 769"/>
                <a:gd name="T95" fmla="*/ 401 h 536"/>
                <a:gd name="T96" fmla="*/ 416 w 769"/>
                <a:gd name="T97" fmla="*/ 378 h 536"/>
                <a:gd name="T98" fmla="*/ 432 w 769"/>
                <a:gd name="T99" fmla="*/ 360 h 536"/>
                <a:gd name="T100" fmla="*/ 485 w 769"/>
                <a:gd name="T101" fmla="*/ 332 h 536"/>
                <a:gd name="T102" fmla="*/ 542 w 769"/>
                <a:gd name="T103" fmla="*/ 283 h 536"/>
                <a:gd name="T104" fmla="*/ 580 w 769"/>
                <a:gd name="T105" fmla="*/ 273 h 536"/>
                <a:gd name="T106" fmla="*/ 616 w 769"/>
                <a:gd name="T107" fmla="*/ 271 h 536"/>
                <a:gd name="T108" fmla="*/ 639 w 769"/>
                <a:gd name="T109" fmla="*/ 273 h 536"/>
                <a:gd name="T110" fmla="*/ 679 w 769"/>
                <a:gd name="T111" fmla="*/ 306 h 536"/>
                <a:gd name="T112" fmla="*/ 674 w 769"/>
                <a:gd name="T113" fmla="*/ 258 h 536"/>
                <a:gd name="T114" fmla="*/ 697 w 769"/>
                <a:gd name="T115" fmla="*/ 230 h 536"/>
                <a:gd name="T116" fmla="*/ 725 w 769"/>
                <a:gd name="T117" fmla="*/ 214 h 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769"/>
                <a:gd name="T178" fmla="*/ 0 h 536"/>
                <a:gd name="T179" fmla="*/ 769 w 769"/>
                <a:gd name="T180" fmla="*/ 536 h 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769" h="536">
                  <a:moveTo>
                    <a:pt x="725" y="214"/>
                  </a:moveTo>
                  <a:lnTo>
                    <a:pt x="725" y="209"/>
                  </a:lnTo>
                  <a:lnTo>
                    <a:pt x="728" y="207"/>
                  </a:lnTo>
                  <a:lnTo>
                    <a:pt x="736" y="202"/>
                  </a:lnTo>
                  <a:lnTo>
                    <a:pt x="743" y="196"/>
                  </a:lnTo>
                  <a:lnTo>
                    <a:pt x="746" y="194"/>
                  </a:lnTo>
                  <a:lnTo>
                    <a:pt x="748" y="189"/>
                  </a:lnTo>
                  <a:lnTo>
                    <a:pt x="756" y="176"/>
                  </a:lnTo>
                  <a:lnTo>
                    <a:pt x="764" y="168"/>
                  </a:lnTo>
                  <a:lnTo>
                    <a:pt x="766" y="161"/>
                  </a:lnTo>
                  <a:lnTo>
                    <a:pt x="769" y="156"/>
                  </a:lnTo>
                  <a:lnTo>
                    <a:pt x="769" y="135"/>
                  </a:lnTo>
                  <a:lnTo>
                    <a:pt x="766" y="117"/>
                  </a:lnTo>
                  <a:lnTo>
                    <a:pt x="766" y="112"/>
                  </a:lnTo>
                  <a:lnTo>
                    <a:pt x="764" y="110"/>
                  </a:lnTo>
                  <a:lnTo>
                    <a:pt x="761" y="110"/>
                  </a:lnTo>
                  <a:lnTo>
                    <a:pt x="761" y="107"/>
                  </a:lnTo>
                  <a:lnTo>
                    <a:pt x="759" y="97"/>
                  </a:lnTo>
                  <a:lnTo>
                    <a:pt x="756" y="82"/>
                  </a:lnTo>
                  <a:lnTo>
                    <a:pt x="754" y="74"/>
                  </a:lnTo>
                  <a:lnTo>
                    <a:pt x="751" y="64"/>
                  </a:lnTo>
                  <a:lnTo>
                    <a:pt x="746" y="54"/>
                  </a:lnTo>
                  <a:lnTo>
                    <a:pt x="743" y="46"/>
                  </a:lnTo>
                  <a:lnTo>
                    <a:pt x="741" y="43"/>
                  </a:lnTo>
                  <a:lnTo>
                    <a:pt x="736" y="38"/>
                  </a:lnTo>
                  <a:lnTo>
                    <a:pt x="728" y="33"/>
                  </a:lnTo>
                  <a:lnTo>
                    <a:pt x="725" y="31"/>
                  </a:lnTo>
                  <a:lnTo>
                    <a:pt x="720" y="25"/>
                  </a:lnTo>
                  <a:lnTo>
                    <a:pt x="718" y="20"/>
                  </a:lnTo>
                  <a:lnTo>
                    <a:pt x="713" y="18"/>
                  </a:lnTo>
                  <a:lnTo>
                    <a:pt x="710" y="18"/>
                  </a:lnTo>
                  <a:lnTo>
                    <a:pt x="708" y="18"/>
                  </a:lnTo>
                  <a:lnTo>
                    <a:pt x="705" y="18"/>
                  </a:lnTo>
                  <a:lnTo>
                    <a:pt x="700" y="18"/>
                  </a:lnTo>
                  <a:lnTo>
                    <a:pt x="697" y="15"/>
                  </a:lnTo>
                  <a:lnTo>
                    <a:pt x="690" y="10"/>
                  </a:lnTo>
                  <a:lnTo>
                    <a:pt x="685" y="5"/>
                  </a:lnTo>
                  <a:lnTo>
                    <a:pt x="682" y="5"/>
                  </a:lnTo>
                  <a:lnTo>
                    <a:pt x="677" y="5"/>
                  </a:lnTo>
                  <a:lnTo>
                    <a:pt x="672" y="8"/>
                  </a:lnTo>
                  <a:lnTo>
                    <a:pt x="667" y="8"/>
                  </a:lnTo>
                  <a:lnTo>
                    <a:pt x="662" y="10"/>
                  </a:lnTo>
                  <a:lnTo>
                    <a:pt x="654" y="8"/>
                  </a:lnTo>
                  <a:lnTo>
                    <a:pt x="646" y="5"/>
                  </a:lnTo>
                  <a:lnTo>
                    <a:pt x="639" y="0"/>
                  </a:lnTo>
                  <a:lnTo>
                    <a:pt x="628" y="0"/>
                  </a:lnTo>
                  <a:lnTo>
                    <a:pt x="605" y="3"/>
                  </a:lnTo>
                  <a:lnTo>
                    <a:pt x="593" y="5"/>
                  </a:lnTo>
                  <a:lnTo>
                    <a:pt x="585" y="10"/>
                  </a:lnTo>
                  <a:lnTo>
                    <a:pt x="577" y="13"/>
                  </a:lnTo>
                  <a:lnTo>
                    <a:pt x="575" y="18"/>
                  </a:lnTo>
                  <a:lnTo>
                    <a:pt x="572" y="20"/>
                  </a:lnTo>
                  <a:lnTo>
                    <a:pt x="570" y="25"/>
                  </a:lnTo>
                  <a:lnTo>
                    <a:pt x="567" y="31"/>
                  </a:lnTo>
                  <a:lnTo>
                    <a:pt x="554" y="38"/>
                  </a:lnTo>
                  <a:lnTo>
                    <a:pt x="542" y="43"/>
                  </a:lnTo>
                  <a:lnTo>
                    <a:pt x="536" y="46"/>
                  </a:lnTo>
                  <a:lnTo>
                    <a:pt x="531" y="51"/>
                  </a:lnTo>
                  <a:lnTo>
                    <a:pt x="526" y="59"/>
                  </a:lnTo>
                  <a:lnTo>
                    <a:pt x="524" y="69"/>
                  </a:lnTo>
                  <a:lnTo>
                    <a:pt x="521" y="77"/>
                  </a:lnTo>
                  <a:lnTo>
                    <a:pt x="516" y="87"/>
                  </a:lnTo>
                  <a:lnTo>
                    <a:pt x="513" y="92"/>
                  </a:lnTo>
                  <a:lnTo>
                    <a:pt x="511" y="97"/>
                  </a:lnTo>
                  <a:lnTo>
                    <a:pt x="508" y="112"/>
                  </a:lnTo>
                  <a:lnTo>
                    <a:pt x="508" y="128"/>
                  </a:lnTo>
                  <a:lnTo>
                    <a:pt x="511" y="140"/>
                  </a:lnTo>
                  <a:lnTo>
                    <a:pt x="519" y="151"/>
                  </a:lnTo>
                  <a:lnTo>
                    <a:pt x="529" y="163"/>
                  </a:lnTo>
                  <a:lnTo>
                    <a:pt x="534" y="174"/>
                  </a:lnTo>
                  <a:lnTo>
                    <a:pt x="536" y="179"/>
                  </a:lnTo>
                  <a:lnTo>
                    <a:pt x="534" y="184"/>
                  </a:lnTo>
                  <a:lnTo>
                    <a:pt x="521" y="181"/>
                  </a:lnTo>
                  <a:lnTo>
                    <a:pt x="516" y="179"/>
                  </a:lnTo>
                  <a:lnTo>
                    <a:pt x="511" y="176"/>
                  </a:lnTo>
                  <a:lnTo>
                    <a:pt x="503" y="163"/>
                  </a:lnTo>
                  <a:lnTo>
                    <a:pt x="501" y="151"/>
                  </a:lnTo>
                  <a:lnTo>
                    <a:pt x="496" y="130"/>
                  </a:lnTo>
                  <a:lnTo>
                    <a:pt x="496" y="120"/>
                  </a:lnTo>
                  <a:lnTo>
                    <a:pt x="493" y="115"/>
                  </a:lnTo>
                  <a:lnTo>
                    <a:pt x="490" y="112"/>
                  </a:lnTo>
                  <a:lnTo>
                    <a:pt x="488" y="110"/>
                  </a:lnTo>
                  <a:lnTo>
                    <a:pt x="478" y="107"/>
                  </a:lnTo>
                  <a:lnTo>
                    <a:pt x="475" y="105"/>
                  </a:lnTo>
                  <a:lnTo>
                    <a:pt x="473" y="102"/>
                  </a:lnTo>
                  <a:lnTo>
                    <a:pt x="467" y="97"/>
                  </a:lnTo>
                  <a:lnTo>
                    <a:pt x="462" y="89"/>
                  </a:lnTo>
                  <a:lnTo>
                    <a:pt x="460" y="87"/>
                  </a:lnTo>
                  <a:lnTo>
                    <a:pt x="455" y="87"/>
                  </a:lnTo>
                  <a:lnTo>
                    <a:pt x="444" y="82"/>
                  </a:lnTo>
                  <a:lnTo>
                    <a:pt x="434" y="77"/>
                  </a:lnTo>
                  <a:lnTo>
                    <a:pt x="424" y="71"/>
                  </a:lnTo>
                  <a:lnTo>
                    <a:pt x="419" y="71"/>
                  </a:lnTo>
                  <a:lnTo>
                    <a:pt x="414" y="71"/>
                  </a:lnTo>
                  <a:lnTo>
                    <a:pt x="406" y="74"/>
                  </a:lnTo>
                  <a:lnTo>
                    <a:pt x="401" y="79"/>
                  </a:lnTo>
                  <a:lnTo>
                    <a:pt x="393" y="82"/>
                  </a:lnTo>
                  <a:lnTo>
                    <a:pt x="381" y="84"/>
                  </a:lnTo>
                  <a:lnTo>
                    <a:pt x="368" y="84"/>
                  </a:lnTo>
                  <a:lnTo>
                    <a:pt x="360" y="87"/>
                  </a:lnTo>
                  <a:lnTo>
                    <a:pt x="352" y="89"/>
                  </a:lnTo>
                  <a:lnTo>
                    <a:pt x="347" y="97"/>
                  </a:lnTo>
                  <a:lnTo>
                    <a:pt x="345" y="100"/>
                  </a:lnTo>
                  <a:lnTo>
                    <a:pt x="342" y="102"/>
                  </a:lnTo>
                  <a:lnTo>
                    <a:pt x="332" y="105"/>
                  </a:lnTo>
                  <a:lnTo>
                    <a:pt x="322" y="110"/>
                  </a:lnTo>
                  <a:lnTo>
                    <a:pt x="319" y="112"/>
                  </a:lnTo>
                  <a:lnTo>
                    <a:pt x="317" y="117"/>
                  </a:lnTo>
                  <a:lnTo>
                    <a:pt x="317" y="125"/>
                  </a:lnTo>
                  <a:lnTo>
                    <a:pt x="317" y="130"/>
                  </a:lnTo>
                  <a:lnTo>
                    <a:pt x="317" y="138"/>
                  </a:lnTo>
                  <a:lnTo>
                    <a:pt x="312" y="148"/>
                  </a:lnTo>
                  <a:lnTo>
                    <a:pt x="306" y="161"/>
                  </a:lnTo>
                  <a:lnTo>
                    <a:pt x="304" y="174"/>
                  </a:lnTo>
                  <a:lnTo>
                    <a:pt x="304" y="189"/>
                  </a:lnTo>
                  <a:lnTo>
                    <a:pt x="304" y="199"/>
                  </a:lnTo>
                  <a:lnTo>
                    <a:pt x="314" y="212"/>
                  </a:lnTo>
                  <a:lnTo>
                    <a:pt x="324" y="222"/>
                  </a:lnTo>
                  <a:lnTo>
                    <a:pt x="332" y="230"/>
                  </a:lnTo>
                  <a:lnTo>
                    <a:pt x="337" y="235"/>
                  </a:lnTo>
                  <a:lnTo>
                    <a:pt x="337" y="237"/>
                  </a:lnTo>
                  <a:lnTo>
                    <a:pt x="335" y="237"/>
                  </a:lnTo>
                  <a:lnTo>
                    <a:pt x="332" y="240"/>
                  </a:lnTo>
                  <a:lnTo>
                    <a:pt x="324" y="240"/>
                  </a:lnTo>
                  <a:lnTo>
                    <a:pt x="314" y="235"/>
                  </a:lnTo>
                  <a:lnTo>
                    <a:pt x="312" y="232"/>
                  </a:lnTo>
                  <a:lnTo>
                    <a:pt x="306" y="227"/>
                  </a:lnTo>
                  <a:lnTo>
                    <a:pt x="296" y="225"/>
                  </a:lnTo>
                  <a:lnTo>
                    <a:pt x="299" y="225"/>
                  </a:lnTo>
                  <a:lnTo>
                    <a:pt x="299" y="227"/>
                  </a:lnTo>
                  <a:lnTo>
                    <a:pt x="296" y="227"/>
                  </a:lnTo>
                  <a:lnTo>
                    <a:pt x="294" y="227"/>
                  </a:lnTo>
                  <a:lnTo>
                    <a:pt x="291" y="227"/>
                  </a:lnTo>
                  <a:lnTo>
                    <a:pt x="286" y="227"/>
                  </a:lnTo>
                  <a:lnTo>
                    <a:pt x="283" y="225"/>
                  </a:lnTo>
                  <a:lnTo>
                    <a:pt x="278" y="222"/>
                  </a:lnTo>
                  <a:lnTo>
                    <a:pt x="276" y="219"/>
                  </a:lnTo>
                  <a:lnTo>
                    <a:pt x="273" y="209"/>
                  </a:lnTo>
                  <a:lnTo>
                    <a:pt x="266" y="204"/>
                  </a:lnTo>
                  <a:lnTo>
                    <a:pt x="260" y="202"/>
                  </a:lnTo>
                  <a:lnTo>
                    <a:pt x="253" y="202"/>
                  </a:lnTo>
                  <a:lnTo>
                    <a:pt x="248" y="202"/>
                  </a:lnTo>
                  <a:lnTo>
                    <a:pt x="240" y="204"/>
                  </a:lnTo>
                  <a:lnTo>
                    <a:pt x="232" y="207"/>
                  </a:lnTo>
                  <a:lnTo>
                    <a:pt x="230" y="204"/>
                  </a:lnTo>
                  <a:lnTo>
                    <a:pt x="225" y="204"/>
                  </a:lnTo>
                  <a:lnTo>
                    <a:pt x="222" y="204"/>
                  </a:lnTo>
                  <a:lnTo>
                    <a:pt x="220" y="204"/>
                  </a:lnTo>
                  <a:lnTo>
                    <a:pt x="212" y="209"/>
                  </a:lnTo>
                  <a:lnTo>
                    <a:pt x="207" y="212"/>
                  </a:lnTo>
                  <a:lnTo>
                    <a:pt x="202" y="214"/>
                  </a:lnTo>
                  <a:lnTo>
                    <a:pt x="197" y="214"/>
                  </a:lnTo>
                  <a:lnTo>
                    <a:pt x="194" y="214"/>
                  </a:lnTo>
                  <a:lnTo>
                    <a:pt x="192" y="214"/>
                  </a:lnTo>
                  <a:lnTo>
                    <a:pt x="186" y="222"/>
                  </a:lnTo>
                  <a:lnTo>
                    <a:pt x="181" y="227"/>
                  </a:lnTo>
                  <a:lnTo>
                    <a:pt x="179" y="232"/>
                  </a:lnTo>
                  <a:lnTo>
                    <a:pt x="174" y="235"/>
                  </a:lnTo>
                  <a:lnTo>
                    <a:pt x="171" y="237"/>
                  </a:lnTo>
                  <a:lnTo>
                    <a:pt x="166" y="240"/>
                  </a:lnTo>
                  <a:lnTo>
                    <a:pt x="163" y="248"/>
                  </a:lnTo>
                  <a:lnTo>
                    <a:pt x="158" y="258"/>
                  </a:lnTo>
                  <a:lnTo>
                    <a:pt x="156" y="260"/>
                  </a:lnTo>
                  <a:lnTo>
                    <a:pt x="153" y="263"/>
                  </a:lnTo>
                  <a:lnTo>
                    <a:pt x="151" y="263"/>
                  </a:lnTo>
                  <a:lnTo>
                    <a:pt x="151" y="265"/>
                  </a:lnTo>
                  <a:lnTo>
                    <a:pt x="151" y="271"/>
                  </a:lnTo>
                  <a:lnTo>
                    <a:pt x="151" y="273"/>
                  </a:lnTo>
                  <a:lnTo>
                    <a:pt x="153" y="281"/>
                  </a:lnTo>
                  <a:lnTo>
                    <a:pt x="158" y="286"/>
                  </a:lnTo>
                  <a:lnTo>
                    <a:pt x="148" y="306"/>
                  </a:lnTo>
                  <a:lnTo>
                    <a:pt x="153" y="309"/>
                  </a:lnTo>
                  <a:lnTo>
                    <a:pt x="156" y="311"/>
                  </a:lnTo>
                  <a:lnTo>
                    <a:pt x="158" y="322"/>
                  </a:lnTo>
                  <a:lnTo>
                    <a:pt x="161" y="327"/>
                  </a:lnTo>
                  <a:lnTo>
                    <a:pt x="163" y="329"/>
                  </a:lnTo>
                  <a:lnTo>
                    <a:pt x="166" y="332"/>
                  </a:lnTo>
                  <a:lnTo>
                    <a:pt x="161" y="329"/>
                  </a:lnTo>
                  <a:lnTo>
                    <a:pt x="151" y="329"/>
                  </a:lnTo>
                  <a:lnTo>
                    <a:pt x="143" y="329"/>
                  </a:lnTo>
                  <a:lnTo>
                    <a:pt x="138" y="332"/>
                  </a:lnTo>
                  <a:lnTo>
                    <a:pt x="135" y="334"/>
                  </a:lnTo>
                  <a:lnTo>
                    <a:pt x="133" y="332"/>
                  </a:lnTo>
                  <a:lnTo>
                    <a:pt x="128" y="332"/>
                  </a:lnTo>
                  <a:lnTo>
                    <a:pt x="117" y="334"/>
                  </a:lnTo>
                  <a:lnTo>
                    <a:pt x="110" y="339"/>
                  </a:lnTo>
                  <a:lnTo>
                    <a:pt x="102" y="342"/>
                  </a:lnTo>
                  <a:lnTo>
                    <a:pt x="94" y="342"/>
                  </a:lnTo>
                  <a:lnTo>
                    <a:pt x="82" y="342"/>
                  </a:lnTo>
                  <a:lnTo>
                    <a:pt x="71" y="347"/>
                  </a:lnTo>
                  <a:lnTo>
                    <a:pt x="69" y="350"/>
                  </a:lnTo>
                  <a:lnTo>
                    <a:pt x="66" y="350"/>
                  </a:lnTo>
                  <a:lnTo>
                    <a:pt x="66" y="352"/>
                  </a:lnTo>
                  <a:lnTo>
                    <a:pt x="66" y="355"/>
                  </a:lnTo>
                  <a:lnTo>
                    <a:pt x="61" y="355"/>
                  </a:lnTo>
                  <a:lnTo>
                    <a:pt x="51" y="357"/>
                  </a:lnTo>
                  <a:lnTo>
                    <a:pt x="36" y="362"/>
                  </a:lnTo>
                  <a:lnTo>
                    <a:pt x="31" y="365"/>
                  </a:lnTo>
                  <a:lnTo>
                    <a:pt x="28" y="367"/>
                  </a:lnTo>
                  <a:lnTo>
                    <a:pt x="28" y="370"/>
                  </a:lnTo>
                  <a:lnTo>
                    <a:pt x="23" y="373"/>
                  </a:lnTo>
                  <a:lnTo>
                    <a:pt x="18" y="378"/>
                  </a:lnTo>
                  <a:lnTo>
                    <a:pt x="10" y="385"/>
                  </a:lnTo>
                  <a:lnTo>
                    <a:pt x="8" y="388"/>
                  </a:lnTo>
                  <a:lnTo>
                    <a:pt x="8" y="393"/>
                  </a:lnTo>
                  <a:lnTo>
                    <a:pt x="8" y="398"/>
                  </a:lnTo>
                  <a:lnTo>
                    <a:pt x="8" y="406"/>
                  </a:lnTo>
                  <a:lnTo>
                    <a:pt x="5" y="421"/>
                  </a:lnTo>
                  <a:lnTo>
                    <a:pt x="0" y="434"/>
                  </a:lnTo>
                  <a:lnTo>
                    <a:pt x="2" y="441"/>
                  </a:lnTo>
                  <a:lnTo>
                    <a:pt x="2" y="447"/>
                  </a:lnTo>
                  <a:lnTo>
                    <a:pt x="10" y="454"/>
                  </a:lnTo>
                  <a:lnTo>
                    <a:pt x="15" y="462"/>
                  </a:lnTo>
                  <a:lnTo>
                    <a:pt x="23" y="470"/>
                  </a:lnTo>
                  <a:lnTo>
                    <a:pt x="23" y="472"/>
                  </a:lnTo>
                  <a:lnTo>
                    <a:pt x="23" y="477"/>
                  </a:lnTo>
                  <a:lnTo>
                    <a:pt x="25" y="480"/>
                  </a:lnTo>
                  <a:lnTo>
                    <a:pt x="28" y="482"/>
                  </a:lnTo>
                  <a:lnTo>
                    <a:pt x="36" y="490"/>
                  </a:lnTo>
                  <a:lnTo>
                    <a:pt x="43" y="498"/>
                  </a:lnTo>
                  <a:lnTo>
                    <a:pt x="46" y="500"/>
                  </a:lnTo>
                  <a:lnTo>
                    <a:pt x="48" y="505"/>
                  </a:lnTo>
                  <a:lnTo>
                    <a:pt x="51" y="508"/>
                  </a:lnTo>
                  <a:lnTo>
                    <a:pt x="54" y="510"/>
                  </a:lnTo>
                  <a:lnTo>
                    <a:pt x="64" y="513"/>
                  </a:lnTo>
                  <a:lnTo>
                    <a:pt x="74" y="513"/>
                  </a:lnTo>
                  <a:lnTo>
                    <a:pt x="79" y="516"/>
                  </a:lnTo>
                  <a:lnTo>
                    <a:pt x="82" y="518"/>
                  </a:lnTo>
                  <a:lnTo>
                    <a:pt x="84" y="521"/>
                  </a:lnTo>
                  <a:lnTo>
                    <a:pt x="89" y="521"/>
                  </a:lnTo>
                  <a:lnTo>
                    <a:pt x="100" y="526"/>
                  </a:lnTo>
                  <a:lnTo>
                    <a:pt x="112" y="526"/>
                  </a:lnTo>
                  <a:lnTo>
                    <a:pt x="117" y="523"/>
                  </a:lnTo>
                  <a:lnTo>
                    <a:pt x="123" y="521"/>
                  </a:lnTo>
                  <a:lnTo>
                    <a:pt x="128" y="518"/>
                  </a:lnTo>
                  <a:lnTo>
                    <a:pt x="133" y="516"/>
                  </a:lnTo>
                  <a:lnTo>
                    <a:pt x="146" y="516"/>
                  </a:lnTo>
                  <a:lnTo>
                    <a:pt x="158" y="518"/>
                  </a:lnTo>
                  <a:lnTo>
                    <a:pt x="163" y="518"/>
                  </a:lnTo>
                  <a:lnTo>
                    <a:pt x="166" y="516"/>
                  </a:lnTo>
                  <a:lnTo>
                    <a:pt x="171" y="508"/>
                  </a:lnTo>
                  <a:lnTo>
                    <a:pt x="174" y="503"/>
                  </a:lnTo>
                  <a:lnTo>
                    <a:pt x="176" y="498"/>
                  </a:lnTo>
                  <a:lnTo>
                    <a:pt x="181" y="493"/>
                  </a:lnTo>
                  <a:lnTo>
                    <a:pt x="212" y="470"/>
                  </a:lnTo>
                  <a:lnTo>
                    <a:pt x="217" y="472"/>
                  </a:lnTo>
                  <a:lnTo>
                    <a:pt x="220" y="475"/>
                  </a:lnTo>
                  <a:lnTo>
                    <a:pt x="220" y="480"/>
                  </a:lnTo>
                  <a:lnTo>
                    <a:pt x="220" y="485"/>
                  </a:lnTo>
                  <a:lnTo>
                    <a:pt x="220" y="495"/>
                  </a:lnTo>
                  <a:lnTo>
                    <a:pt x="220" y="500"/>
                  </a:lnTo>
                  <a:lnTo>
                    <a:pt x="222" y="505"/>
                  </a:lnTo>
                  <a:lnTo>
                    <a:pt x="227" y="510"/>
                  </a:lnTo>
                  <a:lnTo>
                    <a:pt x="232" y="513"/>
                  </a:lnTo>
                  <a:lnTo>
                    <a:pt x="237" y="516"/>
                  </a:lnTo>
                  <a:lnTo>
                    <a:pt x="243" y="523"/>
                  </a:lnTo>
                  <a:lnTo>
                    <a:pt x="248" y="526"/>
                  </a:lnTo>
                  <a:lnTo>
                    <a:pt x="253" y="528"/>
                  </a:lnTo>
                  <a:lnTo>
                    <a:pt x="263" y="531"/>
                  </a:lnTo>
                  <a:lnTo>
                    <a:pt x="273" y="528"/>
                  </a:lnTo>
                  <a:lnTo>
                    <a:pt x="278" y="528"/>
                  </a:lnTo>
                  <a:lnTo>
                    <a:pt x="281" y="531"/>
                  </a:lnTo>
                  <a:lnTo>
                    <a:pt x="289" y="533"/>
                  </a:lnTo>
                  <a:lnTo>
                    <a:pt x="296" y="536"/>
                  </a:lnTo>
                  <a:lnTo>
                    <a:pt x="317" y="536"/>
                  </a:lnTo>
                  <a:lnTo>
                    <a:pt x="329" y="533"/>
                  </a:lnTo>
                  <a:lnTo>
                    <a:pt x="340" y="531"/>
                  </a:lnTo>
                  <a:lnTo>
                    <a:pt x="347" y="526"/>
                  </a:lnTo>
                  <a:lnTo>
                    <a:pt x="350" y="526"/>
                  </a:lnTo>
                  <a:lnTo>
                    <a:pt x="352" y="528"/>
                  </a:lnTo>
                  <a:lnTo>
                    <a:pt x="355" y="528"/>
                  </a:lnTo>
                  <a:lnTo>
                    <a:pt x="358" y="528"/>
                  </a:lnTo>
                  <a:lnTo>
                    <a:pt x="368" y="521"/>
                  </a:lnTo>
                  <a:lnTo>
                    <a:pt x="378" y="513"/>
                  </a:lnTo>
                  <a:lnTo>
                    <a:pt x="391" y="508"/>
                  </a:lnTo>
                  <a:lnTo>
                    <a:pt x="398" y="510"/>
                  </a:lnTo>
                  <a:lnTo>
                    <a:pt x="398" y="508"/>
                  </a:lnTo>
                  <a:lnTo>
                    <a:pt x="398" y="503"/>
                  </a:lnTo>
                  <a:lnTo>
                    <a:pt x="398" y="493"/>
                  </a:lnTo>
                  <a:lnTo>
                    <a:pt x="398" y="475"/>
                  </a:lnTo>
                  <a:lnTo>
                    <a:pt x="398" y="467"/>
                  </a:lnTo>
                  <a:lnTo>
                    <a:pt x="396" y="457"/>
                  </a:lnTo>
                  <a:lnTo>
                    <a:pt x="393" y="447"/>
                  </a:lnTo>
                  <a:lnTo>
                    <a:pt x="391" y="436"/>
                  </a:lnTo>
                  <a:lnTo>
                    <a:pt x="393" y="431"/>
                  </a:lnTo>
                  <a:lnTo>
                    <a:pt x="396" y="426"/>
                  </a:lnTo>
                  <a:lnTo>
                    <a:pt x="404" y="413"/>
                  </a:lnTo>
                  <a:lnTo>
                    <a:pt x="409" y="401"/>
                  </a:lnTo>
                  <a:lnTo>
                    <a:pt x="411" y="396"/>
                  </a:lnTo>
                  <a:lnTo>
                    <a:pt x="411" y="388"/>
                  </a:lnTo>
                  <a:lnTo>
                    <a:pt x="411" y="383"/>
                  </a:lnTo>
                  <a:lnTo>
                    <a:pt x="411" y="380"/>
                  </a:lnTo>
                  <a:lnTo>
                    <a:pt x="414" y="378"/>
                  </a:lnTo>
                  <a:lnTo>
                    <a:pt x="416" y="378"/>
                  </a:lnTo>
                  <a:lnTo>
                    <a:pt x="419" y="375"/>
                  </a:lnTo>
                  <a:lnTo>
                    <a:pt x="421" y="375"/>
                  </a:lnTo>
                  <a:lnTo>
                    <a:pt x="424" y="378"/>
                  </a:lnTo>
                  <a:lnTo>
                    <a:pt x="424" y="380"/>
                  </a:lnTo>
                  <a:lnTo>
                    <a:pt x="429" y="367"/>
                  </a:lnTo>
                  <a:lnTo>
                    <a:pt x="432" y="360"/>
                  </a:lnTo>
                  <a:lnTo>
                    <a:pt x="437" y="357"/>
                  </a:lnTo>
                  <a:lnTo>
                    <a:pt x="444" y="355"/>
                  </a:lnTo>
                  <a:lnTo>
                    <a:pt x="470" y="345"/>
                  </a:lnTo>
                  <a:lnTo>
                    <a:pt x="480" y="337"/>
                  </a:lnTo>
                  <a:lnTo>
                    <a:pt x="483" y="334"/>
                  </a:lnTo>
                  <a:lnTo>
                    <a:pt x="485" y="332"/>
                  </a:lnTo>
                  <a:lnTo>
                    <a:pt x="496" y="314"/>
                  </a:lnTo>
                  <a:lnTo>
                    <a:pt x="511" y="299"/>
                  </a:lnTo>
                  <a:lnTo>
                    <a:pt x="526" y="288"/>
                  </a:lnTo>
                  <a:lnTo>
                    <a:pt x="531" y="286"/>
                  </a:lnTo>
                  <a:lnTo>
                    <a:pt x="536" y="286"/>
                  </a:lnTo>
                  <a:lnTo>
                    <a:pt x="542" y="283"/>
                  </a:lnTo>
                  <a:lnTo>
                    <a:pt x="544" y="283"/>
                  </a:lnTo>
                  <a:lnTo>
                    <a:pt x="552" y="276"/>
                  </a:lnTo>
                  <a:lnTo>
                    <a:pt x="557" y="273"/>
                  </a:lnTo>
                  <a:lnTo>
                    <a:pt x="565" y="271"/>
                  </a:lnTo>
                  <a:lnTo>
                    <a:pt x="572" y="271"/>
                  </a:lnTo>
                  <a:lnTo>
                    <a:pt x="580" y="273"/>
                  </a:lnTo>
                  <a:lnTo>
                    <a:pt x="588" y="273"/>
                  </a:lnTo>
                  <a:lnTo>
                    <a:pt x="590" y="273"/>
                  </a:lnTo>
                  <a:lnTo>
                    <a:pt x="600" y="271"/>
                  </a:lnTo>
                  <a:lnTo>
                    <a:pt x="608" y="268"/>
                  </a:lnTo>
                  <a:lnTo>
                    <a:pt x="611" y="268"/>
                  </a:lnTo>
                  <a:lnTo>
                    <a:pt x="616" y="271"/>
                  </a:lnTo>
                  <a:lnTo>
                    <a:pt x="618" y="271"/>
                  </a:lnTo>
                  <a:lnTo>
                    <a:pt x="621" y="271"/>
                  </a:lnTo>
                  <a:lnTo>
                    <a:pt x="628" y="268"/>
                  </a:lnTo>
                  <a:lnTo>
                    <a:pt x="631" y="268"/>
                  </a:lnTo>
                  <a:lnTo>
                    <a:pt x="636" y="271"/>
                  </a:lnTo>
                  <a:lnTo>
                    <a:pt x="639" y="273"/>
                  </a:lnTo>
                  <a:lnTo>
                    <a:pt x="641" y="281"/>
                  </a:lnTo>
                  <a:lnTo>
                    <a:pt x="646" y="286"/>
                  </a:lnTo>
                  <a:lnTo>
                    <a:pt x="649" y="291"/>
                  </a:lnTo>
                  <a:lnTo>
                    <a:pt x="659" y="296"/>
                  </a:lnTo>
                  <a:lnTo>
                    <a:pt x="669" y="299"/>
                  </a:lnTo>
                  <a:lnTo>
                    <a:pt x="679" y="306"/>
                  </a:lnTo>
                  <a:lnTo>
                    <a:pt x="677" y="304"/>
                  </a:lnTo>
                  <a:lnTo>
                    <a:pt x="674" y="301"/>
                  </a:lnTo>
                  <a:lnTo>
                    <a:pt x="672" y="293"/>
                  </a:lnTo>
                  <a:lnTo>
                    <a:pt x="672" y="281"/>
                  </a:lnTo>
                  <a:lnTo>
                    <a:pt x="672" y="271"/>
                  </a:lnTo>
                  <a:lnTo>
                    <a:pt x="674" y="258"/>
                  </a:lnTo>
                  <a:lnTo>
                    <a:pt x="677" y="248"/>
                  </a:lnTo>
                  <a:lnTo>
                    <a:pt x="682" y="240"/>
                  </a:lnTo>
                  <a:lnTo>
                    <a:pt x="685" y="237"/>
                  </a:lnTo>
                  <a:lnTo>
                    <a:pt x="687" y="237"/>
                  </a:lnTo>
                  <a:lnTo>
                    <a:pt x="692" y="235"/>
                  </a:lnTo>
                  <a:lnTo>
                    <a:pt x="697" y="230"/>
                  </a:lnTo>
                  <a:lnTo>
                    <a:pt x="705" y="219"/>
                  </a:lnTo>
                  <a:lnTo>
                    <a:pt x="708" y="214"/>
                  </a:lnTo>
                  <a:lnTo>
                    <a:pt x="713" y="212"/>
                  </a:lnTo>
                  <a:lnTo>
                    <a:pt x="715" y="209"/>
                  </a:lnTo>
                  <a:lnTo>
                    <a:pt x="718" y="209"/>
                  </a:lnTo>
                  <a:lnTo>
                    <a:pt x="725" y="214"/>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1039" name="Freeform 132"/>
            <p:cNvSpPr>
              <a:spLocks/>
            </p:cNvSpPr>
            <p:nvPr/>
          </p:nvSpPr>
          <p:spPr bwMode="auto">
            <a:xfrm>
              <a:off x="1288" y="1240"/>
              <a:ext cx="468" cy="335"/>
            </a:xfrm>
            <a:custGeom>
              <a:avLst/>
              <a:gdLst>
                <a:gd name="T0" fmla="*/ 21 w 468"/>
                <a:gd name="T1" fmla="*/ 179 h 335"/>
                <a:gd name="T2" fmla="*/ 0 w 468"/>
                <a:gd name="T3" fmla="*/ 222 h 335"/>
                <a:gd name="T4" fmla="*/ 5 w 468"/>
                <a:gd name="T5" fmla="*/ 250 h 335"/>
                <a:gd name="T6" fmla="*/ 3 w 468"/>
                <a:gd name="T7" fmla="*/ 273 h 335"/>
                <a:gd name="T8" fmla="*/ 13 w 468"/>
                <a:gd name="T9" fmla="*/ 289 h 335"/>
                <a:gd name="T10" fmla="*/ 33 w 468"/>
                <a:gd name="T11" fmla="*/ 307 h 335"/>
                <a:gd name="T12" fmla="*/ 61 w 468"/>
                <a:gd name="T13" fmla="*/ 312 h 335"/>
                <a:gd name="T14" fmla="*/ 102 w 468"/>
                <a:gd name="T15" fmla="*/ 322 h 335"/>
                <a:gd name="T16" fmla="*/ 120 w 468"/>
                <a:gd name="T17" fmla="*/ 317 h 335"/>
                <a:gd name="T18" fmla="*/ 159 w 468"/>
                <a:gd name="T19" fmla="*/ 319 h 335"/>
                <a:gd name="T20" fmla="*/ 169 w 468"/>
                <a:gd name="T21" fmla="*/ 317 h 335"/>
                <a:gd name="T22" fmla="*/ 189 w 468"/>
                <a:gd name="T23" fmla="*/ 317 h 335"/>
                <a:gd name="T24" fmla="*/ 197 w 468"/>
                <a:gd name="T25" fmla="*/ 309 h 335"/>
                <a:gd name="T26" fmla="*/ 220 w 468"/>
                <a:gd name="T27" fmla="*/ 299 h 335"/>
                <a:gd name="T28" fmla="*/ 222 w 468"/>
                <a:gd name="T29" fmla="*/ 301 h 335"/>
                <a:gd name="T30" fmla="*/ 238 w 468"/>
                <a:gd name="T31" fmla="*/ 312 h 335"/>
                <a:gd name="T32" fmla="*/ 256 w 468"/>
                <a:gd name="T33" fmla="*/ 301 h 335"/>
                <a:gd name="T34" fmla="*/ 266 w 468"/>
                <a:gd name="T35" fmla="*/ 309 h 335"/>
                <a:gd name="T36" fmla="*/ 291 w 468"/>
                <a:gd name="T37" fmla="*/ 322 h 335"/>
                <a:gd name="T38" fmla="*/ 317 w 468"/>
                <a:gd name="T39" fmla="*/ 324 h 335"/>
                <a:gd name="T40" fmla="*/ 340 w 468"/>
                <a:gd name="T41" fmla="*/ 335 h 335"/>
                <a:gd name="T42" fmla="*/ 376 w 468"/>
                <a:gd name="T43" fmla="*/ 329 h 335"/>
                <a:gd name="T44" fmla="*/ 414 w 468"/>
                <a:gd name="T45" fmla="*/ 324 h 335"/>
                <a:gd name="T46" fmla="*/ 437 w 468"/>
                <a:gd name="T47" fmla="*/ 304 h 335"/>
                <a:gd name="T48" fmla="*/ 450 w 468"/>
                <a:gd name="T49" fmla="*/ 286 h 335"/>
                <a:gd name="T50" fmla="*/ 468 w 468"/>
                <a:gd name="T51" fmla="*/ 238 h 335"/>
                <a:gd name="T52" fmla="*/ 465 w 468"/>
                <a:gd name="T53" fmla="*/ 207 h 335"/>
                <a:gd name="T54" fmla="*/ 452 w 468"/>
                <a:gd name="T55" fmla="*/ 192 h 335"/>
                <a:gd name="T56" fmla="*/ 447 w 468"/>
                <a:gd name="T57" fmla="*/ 174 h 335"/>
                <a:gd name="T58" fmla="*/ 429 w 468"/>
                <a:gd name="T59" fmla="*/ 164 h 335"/>
                <a:gd name="T60" fmla="*/ 429 w 468"/>
                <a:gd name="T61" fmla="*/ 148 h 335"/>
                <a:gd name="T62" fmla="*/ 414 w 468"/>
                <a:gd name="T63" fmla="*/ 141 h 335"/>
                <a:gd name="T64" fmla="*/ 437 w 468"/>
                <a:gd name="T65" fmla="*/ 120 h 335"/>
                <a:gd name="T66" fmla="*/ 437 w 468"/>
                <a:gd name="T67" fmla="*/ 79 h 335"/>
                <a:gd name="T68" fmla="*/ 432 w 468"/>
                <a:gd name="T69" fmla="*/ 59 h 335"/>
                <a:gd name="T70" fmla="*/ 427 w 468"/>
                <a:gd name="T71" fmla="*/ 33 h 335"/>
                <a:gd name="T72" fmla="*/ 409 w 468"/>
                <a:gd name="T73" fmla="*/ 16 h 335"/>
                <a:gd name="T74" fmla="*/ 399 w 468"/>
                <a:gd name="T75" fmla="*/ 3 h 335"/>
                <a:gd name="T76" fmla="*/ 360 w 468"/>
                <a:gd name="T77" fmla="*/ 5 h 335"/>
                <a:gd name="T78" fmla="*/ 335 w 468"/>
                <a:gd name="T79" fmla="*/ 8 h 335"/>
                <a:gd name="T80" fmla="*/ 309 w 468"/>
                <a:gd name="T81" fmla="*/ 0 h 335"/>
                <a:gd name="T82" fmla="*/ 299 w 468"/>
                <a:gd name="T83" fmla="*/ 10 h 335"/>
                <a:gd name="T84" fmla="*/ 281 w 468"/>
                <a:gd name="T85" fmla="*/ 28 h 335"/>
                <a:gd name="T86" fmla="*/ 271 w 468"/>
                <a:gd name="T87" fmla="*/ 39 h 335"/>
                <a:gd name="T88" fmla="*/ 266 w 468"/>
                <a:gd name="T89" fmla="*/ 72 h 335"/>
                <a:gd name="T90" fmla="*/ 271 w 468"/>
                <a:gd name="T91" fmla="*/ 95 h 335"/>
                <a:gd name="T92" fmla="*/ 253 w 468"/>
                <a:gd name="T93" fmla="*/ 87 h 335"/>
                <a:gd name="T94" fmla="*/ 235 w 468"/>
                <a:gd name="T95" fmla="*/ 72 h 335"/>
                <a:gd name="T96" fmla="*/ 225 w 468"/>
                <a:gd name="T97" fmla="*/ 59 h 335"/>
                <a:gd name="T98" fmla="*/ 212 w 468"/>
                <a:gd name="T99" fmla="*/ 62 h 335"/>
                <a:gd name="T100" fmla="*/ 202 w 468"/>
                <a:gd name="T101" fmla="*/ 59 h 335"/>
                <a:gd name="T102" fmla="*/ 182 w 468"/>
                <a:gd name="T103" fmla="*/ 64 h 335"/>
                <a:gd name="T104" fmla="*/ 159 w 468"/>
                <a:gd name="T105" fmla="*/ 62 h 335"/>
                <a:gd name="T106" fmla="*/ 138 w 468"/>
                <a:gd name="T107" fmla="*/ 74 h 335"/>
                <a:gd name="T108" fmla="*/ 125 w 468"/>
                <a:gd name="T109" fmla="*/ 77 h 335"/>
                <a:gd name="T110" fmla="*/ 90 w 468"/>
                <a:gd name="T111" fmla="*/ 105 h 335"/>
                <a:gd name="T112" fmla="*/ 74 w 468"/>
                <a:gd name="T113" fmla="*/ 128 h 335"/>
                <a:gd name="T114" fmla="*/ 31 w 468"/>
                <a:gd name="T115" fmla="*/ 148 h 335"/>
                <a:gd name="T116" fmla="*/ 18 w 468"/>
                <a:gd name="T117" fmla="*/ 171 h 335"/>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468"/>
                <a:gd name="T178" fmla="*/ 0 h 335"/>
                <a:gd name="T179" fmla="*/ 468 w 468"/>
                <a:gd name="T180" fmla="*/ 335 h 335"/>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468" h="335">
                  <a:moveTo>
                    <a:pt x="18" y="171"/>
                  </a:moveTo>
                  <a:lnTo>
                    <a:pt x="21" y="174"/>
                  </a:lnTo>
                  <a:lnTo>
                    <a:pt x="21" y="179"/>
                  </a:lnTo>
                  <a:lnTo>
                    <a:pt x="18" y="192"/>
                  </a:lnTo>
                  <a:lnTo>
                    <a:pt x="3" y="217"/>
                  </a:lnTo>
                  <a:lnTo>
                    <a:pt x="0" y="222"/>
                  </a:lnTo>
                  <a:lnTo>
                    <a:pt x="0" y="227"/>
                  </a:lnTo>
                  <a:lnTo>
                    <a:pt x="3" y="240"/>
                  </a:lnTo>
                  <a:lnTo>
                    <a:pt x="5" y="250"/>
                  </a:lnTo>
                  <a:lnTo>
                    <a:pt x="5" y="255"/>
                  </a:lnTo>
                  <a:lnTo>
                    <a:pt x="3" y="263"/>
                  </a:lnTo>
                  <a:lnTo>
                    <a:pt x="3" y="273"/>
                  </a:lnTo>
                  <a:lnTo>
                    <a:pt x="3" y="281"/>
                  </a:lnTo>
                  <a:lnTo>
                    <a:pt x="8" y="284"/>
                  </a:lnTo>
                  <a:lnTo>
                    <a:pt x="13" y="289"/>
                  </a:lnTo>
                  <a:lnTo>
                    <a:pt x="21" y="294"/>
                  </a:lnTo>
                  <a:lnTo>
                    <a:pt x="26" y="299"/>
                  </a:lnTo>
                  <a:lnTo>
                    <a:pt x="33" y="307"/>
                  </a:lnTo>
                  <a:lnTo>
                    <a:pt x="41" y="307"/>
                  </a:lnTo>
                  <a:lnTo>
                    <a:pt x="46" y="309"/>
                  </a:lnTo>
                  <a:lnTo>
                    <a:pt x="61" y="312"/>
                  </a:lnTo>
                  <a:lnTo>
                    <a:pt x="79" y="319"/>
                  </a:lnTo>
                  <a:lnTo>
                    <a:pt x="97" y="322"/>
                  </a:lnTo>
                  <a:lnTo>
                    <a:pt x="102" y="322"/>
                  </a:lnTo>
                  <a:lnTo>
                    <a:pt x="107" y="322"/>
                  </a:lnTo>
                  <a:lnTo>
                    <a:pt x="113" y="319"/>
                  </a:lnTo>
                  <a:lnTo>
                    <a:pt x="120" y="317"/>
                  </a:lnTo>
                  <a:lnTo>
                    <a:pt x="138" y="317"/>
                  </a:lnTo>
                  <a:lnTo>
                    <a:pt x="153" y="319"/>
                  </a:lnTo>
                  <a:lnTo>
                    <a:pt x="159" y="319"/>
                  </a:lnTo>
                  <a:lnTo>
                    <a:pt x="159" y="322"/>
                  </a:lnTo>
                  <a:lnTo>
                    <a:pt x="164" y="319"/>
                  </a:lnTo>
                  <a:lnTo>
                    <a:pt x="169" y="317"/>
                  </a:lnTo>
                  <a:lnTo>
                    <a:pt x="179" y="317"/>
                  </a:lnTo>
                  <a:lnTo>
                    <a:pt x="187" y="317"/>
                  </a:lnTo>
                  <a:lnTo>
                    <a:pt x="189" y="317"/>
                  </a:lnTo>
                  <a:lnTo>
                    <a:pt x="192" y="314"/>
                  </a:lnTo>
                  <a:lnTo>
                    <a:pt x="194" y="312"/>
                  </a:lnTo>
                  <a:lnTo>
                    <a:pt x="197" y="309"/>
                  </a:lnTo>
                  <a:lnTo>
                    <a:pt x="207" y="304"/>
                  </a:lnTo>
                  <a:lnTo>
                    <a:pt x="217" y="301"/>
                  </a:lnTo>
                  <a:lnTo>
                    <a:pt x="220" y="299"/>
                  </a:lnTo>
                  <a:lnTo>
                    <a:pt x="220" y="296"/>
                  </a:lnTo>
                  <a:lnTo>
                    <a:pt x="220" y="299"/>
                  </a:lnTo>
                  <a:lnTo>
                    <a:pt x="222" y="301"/>
                  </a:lnTo>
                  <a:lnTo>
                    <a:pt x="225" y="307"/>
                  </a:lnTo>
                  <a:lnTo>
                    <a:pt x="235" y="309"/>
                  </a:lnTo>
                  <a:lnTo>
                    <a:pt x="238" y="312"/>
                  </a:lnTo>
                  <a:lnTo>
                    <a:pt x="243" y="307"/>
                  </a:lnTo>
                  <a:lnTo>
                    <a:pt x="245" y="304"/>
                  </a:lnTo>
                  <a:lnTo>
                    <a:pt x="256" y="301"/>
                  </a:lnTo>
                  <a:lnTo>
                    <a:pt x="258" y="301"/>
                  </a:lnTo>
                  <a:lnTo>
                    <a:pt x="258" y="304"/>
                  </a:lnTo>
                  <a:lnTo>
                    <a:pt x="266" y="309"/>
                  </a:lnTo>
                  <a:lnTo>
                    <a:pt x="281" y="319"/>
                  </a:lnTo>
                  <a:lnTo>
                    <a:pt x="286" y="322"/>
                  </a:lnTo>
                  <a:lnTo>
                    <a:pt x="291" y="322"/>
                  </a:lnTo>
                  <a:lnTo>
                    <a:pt x="302" y="322"/>
                  </a:lnTo>
                  <a:lnTo>
                    <a:pt x="312" y="322"/>
                  </a:lnTo>
                  <a:lnTo>
                    <a:pt x="317" y="324"/>
                  </a:lnTo>
                  <a:lnTo>
                    <a:pt x="322" y="327"/>
                  </a:lnTo>
                  <a:lnTo>
                    <a:pt x="332" y="332"/>
                  </a:lnTo>
                  <a:lnTo>
                    <a:pt x="340" y="335"/>
                  </a:lnTo>
                  <a:lnTo>
                    <a:pt x="350" y="335"/>
                  </a:lnTo>
                  <a:lnTo>
                    <a:pt x="360" y="332"/>
                  </a:lnTo>
                  <a:lnTo>
                    <a:pt x="376" y="329"/>
                  </a:lnTo>
                  <a:lnTo>
                    <a:pt x="394" y="327"/>
                  </a:lnTo>
                  <a:lnTo>
                    <a:pt x="409" y="324"/>
                  </a:lnTo>
                  <a:lnTo>
                    <a:pt x="414" y="324"/>
                  </a:lnTo>
                  <a:lnTo>
                    <a:pt x="417" y="322"/>
                  </a:lnTo>
                  <a:lnTo>
                    <a:pt x="427" y="312"/>
                  </a:lnTo>
                  <a:lnTo>
                    <a:pt x="437" y="304"/>
                  </a:lnTo>
                  <a:lnTo>
                    <a:pt x="447" y="296"/>
                  </a:lnTo>
                  <a:lnTo>
                    <a:pt x="450" y="291"/>
                  </a:lnTo>
                  <a:lnTo>
                    <a:pt x="450" y="286"/>
                  </a:lnTo>
                  <a:lnTo>
                    <a:pt x="455" y="268"/>
                  </a:lnTo>
                  <a:lnTo>
                    <a:pt x="463" y="253"/>
                  </a:lnTo>
                  <a:lnTo>
                    <a:pt x="468" y="238"/>
                  </a:lnTo>
                  <a:lnTo>
                    <a:pt x="468" y="230"/>
                  </a:lnTo>
                  <a:lnTo>
                    <a:pt x="468" y="222"/>
                  </a:lnTo>
                  <a:lnTo>
                    <a:pt x="465" y="207"/>
                  </a:lnTo>
                  <a:lnTo>
                    <a:pt x="463" y="202"/>
                  </a:lnTo>
                  <a:lnTo>
                    <a:pt x="457" y="197"/>
                  </a:lnTo>
                  <a:lnTo>
                    <a:pt x="452" y="192"/>
                  </a:lnTo>
                  <a:lnTo>
                    <a:pt x="452" y="184"/>
                  </a:lnTo>
                  <a:lnTo>
                    <a:pt x="450" y="179"/>
                  </a:lnTo>
                  <a:lnTo>
                    <a:pt x="447" y="174"/>
                  </a:lnTo>
                  <a:lnTo>
                    <a:pt x="442" y="169"/>
                  </a:lnTo>
                  <a:lnTo>
                    <a:pt x="434" y="164"/>
                  </a:lnTo>
                  <a:lnTo>
                    <a:pt x="429" y="164"/>
                  </a:lnTo>
                  <a:lnTo>
                    <a:pt x="427" y="164"/>
                  </a:lnTo>
                  <a:lnTo>
                    <a:pt x="422" y="161"/>
                  </a:lnTo>
                  <a:lnTo>
                    <a:pt x="429" y="148"/>
                  </a:lnTo>
                  <a:lnTo>
                    <a:pt x="427" y="143"/>
                  </a:lnTo>
                  <a:lnTo>
                    <a:pt x="422" y="141"/>
                  </a:lnTo>
                  <a:lnTo>
                    <a:pt x="414" y="141"/>
                  </a:lnTo>
                  <a:lnTo>
                    <a:pt x="406" y="138"/>
                  </a:lnTo>
                  <a:lnTo>
                    <a:pt x="417" y="133"/>
                  </a:lnTo>
                  <a:lnTo>
                    <a:pt x="437" y="120"/>
                  </a:lnTo>
                  <a:lnTo>
                    <a:pt x="432" y="97"/>
                  </a:lnTo>
                  <a:lnTo>
                    <a:pt x="437" y="87"/>
                  </a:lnTo>
                  <a:lnTo>
                    <a:pt x="437" y="79"/>
                  </a:lnTo>
                  <a:lnTo>
                    <a:pt x="437" y="72"/>
                  </a:lnTo>
                  <a:lnTo>
                    <a:pt x="432" y="67"/>
                  </a:lnTo>
                  <a:lnTo>
                    <a:pt x="432" y="59"/>
                  </a:lnTo>
                  <a:lnTo>
                    <a:pt x="432" y="51"/>
                  </a:lnTo>
                  <a:lnTo>
                    <a:pt x="432" y="44"/>
                  </a:lnTo>
                  <a:lnTo>
                    <a:pt x="427" y="33"/>
                  </a:lnTo>
                  <a:lnTo>
                    <a:pt x="419" y="23"/>
                  </a:lnTo>
                  <a:lnTo>
                    <a:pt x="414" y="21"/>
                  </a:lnTo>
                  <a:lnTo>
                    <a:pt x="409" y="16"/>
                  </a:lnTo>
                  <a:lnTo>
                    <a:pt x="404" y="10"/>
                  </a:lnTo>
                  <a:lnTo>
                    <a:pt x="401" y="5"/>
                  </a:lnTo>
                  <a:lnTo>
                    <a:pt x="399" y="3"/>
                  </a:lnTo>
                  <a:lnTo>
                    <a:pt x="394" y="0"/>
                  </a:lnTo>
                  <a:lnTo>
                    <a:pt x="388" y="0"/>
                  </a:lnTo>
                  <a:lnTo>
                    <a:pt x="360" y="5"/>
                  </a:lnTo>
                  <a:lnTo>
                    <a:pt x="350" y="8"/>
                  </a:lnTo>
                  <a:lnTo>
                    <a:pt x="342" y="10"/>
                  </a:lnTo>
                  <a:lnTo>
                    <a:pt x="335" y="8"/>
                  </a:lnTo>
                  <a:lnTo>
                    <a:pt x="319" y="5"/>
                  </a:lnTo>
                  <a:lnTo>
                    <a:pt x="312" y="0"/>
                  </a:lnTo>
                  <a:lnTo>
                    <a:pt x="309" y="0"/>
                  </a:lnTo>
                  <a:lnTo>
                    <a:pt x="307" y="3"/>
                  </a:lnTo>
                  <a:lnTo>
                    <a:pt x="302" y="5"/>
                  </a:lnTo>
                  <a:lnTo>
                    <a:pt x="299" y="10"/>
                  </a:lnTo>
                  <a:lnTo>
                    <a:pt x="291" y="21"/>
                  </a:lnTo>
                  <a:lnTo>
                    <a:pt x="286" y="26"/>
                  </a:lnTo>
                  <a:lnTo>
                    <a:pt x="281" y="28"/>
                  </a:lnTo>
                  <a:lnTo>
                    <a:pt x="279" y="28"/>
                  </a:lnTo>
                  <a:lnTo>
                    <a:pt x="276" y="31"/>
                  </a:lnTo>
                  <a:lnTo>
                    <a:pt x="271" y="39"/>
                  </a:lnTo>
                  <a:lnTo>
                    <a:pt x="268" y="49"/>
                  </a:lnTo>
                  <a:lnTo>
                    <a:pt x="266" y="62"/>
                  </a:lnTo>
                  <a:lnTo>
                    <a:pt x="266" y="72"/>
                  </a:lnTo>
                  <a:lnTo>
                    <a:pt x="266" y="84"/>
                  </a:lnTo>
                  <a:lnTo>
                    <a:pt x="268" y="92"/>
                  </a:lnTo>
                  <a:lnTo>
                    <a:pt x="271" y="95"/>
                  </a:lnTo>
                  <a:lnTo>
                    <a:pt x="273" y="97"/>
                  </a:lnTo>
                  <a:lnTo>
                    <a:pt x="263" y="90"/>
                  </a:lnTo>
                  <a:lnTo>
                    <a:pt x="253" y="87"/>
                  </a:lnTo>
                  <a:lnTo>
                    <a:pt x="243" y="82"/>
                  </a:lnTo>
                  <a:lnTo>
                    <a:pt x="240" y="77"/>
                  </a:lnTo>
                  <a:lnTo>
                    <a:pt x="235" y="72"/>
                  </a:lnTo>
                  <a:lnTo>
                    <a:pt x="233" y="64"/>
                  </a:lnTo>
                  <a:lnTo>
                    <a:pt x="230" y="62"/>
                  </a:lnTo>
                  <a:lnTo>
                    <a:pt x="225" y="59"/>
                  </a:lnTo>
                  <a:lnTo>
                    <a:pt x="222" y="59"/>
                  </a:lnTo>
                  <a:lnTo>
                    <a:pt x="215" y="62"/>
                  </a:lnTo>
                  <a:lnTo>
                    <a:pt x="212" y="62"/>
                  </a:lnTo>
                  <a:lnTo>
                    <a:pt x="210" y="62"/>
                  </a:lnTo>
                  <a:lnTo>
                    <a:pt x="205" y="59"/>
                  </a:lnTo>
                  <a:lnTo>
                    <a:pt x="202" y="59"/>
                  </a:lnTo>
                  <a:lnTo>
                    <a:pt x="194" y="62"/>
                  </a:lnTo>
                  <a:lnTo>
                    <a:pt x="184" y="64"/>
                  </a:lnTo>
                  <a:lnTo>
                    <a:pt x="182" y="64"/>
                  </a:lnTo>
                  <a:lnTo>
                    <a:pt x="174" y="64"/>
                  </a:lnTo>
                  <a:lnTo>
                    <a:pt x="166" y="62"/>
                  </a:lnTo>
                  <a:lnTo>
                    <a:pt x="159" y="62"/>
                  </a:lnTo>
                  <a:lnTo>
                    <a:pt x="151" y="64"/>
                  </a:lnTo>
                  <a:lnTo>
                    <a:pt x="146" y="67"/>
                  </a:lnTo>
                  <a:lnTo>
                    <a:pt x="138" y="74"/>
                  </a:lnTo>
                  <a:lnTo>
                    <a:pt x="136" y="74"/>
                  </a:lnTo>
                  <a:lnTo>
                    <a:pt x="130" y="77"/>
                  </a:lnTo>
                  <a:lnTo>
                    <a:pt x="125" y="77"/>
                  </a:lnTo>
                  <a:lnTo>
                    <a:pt x="120" y="79"/>
                  </a:lnTo>
                  <a:lnTo>
                    <a:pt x="105" y="90"/>
                  </a:lnTo>
                  <a:lnTo>
                    <a:pt x="90" y="105"/>
                  </a:lnTo>
                  <a:lnTo>
                    <a:pt x="79" y="123"/>
                  </a:lnTo>
                  <a:lnTo>
                    <a:pt x="77" y="125"/>
                  </a:lnTo>
                  <a:lnTo>
                    <a:pt x="74" y="128"/>
                  </a:lnTo>
                  <a:lnTo>
                    <a:pt x="64" y="136"/>
                  </a:lnTo>
                  <a:lnTo>
                    <a:pt x="38" y="146"/>
                  </a:lnTo>
                  <a:lnTo>
                    <a:pt x="31" y="148"/>
                  </a:lnTo>
                  <a:lnTo>
                    <a:pt x="26" y="151"/>
                  </a:lnTo>
                  <a:lnTo>
                    <a:pt x="23" y="158"/>
                  </a:lnTo>
                  <a:lnTo>
                    <a:pt x="18" y="17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1040" name="Freeform 133"/>
            <p:cNvSpPr>
              <a:spLocks/>
            </p:cNvSpPr>
            <p:nvPr/>
          </p:nvSpPr>
          <p:spPr bwMode="auto">
            <a:xfrm>
              <a:off x="1682" y="1416"/>
              <a:ext cx="35" cy="56"/>
            </a:xfrm>
            <a:custGeom>
              <a:avLst/>
              <a:gdLst>
                <a:gd name="T0" fmla="*/ 7 w 35"/>
                <a:gd name="T1" fmla="*/ 0 h 56"/>
                <a:gd name="T2" fmla="*/ 2 w 35"/>
                <a:gd name="T3" fmla="*/ 0 h 56"/>
                <a:gd name="T4" fmla="*/ 0 w 35"/>
                <a:gd name="T5" fmla="*/ 3 h 56"/>
                <a:gd name="T6" fmla="*/ 0 w 35"/>
                <a:gd name="T7" fmla="*/ 5 h 56"/>
                <a:gd name="T8" fmla="*/ 0 w 35"/>
                <a:gd name="T9" fmla="*/ 11 h 56"/>
                <a:gd name="T10" fmla="*/ 10 w 35"/>
                <a:gd name="T11" fmla="*/ 13 h 56"/>
                <a:gd name="T12" fmla="*/ 17 w 35"/>
                <a:gd name="T13" fmla="*/ 18 h 56"/>
                <a:gd name="T14" fmla="*/ 23 w 35"/>
                <a:gd name="T15" fmla="*/ 23 h 56"/>
                <a:gd name="T16" fmla="*/ 23 w 35"/>
                <a:gd name="T17" fmla="*/ 26 h 56"/>
                <a:gd name="T18" fmla="*/ 23 w 35"/>
                <a:gd name="T19" fmla="*/ 28 h 56"/>
                <a:gd name="T20" fmla="*/ 23 w 35"/>
                <a:gd name="T21" fmla="*/ 39 h 56"/>
                <a:gd name="T22" fmla="*/ 25 w 35"/>
                <a:gd name="T23" fmla="*/ 44 h 56"/>
                <a:gd name="T24" fmla="*/ 23 w 35"/>
                <a:gd name="T25" fmla="*/ 49 h 56"/>
                <a:gd name="T26" fmla="*/ 23 w 35"/>
                <a:gd name="T27" fmla="*/ 51 h 56"/>
                <a:gd name="T28" fmla="*/ 23 w 35"/>
                <a:gd name="T29" fmla="*/ 56 h 56"/>
                <a:gd name="T30" fmla="*/ 28 w 35"/>
                <a:gd name="T31" fmla="*/ 54 h 56"/>
                <a:gd name="T32" fmla="*/ 33 w 35"/>
                <a:gd name="T33" fmla="*/ 49 h 56"/>
                <a:gd name="T34" fmla="*/ 35 w 35"/>
                <a:gd name="T35" fmla="*/ 46 h 56"/>
                <a:gd name="T36" fmla="*/ 35 w 35"/>
                <a:gd name="T37" fmla="*/ 44 h 56"/>
                <a:gd name="T38" fmla="*/ 35 w 35"/>
                <a:gd name="T39" fmla="*/ 36 h 56"/>
                <a:gd name="T40" fmla="*/ 35 w 35"/>
                <a:gd name="T41" fmla="*/ 28 h 56"/>
                <a:gd name="T42" fmla="*/ 33 w 35"/>
                <a:gd name="T43" fmla="*/ 23 h 56"/>
                <a:gd name="T44" fmla="*/ 30 w 35"/>
                <a:gd name="T45" fmla="*/ 18 h 56"/>
                <a:gd name="T46" fmla="*/ 28 w 35"/>
                <a:gd name="T47" fmla="*/ 13 h 56"/>
                <a:gd name="T48" fmla="*/ 28 w 35"/>
                <a:gd name="T49" fmla="*/ 8 h 56"/>
                <a:gd name="T50" fmla="*/ 25 w 35"/>
                <a:gd name="T51" fmla="*/ 5 h 56"/>
                <a:gd name="T52" fmla="*/ 20 w 35"/>
                <a:gd name="T53" fmla="*/ 3 h 56"/>
                <a:gd name="T54" fmla="*/ 12 w 35"/>
                <a:gd name="T55" fmla="*/ 0 h 56"/>
                <a:gd name="T56" fmla="*/ 7 w 35"/>
                <a:gd name="T57" fmla="*/ 0 h 5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35"/>
                <a:gd name="T88" fmla="*/ 0 h 56"/>
                <a:gd name="T89" fmla="*/ 35 w 35"/>
                <a:gd name="T90" fmla="*/ 56 h 5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35" h="56">
                  <a:moveTo>
                    <a:pt x="7" y="0"/>
                  </a:moveTo>
                  <a:lnTo>
                    <a:pt x="2" y="0"/>
                  </a:lnTo>
                  <a:lnTo>
                    <a:pt x="0" y="3"/>
                  </a:lnTo>
                  <a:lnTo>
                    <a:pt x="0" y="5"/>
                  </a:lnTo>
                  <a:lnTo>
                    <a:pt x="0" y="11"/>
                  </a:lnTo>
                  <a:lnTo>
                    <a:pt x="10" y="13"/>
                  </a:lnTo>
                  <a:lnTo>
                    <a:pt x="17" y="18"/>
                  </a:lnTo>
                  <a:lnTo>
                    <a:pt x="23" y="23"/>
                  </a:lnTo>
                  <a:lnTo>
                    <a:pt x="23" y="26"/>
                  </a:lnTo>
                  <a:lnTo>
                    <a:pt x="23" y="28"/>
                  </a:lnTo>
                  <a:lnTo>
                    <a:pt x="23" y="39"/>
                  </a:lnTo>
                  <a:lnTo>
                    <a:pt x="25" y="44"/>
                  </a:lnTo>
                  <a:lnTo>
                    <a:pt x="23" y="49"/>
                  </a:lnTo>
                  <a:lnTo>
                    <a:pt x="23" y="51"/>
                  </a:lnTo>
                  <a:lnTo>
                    <a:pt x="23" y="56"/>
                  </a:lnTo>
                  <a:lnTo>
                    <a:pt x="28" y="54"/>
                  </a:lnTo>
                  <a:lnTo>
                    <a:pt x="33" y="49"/>
                  </a:lnTo>
                  <a:lnTo>
                    <a:pt x="35" y="46"/>
                  </a:lnTo>
                  <a:lnTo>
                    <a:pt x="35" y="44"/>
                  </a:lnTo>
                  <a:lnTo>
                    <a:pt x="35" y="36"/>
                  </a:lnTo>
                  <a:lnTo>
                    <a:pt x="35" y="28"/>
                  </a:lnTo>
                  <a:lnTo>
                    <a:pt x="33" y="23"/>
                  </a:lnTo>
                  <a:lnTo>
                    <a:pt x="30" y="18"/>
                  </a:lnTo>
                  <a:lnTo>
                    <a:pt x="28" y="13"/>
                  </a:lnTo>
                  <a:lnTo>
                    <a:pt x="28" y="8"/>
                  </a:lnTo>
                  <a:lnTo>
                    <a:pt x="25" y="5"/>
                  </a:lnTo>
                  <a:lnTo>
                    <a:pt x="20" y="3"/>
                  </a:lnTo>
                  <a:lnTo>
                    <a:pt x="12" y="0"/>
                  </a:lnTo>
                  <a:lnTo>
                    <a:pt x="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1041" name="Freeform 134"/>
            <p:cNvSpPr>
              <a:spLocks/>
            </p:cNvSpPr>
            <p:nvPr/>
          </p:nvSpPr>
          <p:spPr bwMode="auto">
            <a:xfrm>
              <a:off x="1653" y="1470"/>
              <a:ext cx="75" cy="79"/>
            </a:xfrm>
            <a:custGeom>
              <a:avLst/>
              <a:gdLst>
                <a:gd name="T0" fmla="*/ 69 w 75"/>
                <a:gd name="T1" fmla="*/ 2 h 79"/>
                <a:gd name="T2" fmla="*/ 72 w 75"/>
                <a:gd name="T3" fmla="*/ 5 h 79"/>
                <a:gd name="T4" fmla="*/ 75 w 75"/>
                <a:gd name="T5" fmla="*/ 10 h 79"/>
                <a:gd name="T6" fmla="*/ 72 w 75"/>
                <a:gd name="T7" fmla="*/ 15 h 79"/>
                <a:gd name="T8" fmla="*/ 69 w 75"/>
                <a:gd name="T9" fmla="*/ 23 h 79"/>
                <a:gd name="T10" fmla="*/ 67 w 75"/>
                <a:gd name="T11" fmla="*/ 33 h 79"/>
                <a:gd name="T12" fmla="*/ 67 w 75"/>
                <a:gd name="T13" fmla="*/ 43 h 79"/>
                <a:gd name="T14" fmla="*/ 64 w 75"/>
                <a:gd name="T15" fmla="*/ 51 h 79"/>
                <a:gd name="T16" fmla="*/ 59 w 75"/>
                <a:gd name="T17" fmla="*/ 59 h 79"/>
                <a:gd name="T18" fmla="*/ 52 w 75"/>
                <a:gd name="T19" fmla="*/ 66 h 79"/>
                <a:gd name="T20" fmla="*/ 21 w 75"/>
                <a:gd name="T21" fmla="*/ 77 h 79"/>
                <a:gd name="T22" fmla="*/ 11 w 75"/>
                <a:gd name="T23" fmla="*/ 79 h 79"/>
                <a:gd name="T24" fmla="*/ 6 w 75"/>
                <a:gd name="T25" fmla="*/ 79 h 79"/>
                <a:gd name="T26" fmla="*/ 6 w 75"/>
                <a:gd name="T27" fmla="*/ 77 h 79"/>
                <a:gd name="T28" fmla="*/ 3 w 75"/>
                <a:gd name="T29" fmla="*/ 77 h 79"/>
                <a:gd name="T30" fmla="*/ 0 w 75"/>
                <a:gd name="T31" fmla="*/ 71 h 79"/>
                <a:gd name="T32" fmla="*/ 0 w 75"/>
                <a:gd name="T33" fmla="*/ 66 h 79"/>
                <a:gd name="T34" fmla="*/ 3 w 75"/>
                <a:gd name="T35" fmla="*/ 66 h 79"/>
                <a:gd name="T36" fmla="*/ 8 w 75"/>
                <a:gd name="T37" fmla="*/ 66 h 79"/>
                <a:gd name="T38" fmla="*/ 16 w 75"/>
                <a:gd name="T39" fmla="*/ 66 h 79"/>
                <a:gd name="T40" fmla="*/ 21 w 75"/>
                <a:gd name="T41" fmla="*/ 66 h 79"/>
                <a:gd name="T42" fmla="*/ 29 w 75"/>
                <a:gd name="T43" fmla="*/ 64 h 79"/>
                <a:gd name="T44" fmla="*/ 34 w 75"/>
                <a:gd name="T45" fmla="*/ 61 h 79"/>
                <a:gd name="T46" fmla="*/ 41 w 75"/>
                <a:gd name="T47" fmla="*/ 56 h 79"/>
                <a:gd name="T48" fmla="*/ 44 w 75"/>
                <a:gd name="T49" fmla="*/ 54 h 79"/>
                <a:gd name="T50" fmla="*/ 52 w 75"/>
                <a:gd name="T51" fmla="*/ 38 h 79"/>
                <a:gd name="T52" fmla="*/ 54 w 75"/>
                <a:gd name="T53" fmla="*/ 33 h 79"/>
                <a:gd name="T54" fmla="*/ 57 w 75"/>
                <a:gd name="T55" fmla="*/ 31 h 79"/>
                <a:gd name="T56" fmla="*/ 62 w 75"/>
                <a:gd name="T57" fmla="*/ 25 h 79"/>
                <a:gd name="T58" fmla="*/ 62 w 75"/>
                <a:gd name="T59" fmla="*/ 15 h 79"/>
                <a:gd name="T60" fmla="*/ 62 w 75"/>
                <a:gd name="T61" fmla="*/ 8 h 79"/>
                <a:gd name="T62" fmla="*/ 64 w 75"/>
                <a:gd name="T63" fmla="*/ 2 h 79"/>
                <a:gd name="T64" fmla="*/ 67 w 75"/>
                <a:gd name="T65" fmla="*/ 0 h 79"/>
                <a:gd name="T66" fmla="*/ 69 w 75"/>
                <a:gd name="T67" fmla="*/ 0 h 79"/>
                <a:gd name="T68" fmla="*/ 69 w 75"/>
                <a:gd name="T69" fmla="*/ 2 h 79"/>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75"/>
                <a:gd name="T106" fmla="*/ 0 h 79"/>
                <a:gd name="T107" fmla="*/ 75 w 75"/>
                <a:gd name="T108" fmla="*/ 79 h 79"/>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75" h="79">
                  <a:moveTo>
                    <a:pt x="69" y="2"/>
                  </a:moveTo>
                  <a:lnTo>
                    <a:pt x="72" y="5"/>
                  </a:lnTo>
                  <a:lnTo>
                    <a:pt x="75" y="10"/>
                  </a:lnTo>
                  <a:lnTo>
                    <a:pt x="72" y="15"/>
                  </a:lnTo>
                  <a:lnTo>
                    <a:pt x="69" y="23"/>
                  </a:lnTo>
                  <a:lnTo>
                    <a:pt x="67" y="33"/>
                  </a:lnTo>
                  <a:lnTo>
                    <a:pt x="67" y="43"/>
                  </a:lnTo>
                  <a:lnTo>
                    <a:pt x="64" y="51"/>
                  </a:lnTo>
                  <a:lnTo>
                    <a:pt x="59" y="59"/>
                  </a:lnTo>
                  <a:lnTo>
                    <a:pt x="52" y="66"/>
                  </a:lnTo>
                  <a:lnTo>
                    <a:pt x="21" y="77"/>
                  </a:lnTo>
                  <a:lnTo>
                    <a:pt x="11" y="79"/>
                  </a:lnTo>
                  <a:lnTo>
                    <a:pt x="6" y="79"/>
                  </a:lnTo>
                  <a:lnTo>
                    <a:pt x="6" y="77"/>
                  </a:lnTo>
                  <a:lnTo>
                    <a:pt x="3" y="77"/>
                  </a:lnTo>
                  <a:lnTo>
                    <a:pt x="0" y="71"/>
                  </a:lnTo>
                  <a:lnTo>
                    <a:pt x="0" y="66"/>
                  </a:lnTo>
                  <a:lnTo>
                    <a:pt x="3" y="66"/>
                  </a:lnTo>
                  <a:lnTo>
                    <a:pt x="8" y="66"/>
                  </a:lnTo>
                  <a:lnTo>
                    <a:pt x="16" y="66"/>
                  </a:lnTo>
                  <a:lnTo>
                    <a:pt x="21" y="66"/>
                  </a:lnTo>
                  <a:lnTo>
                    <a:pt x="29" y="64"/>
                  </a:lnTo>
                  <a:lnTo>
                    <a:pt x="34" y="61"/>
                  </a:lnTo>
                  <a:lnTo>
                    <a:pt x="41" y="56"/>
                  </a:lnTo>
                  <a:lnTo>
                    <a:pt x="44" y="54"/>
                  </a:lnTo>
                  <a:lnTo>
                    <a:pt x="52" y="38"/>
                  </a:lnTo>
                  <a:lnTo>
                    <a:pt x="54" y="33"/>
                  </a:lnTo>
                  <a:lnTo>
                    <a:pt x="57" y="31"/>
                  </a:lnTo>
                  <a:lnTo>
                    <a:pt x="62" y="25"/>
                  </a:lnTo>
                  <a:lnTo>
                    <a:pt x="62" y="15"/>
                  </a:lnTo>
                  <a:lnTo>
                    <a:pt x="62" y="8"/>
                  </a:lnTo>
                  <a:lnTo>
                    <a:pt x="64" y="2"/>
                  </a:lnTo>
                  <a:lnTo>
                    <a:pt x="67" y="0"/>
                  </a:lnTo>
                  <a:lnTo>
                    <a:pt x="69" y="0"/>
                  </a:lnTo>
                  <a:lnTo>
                    <a:pt x="69"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1042" name="Freeform 135"/>
            <p:cNvSpPr>
              <a:spLocks/>
            </p:cNvSpPr>
            <p:nvPr/>
          </p:nvSpPr>
          <p:spPr bwMode="auto">
            <a:xfrm>
              <a:off x="1416" y="1059"/>
              <a:ext cx="82" cy="92"/>
            </a:xfrm>
            <a:custGeom>
              <a:avLst/>
              <a:gdLst>
                <a:gd name="T0" fmla="*/ 82 w 82"/>
                <a:gd name="T1" fmla="*/ 5 h 92"/>
                <a:gd name="T2" fmla="*/ 66 w 82"/>
                <a:gd name="T3" fmla="*/ 13 h 92"/>
                <a:gd name="T4" fmla="*/ 51 w 82"/>
                <a:gd name="T5" fmla="*/ 26 h 92"/>
                <a:gd name="T6" fmla="*/ 46 w 82"/>
                <a:gd name="T7" fmla="*/ 31 h 92"/>
                <a:gd name="T8" fmla="*/ 38 w 82"/>
                <a:gd name="T9" fmla="*/ 33 h 92"/>
                <a:gd name="T10" fmla="*/ 33 w 82"/>
                <a:gd name="T11" fmla="*/ 36 h 92"/>
                <a:gd name="T12" fmla="*/ 31 w 82"/>
                <a:gd name="T13" fmla="*/ 38 h 92"/>
                <a:gd name="T14" fmla="*/ 31 w 82"/>
                <a:gd name="T15" fmla="*/ 41 h 92"/>
                <a:gd name="T16" fmla="*/ 28 w 82"/>
                <a:gd name="T17" fmla="*/ 54 h 92"/>
                <a:gd name="T18" fmla="*/ 23 w 82"/>
                <a:gd name="T19" fmla="*/ 61 h 92"/>
                <a:gd name="T20" fmla="*/ 18 w 82"/>
                <a:gd name="T21" fmla="*/ 66 h 92"/>
                <a:gd name="T22" fmla="*/ 18 w 82"/>
                <a:gd name="T23" fmla="*/ 69 h 92"/>
                <a:gd name="T24" fmla="*/ 15 w 82"/>
                <a:gd name="T25" fmla="*/ 72 h 92"/>
                <a:gd name="T26" fmla="*/ 18 w 82"/>
                <a:gd name="T27" fmla="*/ 77 h 92"/>
                <a:gd name="T28" fmla="*/ 18 w 82"/>
                <a:gd name="T29" fmla="*/ 82 h 92"/>
                <a:gd name="T30" fmla="*/ 15 w 82"/>
                <a:gd name="T31" fmla="*/ 87 h 92"/>
                <a:gd name="T32" fmla="*/ 13 w 82"/>
                <a:gd name="T33" fmla="*/ 89 h 92"/>
                <a:gd name="T34" fmla="*/ 8 w 82"/>
                <a:gd name="T35" fmla="*/ 92 h 92"/>
                <a:gd name="T36" fmla="*/ 8 w 82"/>
                <a:gd name="T37" fmla="*/ 89 h 92"/>
                <a:gd name="T38" fmla="*/ 5 w 82"/>
                <a:gd name="T39" fmla="*/ 89 h 92"/>
                <a:gd name="T40" fmla="*/ 2 w 82"/>
                <a:gd name="T41" fmla="*/ 87 h 92"/>
                <a:gd name="T42" fmla="*/ 0 w 82"/>
                <a:gd name="T43" fmla="*/ 82 h 92"/>
                <a:gd name="T44" fmla="*/ 0 w 82"/>
                <a:gd name="T45" fmla="*/ 77 h 92"/>
                <a:gd name="T46" fmla="*/ 2 w 82"/>
                <a:gd name="T47" fmla="*/ 72 h 92"/>
                <a:gd name="T48" fmla="*/ 8 w 82"/>
                <a:gd name="T49" fmla="*/ 61 h 92"/>
                <a:gd name="T50" fmla="*/ 13 w 82"/>
                <a:gd name="T51" fmla="*/ 51 h 92"/>
                <a:gd name="T52" fmla="*/ 13 w 82"/>
                <a:gd name="T53" fmla="*/ 46 h 92"/>
                <a:gd name="T54" fmla="*/ 13 w 82"/>
                <a:gd name="T55" fmla="*/ 43 h 92"/>
                <a:gd name="T56" fmla="*/ 13 w 82"/>
                <a:gd name="T57" fmla="*/ 41 h 92"/>
                <a:gd name="T58" fmla="*/ 15 w 82"/>
                <a:gd name="T59" fmla="*/ 36 h 92"/>
                <a:gd name="T60" fmla="*/ 20 w 82"/>
                <a:gd name="T61" fmla="*/ 31 h 92"/>
                <a:gd name="T62" fmla="*/ 28 w 82"/>
                <a:gd name="T63" fmla="*/ 23 h 92"/>
                <a:gd name="T64" fmla="*/ 36 w 82"/>
                <a:gd name="T65" fmla="*/ 20 h 92"/>
                <a:gd name="T66" fmla="*/ 41 w 82"/>
                <a:gd name="T67" fmla="*/ 18 h 92"/>
                <a:gd name="T68" fmla="*/ 46 w 82"/>
                <a:gd name="T69" fmla="*/ 13 h 92"/>
                <a:gd name="T70" fmla="*/ 56 w 82"/>
                <a:gd name="T71" fmla="*/ 5 h 92"/>
                <a:gd name="T72" fmla="*/ 61 w 82"/>
                <a:gd name="T73" fmla="*/ 3 h 92"/>
                <a:gd name="T74" fmla="*/ 66 w 82"/>
                <a:gd name="T75" fmla="*/ 0 h 92"/>
                <a:gd name="T76" fmla="*/ 74 w 82"/>
                <a:gd name="T77" fmla="*/ 0 h 92"/>
                <a:gd name="T78" fmla="*/ 82 w 82"/>
                <a:gd name="T79" fmla="*/ 5 h 92"/>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82"/>
                <a:gd name="T121" fmla="*/ 0 h 92"/>
                <a:gd name="T122" fmla="*/ 82 w 82"/>
                <a:gd name="T123" fmla="*/ 92 h 92"/>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82" h="92">
                  <a:moveTo>
                    <a:pt x="82" y="5"/>
                  </a:moveTo>
                  <a:lnTo>
                    <a:pt x="66" y="13"/>
                  </a:lnTo>
                  <a:lnTo>
                    <a:pt x="51" y="26"/>
                  </a:lnTo>
                  <a:lnTo>
                    <a:pt x="46" y="31"/>
                  </a:lnTo>
                  <a:lnTo>
                    <a:pt x="38" y="33"/>
                  </a:lnTo>
                  <a:lnTo>
                    <a:pt x="33" y="36"/>
                  </a:lnTo>
                  <a:lnTo>
                    <a:pt x="31" y="38"/>
                  </a:lnTo>
                  <a:lnTo>
                    <a:pt x="31" y="41"/>
                  </a:lnTo>
                  <a:lnTo>
                    <a:pt x="28" y="54"/>
                  </a:lnTo>
                  <a:lnTo>
                    <a:pt x="23" y="61"/>
                  </a:lnTo>
                  <a:lnTo>
                    <a:pt x="18" y="66"/>
                  </a:lnTo>
                  <a:lnTo>
                    <a:pt x="18" y="69"/>
                  </a:lnTo>
                  <a:lnTo>
                    <a:pt x="15" y="72"/>
                  </a:lnTo>
                  <a:lnTo>
                    <a:pt x="18" y="77"/>
                  </a:lnTo>
                  <a:lnTo>
                    <a:pt x="18" y="82"/>
                  </a:lnTo>
                  <a:lnTo>
                    <a:pt x="15" y="87"/>
                  </a:lnTo>
                  <a:lnTo>
                    <a:pt x="13" y="89"/>
                  </a:lnTo>
                  <a:lnTo>
                    <a:pt x="8" y="92"/>
                  </a:lnTo>
                  <a:lnTo>
                    <a:pt x="8" y="89"/>
                  </a:lnTo>
                  <a:lnTo>
                    <a:pt x="5" y="89"/>
                  </a:lnTo>
                  <a:lnTo>
                    <a:pt x="2" y="87"/>
                  </a:lnTo>
                  <a:lnTo>
                    <a:pt x="0" y="82"/>
                  </a:lnTo>
                  <a:lnTo>
                    <a:pt x="0" y="77"/>
                  </a:lnTo>
                  <a:lnTo>
                    <a:pt x="2" y="72"/>
                  </a:lnTo>
                  <a:lnTo>
                    <a:pt x="8" y="61"/>
                  </a:lnTo>
                  <a:lnTo>
                    <a:pt x="13" y="51"/>
                  </a:lnTo>
                  <a:lnTo>
                    <a:pt x="13" y="46"/>
                  </a:lnTo>
                  <a:lnTo>
                    <a:pt x="13" y="43"/>
                  </a:lnTo>
                  <a:lnTo>
                    <a:pt x="13" y="41"/>
                  </a:lnTo>
                  <a:lnTo>
                    <a:pt x="15" y="36"/>
                  </a:lnTo>
                  <a:lnTo>
                    <a:pt x="20" y="31"/>
                  </a:lnTo>
                  <a:lnTo>
                    <a:pt x="28" y="23"/>
                  </a:lnTo>
                  <a:lnTo>
                    <a:pt x="36" y="20"/>
                  </a:lnTo>
                  <a:lnTo>
                    <a:pt x="41" y="18"/>
                  </a:lnTo>
                  <a:lnTo>
                    <a:pt x="46" y="13"/>
                  </a:lnTo>
                  <a:lnTo>
                    <a:pt x="56" y="5"/>
                  </a:lnTo>
                  <a:lnTo>
                    <a:pt x="61" y="3"/>
                  </a:lnTo>
                  <a:lnTo>
                    <a:pt x="66" y="0"/>
                  </a:lnTo>
                  <a:lnTo>
                    <a:pt x="74" y="0"/>
                  </a:lnTo>
                  <a:lnTo>
                    <a:pt x="82"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1043" name="Freeform 136"/>
            <p:cNvSpPr>
              <a:spLocks/>
            </p:cNvSpPr>
            <p:nvPr/>
          </p:nvSpPr>
          <p:spPr bwMode="auto">
            <a:xfrm>
              <a:off x="910" y="1396"/>
              <a:ext cx="56" cy="74"/>
            </a:xfrm>
            <a:custGeom>
              <a:avLst/>
              <a:gdLst>
                <a:gd name="T0" fmla="*/ 56 w 56"/>
                <a:gd name="T1" fmla="*/ 8 h 74"/>
                <a:gd name="T2" fmla="*/ 54 w 56"/>
                <a:gd name="T3" fmla="*/ 8 h 74"/>
                <a:gd name="T4" fmla="*/ 49 w 56"/>
                <a:gd name="T5" fmla="*/ 10 h 74"/>
                <a:gd name="T6" fmla="*/ 46 w 56"/>
                <a:gd name="T7" fmla="*/ 10 h 74"/>
                <a:gd name="T8" fmla="*/ 38 w 56"/>
                <a:gd name="T9" fmla="*/ 15 h 74"/>
                <a:gd name="T10" fmla="*/ 31 w 56"/>
                <a:gd name="T11" fmla="*/ 20 h 74"/>
                <a:gd name="T12" fmla="*/ 28 w 56"/>
                <a:gd name="T13" fmla="*/ 25 h 74"/>
                <a:gd name="T14" fmla="*/ 28 w 56"/>
                <a:gd name="T15" fmla="*/ 28 h 74"/>
                <a:gd name="T16" fmla="*/ 23 w 56"/>
                <a:gd name="T17" fmla="*/ 33 h 74"/>
                <a:gd name="T18" fmla="*/ 15 w 56"/>
                <a:gd name="T19" fmla="*/ 41 h 74"/>
                <a:gd name="T20" fmla="*/ 13 w 56"/>
                <a:gd name="T21" fmla="*/ 43 h 74"/>
                <a:gd name="T22" fmla="*/ 13 w 56"/>
                <a:gd name="T23" fmla="*/ 48 h 74"/>
                <a:gd name="T24" fmla="*/ 13 w 56"/>
                <a:gd name="T25" fmla="*/ 54 h 74"/>
                <a:gd name="T26" fmla="*/ 13 w 56"/>
                <a:gd name="T27" fmla="*/ 59 h 74"/>
                <a:gd name="T28" fmla="*/ 13 w 56"/>
                <a:gd name="T29" fmla="*/ 61 h 74"/>
                <a:gd name="T30" fmla="*/ 10 w 56"/>
                <a:gd name="T31" fmla="*/ 64 h 74"/>
                <a:gd name="T32" fmla="*/ 8 w 56"/>
                <a:gd name="T33" fmla="*/ 69 h 74"/>
                <a:gd name="T34" fmla="*/ 3 w 56"/>
                <a:gd name="T35" fmla="*/ 74 h 74"/>
                <a:gd name="T36" fmla="*/ 0 w 56"/>
                <a:gd name="T37" fmla="*/ 59 h 74"/>
                <a:gd name="T38" fmla="*/ 0 w 56"/>
                <a:gd name="T39" fmla="*/ 48 h 74"/>
                <a:gd name="T40" fmla="*/ 3 w 56"/>
                <a:gd name="T41" fmla="*/ 41 h 74"/>
                <a:gd name="T42" fmla="*/ 10 w 56"/>
                <a:gd name="T43" fmla="*/ 28 h 74"/>
                <a:gd name="T44" fmla="*/ 15 w 56"/>
                <a:gd name="T45" fmla="*/ 23 h 74"/>
                <a:gd name="T46" fmla="*/ 15 w 56"/>
                <a:gd name="T47" fmla="*/ 20 h 74"/>
                <a:gd name="T48" fmla="*/ 18 w 56"/>
                <a:gd name="T49" fmla="*/ 15 h 74"/>
                <a:gd name="T50" fmla="*/ 23 w 56"/>
                <a:gd name="T51" fmla="*/ 10 h 74"/>
                <a:gd name="T52" fmla="*/ 26 w 56"/>
                <a:gd name="T53" fmla="*/ 5 h 74"/>
                <a:gd name="T54" fmla="*/ 31 w 56"/>
                <a:gd name="T55" fmla="*/ 5 h 74"/>
                <a:gd name="T56" fmla="*/ 38 w 56"/>
                <a:gd name="T57" fmla="*/ 2 h 74"/>
                <a:gd name="T58" fmla="*/ 43 w 56"/>
                <a:gd name="T59" fmla="*/ 0 h 74"/>
                <a:gd name="T60" fmla="*/ 49 w 56"/>
                <a:gd name="T61" fmla="*/ 0 h 74"/>
                <a:gd name="T62" fmla="*/ 51 w 56"/>
                <a:gd name="T63" fmla="*/ 2 h 74"/>
                <a:gd name="T64" fmla="*/ 54 w 56"/>
                <a:gd name="T65" fmla="*/ 2 h 74"/>
                <a:gd name="T66" fmla="*/ 56 w 56"/>
                <a:gd name="T67" fmla="*/ 8 h 7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56"/>
                <a:gd name="T103" fmla="*/ 0 h 74"/>
                <a:gd name="T104" fmla="*/ 56 w 56"/>
                <a:gd name="T105" fmla="*/ 74 h 7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56" h="74">
                  <a:moveTo>
                    <a:pt x="56" y="8"/>
                  </a:moveTo>
                  <a:lnTo>
                    <a:pt x="54" y="8"/>
                  </a:lnTo>
                  <a:lnTo>
                    <a:pt x="49" y="10"/>
                  </a:lnTo>
                  <a:lnTo>
                    <a:pt x="46" y="10"/>
                  </a:lnTo>
                  <a:lnTo>
                    <a:pt x="38" y="15"/>
                  </a:lnTo>
                  <a:lnTo>
                    <a:pt x="31" y="20"/>
                  </a:lnTo>
                  <a:lnTo>
                    <a:pt x="28" y="25"/>
                  </a:lnTo>
                  <a:lnTo>
                    <a:pt x="28" y="28"/>
                  </a:lnTo>
                  <a:lnTo>
                    <a:pt x="23" y="33"/>
                  </a:lnTo>
                  <a:lnTo>
                    <a:pt x="15" y="41"/>
                  </a:lnTo>
                  <a:lnTo>
                    <a:pt x="13" y="43"/>
                  </a:lnTo>
                  <a:lnTo>
                    <a:pt x="13" y="48"/>
                  </a:lnTo>
                  <a:lnTo>
                    <a:pt x="13" y="54"/>
                  </a:lnTo>
                  <a:lnTo>
                    <a:pt x="13" y="59"/>
                  </a:lnTo>
                  <a:lnTo>
                    <a:pt x="13" y="61"/>
                  </a:lnTo>
                  <a:lnTo>
                    <a:pt x="10" y="64"/>
                  </a:lnTo>
                  <a:lnTo>
                    <a:pt x="8" y="69"/>
                  </a:lnTo>
                  <a:lnTo>
                    <a:pt x="3" y="74"/>
                  </a:lnTo>
                  <a:lnTo>
                    <a:pt x="0" y="59"/>
                  </a:lnTo>
                  <a:lnTo>
                    <a:pt x="0" y="48"/>
                  </a:lnTo>
                  <a:lnTo>
                    <a:pt x="3" y="41"/>
                  </a:lnTo>
                  <a:lnTo>
                    <a:pt x="10" y="28"/>
                  </a:lnTo>
                  <a:lnTo>
                    <a:pt x="15" y="23"/>
                  </a:lnTo>
                  <a:lnTo>
                    <a:pt x="15" y="20"/>
                  </a:lnTo>
                  <a:lnTo>
                    <a:pt x="18" y="15"/>
                  </a:lnTo>
                  <a:lnTo>
                    <a:pt x="23" y="10"/>
                  </a:lnTo>
                  <a:lnTo>
                    <a:pt x="26" y="5"/>
                  </a:lnTo>
                  <a:lnTo>
                    <a:pt x="31" y="5"/>
                  </a:lnTo>
                  <a:lnTo>
                    <a:pt x="38" y="2"/>
                  </a:lnTo>
                  <a:lnTo>
                    <a:pt x="43" y="0"/>
                  </a:lnTo>
                  <a:lnTo>
                    <a:pt x="49" y="0"/>
                  </a:lnTo>
                  <a:lnTo>
                    <a:pt x="51" y="2"/>
                  </a:lnTo>
                  <a:lnTo>
                    <a:pt x="54" y="2"/>
                  </a:lnTo>
                  <a:lnTo>
                    <a:pt x="56"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1044" name="Freeform 137"/>
            <p:cNvSpPr>
              <a:spLocks/>
            </p:cNvSpPr>
            <p:nvPr/>
          </p:nvSpPr>
          <p:spPr bwMode="auto">
            <a:xfrm>
              <a:off x="915" y="1470"/>
              <a:ext cx="26" cy="36"/>
            </a:xfrm>
            <a:custGeom>
              <a:avLst/>
              <a:gdLst>
                <a:gd name="T0" fmla="*/ 0 w 26"/>
                <a:gd name="T1" fmla="*/ 8 h 36"/>
                <a:gd name="T2" fmla="*/ 3 w 26"/>
                <a:gd name="T3" fmla="*/ 15 h 36"/>
                <a:gd name="T4" fmla="*/ 5 w 26"/>
                <a:gd name="T5" fmla="*/ 18 h 36"/>
                <a:gd name="T6" fmla="*/ 8 w 26"/>
                <a:gd name="T7" fmla="*/ 23 h 36"/>
                <a:gd name="T8" fmla="*/ 10 w 26"/>
                <a:gd name="T9" fmla="*/ 28 h 36"/>
                <a:gd name="T10" fmla="*/ 13 w 26"/>
                <a:gd name="T11" fmla="*/ 31 h 36"/>
                <a:gd name="T12" fmla="*/ 13 w 26"/>
                <a:gd name="T13" fmla="*/ 33 h 36"/>
                <a:gd name="T14" fmla="*/ 18 w 26"/>
                <a:gd name="T15" fmla="*/ 36 h 36"/>
                <a:gd name="T16" fmla="*/ 21 w 26"/>
                <a:gd name="T17" fmla="*/ 36 h 36"/>
                <a:gd name="T18" fmla="*/ 23 w 26"/>
                <a:gd name="T19" fmla="*/ 36 h 36"/>
                <a:gd name="T20" fmla="*/ 26 w 26"/>
                <a:gd name="T21" fmla="*/ 33 h 36"/>
                <a:gd name="T22" fmla="*/ 26 w 26"/>
                <a:gd name="T23" fmla="*/ 31 h 36"/>
                <a:gd name="T24" fmla="*/ 23 w 26"/>
                <a:gd name="T25" fmla="*/ 31 h 36"/>
                <a:gd name="T26" fmla="*/ 23 w 26"/>
                <a:gd name="T27" fmla="*/ 28 h 36"/>
                <a:gd name="T28" fmla="*/ 21 w 26"/>
                <a:gd name="T29" fmla="*/ 28 h 36"/>
                <a:gd name="T30" fmla="*/ 18 w 26"/>
                <a:gd name="T31" fmla="*/ 23 h 36"/>
                <a:gd name="T32" fmla="*/ 15 w 26"/>
                <a:gd name="T33" fmla="*/ 18 h 36"/>
                <a:gd name="T34" fmla="*/ 15 w 26"/>
                <a:gd name="T35" fmla="*/ 15 h 36"/>
                <a:gd name="T36" fmla="*/ 13 w 26"/>
                <a:gd name="T37" fmla="*/ 15 h 36"/>
                <a:gd name="T38" fmla="*/ 10 w 26"/>
                <a:gd name="T39" fmla="*/ 13 h 36"/>
                <a:gd name="T40" fmla="*/ 10 w 26"/>
                <a:gd name="T41" fmla="*/ 10 h 36"/>
                <a:gd name="T42" fmla="*/ 8 w 26"/>
                <a:gd name="T43" fmla="*/ 5 h 36"/>
                <a:gd name="T44" fmla="*/ 10 w 26"/>
                <a:gd name="T45" fmla="*/ 0 h 36"/>
                <a:gd name="T46" fmla="*/ 8 w 26"/>
                <a:gd name="T47" fmla="*/ 0 h 36"/>
                <a:gd name="T48" fmla="*/ 5 w 26"/>
                <a:gd name="T49" fmla="*/ 0 h 36"/>
                <a:gd name="T50" fmla="*/ 3 w 26"/>
                <a:gd name="T51" fmla="*/ 2 h 36"/>
                <a:gd name="T52" fmla="*/ 0 w 26"/>
                <a:gd name="T53" fmla="*/ 8 h 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26"/>
                <a:gd name="T82" fmla="*/ 0 h 36"/>
                <a:gd name="T83" fmla="*/ 26 w 26"/>
                <a:gd name="T84" fmla="*/ 36 h 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26" h="36">
                  <a:moveTo>
                    <a:pt x="0" y="8"/>
                  </a:moveTo>
                  <a:lnTo>
                    <a:pt x="3" y="15"/>
                  </a:lnTo>
                  <a:lnTo>
                    <a:pt x="5" y="18"/>
                  </a:lnTo>
                  <a:lnTo>
                    <a:pt x="8" y="23"/>
                  </a:lnTo>
                  <a:lnTo>
                    <a:pt x="10" y="28"/>
                  </a:lnTo>
                  <a:lnTo>
                    <a:pt x="13" y="31"/>
                  </a:lnTo>
                  <a:lnTo>
                    <a:pt x="13" y="33"/>
                  </a:lnTo>
                  <a:lnTo>
                    <a:pt x="18" y="36"/>
                  </a:lnTo>
                  <a:lnTo>
                    <a:pt x="21" y="36"/>
                  </a:lnTo>
                  <a:lnTo>
                    <a:pt x="23" y="36"/>
                  </a:lnTo>
                  <a:lnTo>
                    <a:pt x="26" y="33"/>
                  </a:lnTo>
                  <a:lnTo>
                    <a:pt x="26" y="31"/>
                  </a:lnTo>
                  <a:lnTo>
                    <a:pt x="23" y="31"/>
                  </a:lnTo>
                  <a:lnTo>
                    <a:pt x="23" y="28"/>
                  </a:lnTo>
                  <a:lnTo>
                    <a:pt x="21" y="28"/>
                  </a:lnTo>
                  <a:lnTo>
                    <a:pt x="18" y="23"/>
                  </a:lnTo>
                  <a:lnTo>
                    <a:pt x="15" y="18"/>
                  </a:lnTo>
                  <a:lnTo>
                    <a:pt x="15" y="15"/>
                  </a:lnTo>
                  <a:lnTo>
                    <a:pt x="13" y="15"/>
                  </a:lnTo>
                  <a:lnTo>
                    <a:pt x="10" y="13"/>
                  </a:lnTo>
                  <a:lnTo>
                    <a:pt x="10" y="10"/>
                  </a:lnTo>
                  <a:lnTo>
                    <a:pt x="8" y="5"/>
                  </a:lnTo>
                  <a:lnTo>
                    <a:pt x="10" y="0"/>
                  </a:lnTo>
                  <a:lnTo>
                    <a:pt x="8" y="0"/>
                  </a:lnTo>
                  <a:lnTo>
                    <a:pt x="5" y="0"/>
                  </a:lnTo>
                  <a:lnTo>
                    <a:pt x="3" y="2"/>
                  </a:lnTo>
                  <a:lnTo>
                    <a:pt x="0"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1045" name="Freeform 138"/>
            <p:cNvSpPr>
              <a:spLocks/>
            </p:cNvSpPr>
            <p:nvPr/>
          </p:nvSpPr>
          <p:spPr bwMode="auto">
            <a:xfrm>
              <a:off x="1091" y="1437"/>
              <a:ext cx="41" cy="56"/>
            </a:xfrm>
            <a:custGeom>
              <a:avLst/>
              <a:gdLst>
                <a:gd name="T0" fmla="*/ 41 w 41"/>
                <a:gd name="T1" fmla="*/ 2 h 56"/>
                <a:gd name="T2" fmla="*/ 28 w 41"/>
                <a:gd name="T3" fmla="*/ 10 h 56"/>
                <a:gd name="T4" fmla="*/ 26 w 41"/>
                <a:gd name="T5" fmla="*/ 15 h 56"/>
                <a:gd name="T6" fmla="*/ 23 w 41"/>
                <a:gd name="T7" fmla="*/ 23 h 56"/>
                <a:gd name="T8" fmla="*/ 21 w 41"/>
                <a:gd name="T9" fmla="*/ 43 h 56"/>
                <a:gd name="T10" fmla="*/ 21 w 41"/>
                <a:gd name="T11" fmla="*/ 51 h 56"/>
                <a:gd name="T12" fmla="*/ 18 w 41"/>
                <a:gd name="T13" fmla="*/ 53 h 56"/>
                <a:gd name="T14" fmla="*/ 13 w 41"/>
                <a:gd name="T15" fmla="*/ 56 h 56"/>
                <a:gd name="T16" fmla="*/ 8 w 41"/>
                <a:gd name="T17" fmla="*/ 56 h 56"/>
                <a:gd name="T18" fmla="*/ 5 w 41"/>
                <a:gd name="T19" fmla="*/ 56 h 56"/>
                <a:gd name="T20" fmla="*/ 3 w 41"/>
                <a:gd name="T21" fmla="*/ 53 h 56"/>
                <a:gd name="T22" fmla="*/ 0 w 41"/>
                <a:gd name="T23" fmla="*/ 51 h 56"/>
                <a:gd name="T24" fmla="*/ 0 w 41"/>
                <a:gd name="T25" fmla="*/ 48 h 56"/>
                <a:gd name="T26" fmla="*/ 3 w 41"/>
                <a:gd name="T27" fmla="*/ 46 h 56"/>
                <a:gd name="T28" fmla="*/ 5 w 41"/>
                <a:gd name="T29" fmla="*/ 41 h 56"/>
                <a:gd name="T30" fmla="*/ 11 w 41"/>
                <a:gd name="T31" fmla="*/ 35 h 56"/>
                <a:gd name="T32" fmla="*/ 13 w 41"/>
                <a:gd name="T33" fmla="*/ 30 h 56"/>
                <a:gd name="T34" fmla="*/ 13 w 41"/>
                <a:gd name="T35" fmla="*/ 23 h 56"/>
                <a:gd name="T36" fmla="*/ 13 w 41"/>
                <a:gd name="T37" fmla="*/ 15 h 56"/>
                <a:gd name="T38" fmla="*/ 13 w 41"/>
                <a:gd name="T39" fmla="*/ 13 h 56"/>
                <a:gd name="T40" fmla="*/ 16 w 41"/>
                <a:gd name="T41" fmla="*/ 10 h 56"/>
                <a:gd name="T42" fmla="*/ 23 w 41"/>
                <a:gd name="T43" fmla="*/ 5 h 56"/>
                <a:gd name="T44" fmla="*/ 28 w 41"/>
                <a:gd name="T45" fmla="*/ 2 h 56"/>
                <a:gd name="T46" fmla="*/ 36 w 41"/>
                <a:gd name="T47" fmla="*/ 0 h 56"/>
                <a:gd name="T48" fmla="*/ 41 w 41"/>
                <a:gd name="T49" fmla="*/ 2 h 5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1"/>
                <a:gd name="T76" fmla="*/ 0 h 56"/>
                <a:gd name="T77" fmla="*/ 41 w 41"/>
                <a:gd name="T78" fmla="*/ 56 h 5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1" h="56">
                  <a:moveTo>
                    <a:pt x="41" y="2"/>
                  </a:moveTo>
                  <a:lnTo>
                    <a:pt x="28" y="10"/>
                  </a:lnTo>
                  <a:lnTo>
                    <a:pt x="26" y="15"/>
                  </a:lnTo>
                  <a:lnTo>
                    <a:pt x="23" y="23"/>
                  </a:lnTo>
                  <a:lnTo>
                    <a:pt x="21" y="43"/>
                  </a:lnTo>
                  <a:lnTo>
                    <a:pt x="21" y="51"/>
                  </a:lnTo>
                  <a:lnTo>
                    <a:pt x="18" y="53"/>
                  </a:lnTo>
                  <a:lnTo>
                    <a:pt x="13" y="56"/>
                  </a:lnTo>
                  <a:lnTo>
                    <a:pt x="8" y="56"/>
                  </a:lnTo>
                  <a:lnTo>
                    <a:pt x="5" y="56"/>
                  </a:lnTo>
                  <a:lnTo>
                    <a:pt x="3" y="53"/>
                  </a:lnTo>
                  <a:lnTo>
                    <a:pt x="0" y="51"/>
                  </a:lnTo>
                  <a:lnTo>
                    <a:pt x="0" y="48"/>
                  </a:lnTo>
                  <a:lnTo>
                    <a:pt x="3" y="46"/>
                  </a:lnTo>
                  <a:lnTo>
                    <a:pt x="5" y="41"/>
                  </a:lnTo>
                  <a:lnTo>
                    <a:pt x="11" y="35"/>
                  </a:lnTo>
                  <a:lnTo>
                    <a:pt x="13" y="30"/>
                  </a:lnTo>
                  <a:lnTo>
                    <a:pt x="13" y="23"/>
                  </a:lnTo>
                  <a:lnTo>
                    <a:pt x="13" y="15"/>
                  </a:lnTo>
                  <a:lnTo>
                    <a:pt x="13" y="13"/>
                  </a:lnTo>
                  <a:lnTo>
                    <a:pt x="16" y="10"/>
                  </a:lnTo>
                  <a:lnTo>
                    <a:pt x="23" y="5"/>
                  </a:lnTo>
                  <a:lnTo>
                    <a:pt x="28" y="2"/>
                  </a:lnTo>
                  <a:lnTo>
                    <a:pt x="36" y="0"/>
                  </a:lnTo>
                  <a:lnTo>
                    <a:pt x="41"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1046" name="Freeform 139"/>
            <p:cNvSpPr>
              <a:spLocks/>
            </p:cNvSpPr>
            <p:nvPr/>
          </p:nvSpPr>
          <p:spPr bwMode="auto">
            <a:xfrm>
              <a:off x="1303" y="1355"/>
              <a:ext cx="75" cy="51"/>
            </a:xfrm>
            <a:custGeom>
              <a:avLst/>
              <a:gdLst>
                <a:gd name="T0" fmla="*/ 64 w 75"/>
                <a:gd name="T1" fmla="*/ 0 h 51"/>
                <a:gd name="T2" fmla="*/ 72 w 75"/>
                <a:gd name="T3" fmla="*/ 0 h 51"/>
                <a:gd name="T4" fmla="*/ 72 w 75"/>
                <a:gd name="T5" fmla="*/ 3 h 51"/>
                <a:gd name="T6" fmla="*/ 75 w 75"/>
                <a:gd name="T7" fmla="*/ 5 h 51"/>
                <a:gd name="T8" fmla="*/ 72 w 75"/>
                <a:gd name="T9" fmla="*/ 8 h 51"/>
                <a:gd name="T10" fmla="*/ 69 w 75"/>
                <a:gd name="T11" fmla="*/ 13 h 51"/>
                <a:gd name="T12" fmla="*/ 62 w 75"/>
                <a:gd name="T13" fmla="*/ 21 h 51"/>
                <a:gd name="T14" fmla="*/ 57 w 75"/>
                <a:gd name="T15" fmla="*/ 23 h 51"/>
                <a:gd name="T16" fmla="*/ 54 w 75"/>
                <a:gd name="T17" fmla="*/ 26 h 51"/>
                <a:gd name="T18" fmla="*/ 46 w 75"/>
                <a:gd name="T19" fmla="*/ 28 h 51"/>
                <a:gd name="T20" fmla="*/ 36 w 75"/>
                <a:gd name="T21" fmla="*/ 33 h 51"/>
                <a:gd name="T22" fmla="*/ 26 w 75"/>
                <a:gd name="T23" fmla="*/ 38 h 51"/>
                <a:gd name="T24" fmla="*/ 23 w 75"/>
                <a:gd name="T25" fmla="*/ 43 h 51"/>
                <a:gd name="T26" fmla="*/ 23 w 75"/>
                <a:gd name="T27" fmla="*/ 46 h 51"/>
                <a:gd name="T28" fmla="*/ 23 w 75"/>
                <a:gd name="T29" fmla="*/ 49 h 51"/>
                <a:gd name="T30" fmla="*/ 21 w 75"/>
                <a:gd name="T31" fmla="*/ 49 h 51"/>
                <a:gd name="T32" fmla="*/ 16 w 75"/>
                <a:gd name="T33" fmla="*/ 51 h 51"/>
                <a:gd name="T34" fmla="*/ 6 w 75"/>
                <a:gd name="T35" fmla="*/ 49 h 51"/>
                <a:gd name="T36" fmla="*/ 0 w 75"/>
                <a:gd name="T37" fmla="*/ 49 h 51"/>
                <a:gd name="T38" fmla="*/ 3 w 75"/>
                <a:gd name="T39" fmla="*/ 41 h 51"/>
                <a:gd name="T40" fmla="*/ 6 w 75"/>
                <a:gd name="T41" fmla="*/ 36 h 51"/>
                <a:gd name="T42" fmla="*/ 11 w 75"/>
                <a:gd name="T43" fmla="*/ 31 h 51"/>
                <a:gd name="T44" fmla="*/ 18 w 75"/>
                <a:gd name="T45" fmla="*/ 28 h 51"/>
                <a:gd name="T46" fmla="*/ 23 w 75"/>
                <a:gd name="T47" fmla="*/ 26 h 51"/>
                <a:gd name="T48" fmla="*/ 26 w 75"/>
                <a:gd name="T49" fmla="*/ 23 h 51"/>
                <a:gd name="T50" fmla="*/ 31 w 75"/>
                <a:gd name="T51" fmla="*/ 15 h 51"/>
                <a:gd name="T52" fmla="*/ 36 w 75"/>
                <a:gd name="T53" fmla="*/ 10 h 51"/>
                <a:gd name="T54" fmla="*/ 41 w 75"/>
                <a:gd name="T55" fmla="*/ 10 h 51"/>
                <a:gd name="T56" fmla="*/ 44 w 75"/>
                <a:gd name="T57" fmla="*/ 10 h 51"/>
                <a:gd name="T58" fmla="*/ 49 w 75"/>
                <a:gd name="T59" fmla="*/ 10 h 51"/>
                <a:gd name="T60" fmla="*/ 52 w 75"/>
                <a:gd name="T61" fmla="*/ 8 h 51"/>
                <a:gd name="T62" fmla="*/ 57 w 75"/>
                <a:gd name="T63" fmla="*/ 5 h 51"/>
                <a:gd name="T64" fmla="*/ 62 w 75"/>
                <a:gd name="T65" fmla="*/ 0 h 51"/>
                <a:gd name="T66" fmla="*/ 64 w 75"/>
                <a:gd name="T67" fmla="*/ 0 h 51"/>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75"/>
                <a:gd name="T103" fmla="*/ 0 h 51"/>
                <a:gd name="T104" fmla="*/ 75 w 75"/>
                <a:gd name="T105" fmla="*/ 51 h 51"/>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75" h="51">
                  <a:moveTo>
                    <a:pt x="64" y="0"/>
                  </a:moveTo>
                  <a:lnTo>
                    <a:pt x="72" y="0"/>
                  </a:lnTo>
                  <a:lnTo>
                    <a:pt x="72" y="3"/>
                  </a:lnTo>
                  <a:lnTo>
                    <a:pt x="75" y="5"/>
                  </a:lnTo>
                  <a:lnTo>
                    <a:pt x="72" y="8"/>
                  </a:lnTo>
                  <a:lnTo>
                    <a:pt x="69" y="13"/>
                  </a:lnTo>
                  <a:lnTo>
                    <a:pt x="62" y="21"/>
                  </a:lnTo>
                  <a:lnTo>
                    <a:pt x="57" y="23"/>
                  </a:lnTo>
                  <a:lnTo>
                    <a:pt x="54" y="26"/>
                  </a:lnTo>
                  <a:lnTo>
                    <a:pt x="46" y="28"/>
                  </a:lnTo>
                  <a:lnTo>
                    <a:pt x="36" y="33"/>
                  </a:lnTo>
                  <a:lnTo>
                    <a:pt x="26" y="38"/>
                  </a:lnTo>
                  <a:lnTo>
                    <a:pt x="23" y="43"/>
                  </a:lnTo>
                  <a:lnTo>
                    <a:pt x="23" y="46"/>
                  </a:lnTo>
                  <a:lnTo>
                    <a:pt x="23" y="49"/>
                  </a:lnTo>
                  <a:lnTo>
                    <a:pt x="21" y="49"/>
                  </a:lnTo>
                  <a:lnTo>
                    <a:pt x="16" y="51"/>
                  </a:lnTo>
                  <a:lnTo>
                    <a:pt x="6" y="49"/>
                  </a:lnTo>
                  <a:lnTo>
                    <a:pt x="0" y="49"/>
                  </a:lnTo>
                  <a:lnTo>
                    <a:pt x="3" y="41"/>
                  </a:lnTo>
                  <a:lnTo>
                    <a:pt x="6" y="36"/>
                  </a:lnTo>
                  <a:lnTo>
                    <a:pt x="11" y="31"/>
                  </a:lnTo>
                  <a:lnTo>
                    <a:pt x="18" y="28"/>
                  </a:lnTo>
                  <a:lnTo>
                    <a:pt x="23" y="26"/>
                  </a:lnTo>
                  <a:lnTo>
                    <a:pt x="26" y="23"/>
                  </a:lnTo>
                  <a:lnTo>
                    <a:pt x="31" y="15"/>
                  </a:lnTo>
                  <a:lnTo>
                    <a:pt x="36" y="10"/>
                  </a:lnTo>
                  <a:lnTo>
                    <a:pt x="41" y="10"/>
                  </a:lnTo>
                  <a:lnTo>
                    <a:pt x="44" y="10"/>
                  </a:lnTo>
                  <a:lnTo>
                    <a:pt x="49" y="10"/>
                  </a:lnTo>
                  <a:lnTo>
                    <a:pt x="52" y="8"/>
                  </a:lnTo>
                  <a:lnTo>
                    <a:pt x="57" y="5"/>
                  </a:lnTo>
                  <a:lnTo>
                    <a:pt x="62" y="0"/>
                  </a:lnTo>
                  <a:lnTo>
                    <a:pt x="6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1047" name="Freeform 140"/>
            <p:cNvSpPr>
              <a:spLocks/>
            </p:cNvSpPr>
            <p:nvPr/>
          </p:nvSpPr>
          <p:spPr bwMode="auto">
            <a:xfrm>
              <a:off x="1171" y="1011"/>
              <a:ext cx="569" cy="362"/>
            </a:xfrm>
            <a:custGeom>
              <a:avLst/>
              <a:gdLst>
                <a:gd name="T0" fmla="*/ 212 w 569"/>
                <a:gd name="T1" fmla="*/ 94 h 362"/>
                <a:gd name="T2" fmla="*/ 235 w 569"/>
                <a:gd name="T3" fmla="*/ 53 h 362"/>
                <a:gd name="T4" fmla="*/ 270 w 569"/>
                <a:gd name="T5" fmla="*/ 33 h 362"/>
                <a:gd name="T6" fmla="*/ 309 w 569"/>
                <a:gd name="T7" fmla="*/ 5 h 362"/>
                <a:gd name="T8" fmla="*/ 368 w 569"/>
                <a:gd name="T9" fmla="*/ 0 h 362"/>
                <a:gd name="T10" fmla="*/ 413 w 569"/>
                <a:gd name="T11" fmla="*/ 17 h 362"/>
                <a:gd name="T12" fmla="*/ 462 w 569"/>
                <a:gd name="T13" fmla="*/ 51 h 362"/>
                <a:gd name="T14" fmla="*/ 480 w 569"/>
                <a:gd name="T15" fmla="*/ 89 h 362"/>
                <a:gd name="T16" fmla="*/ 490 w 569"/>
                <a:gd name="T17" fmla="*/ 160 h 362"/>
                <a:gd name="T18" fmla="*/ 482 w 569"/>
                <a:gd name="T19" fmla="*/ 209 h 362"/>
                <a:gd name="T20" fmla="*/ 482 w 569"/>
                <a:gd name="T21" fmla="*/ 224 h 362"/>
                <a:gd name="T22" fmla="*/ 526 w 569"/>
                <a:gd name="T23" fmla="*/ 216 h 362"/>
                <a:gd name="T24" fmla="*/ 534 w 569"/>
                <a:gd name="T25" fmla="*/ 229 h 362"/>
                <a:gd name="T26" fmla="*/ 557 w 569"/>
                <a:gd name="T27" fmla="*/ 247 h 362"/>
                <a:gd name="T28" fmla="*/ 562 w 569"/>
                <a:gd name="T29" fmla="*/ 280 h 362"/>
                <a:gd name="T30" fmla="*/ 567 w 569"/>
                <a:gd name="T31" fmla="*/ 311 h 362"/>
                <a:gd name="T32" fmla="*/ 567 w 569"/>
                <a:gd name="T33" fmla="*/ 331 h 362"/>
                <a:gd name="T34" fmla="*/ 526 w 569"/>
                <a:gd name="T35" fmla="*/ 362 h 362"/>
                <a:gd name="T36" fmla="*/ 544 w 569"/>
                <a:gd name="T37" fmla="*/ 334 h 362"/>
                <a:gd name="T38" fmla="*/ 549 w 569"/>
                <a:gd name="T39" fmla="*/ 296 h 362"/>
                <a:gd name="T40" fmla="*/ 536 w 569"/>
                <a:gd name="T41" fmla="*/ 252 h 362"/>
                <a:gd name="T42" fmla="*/ 516 w 569"/>
                <a:gd name="T43" fmla="*/ 232 h 362"/>
                <a:gd name="T44" fmla="*/ 459 w 569"/>
                <a:gd name="T45" fmla="*/ 239 h 362"/>
                <a:gd name="T46" fmla="*/ 447 w 569"/>
                <a:gd name="T47" fmla="*/ 222 h 362"/>
                <a:gd name="T48" fmla="*/ 475 w 569"/>
                <a:gd name="T49" fmla="*/ 188 h 362"/>
                <a:gd name="T50" fmla="*/ 477 w 569"/>
                <a:gd name="T51" fmla="*/ 132 h 362"/>
                <a:gd name="T52" fmla="*/ 467 w 569"/>
                <a:gd name="T53" fmla="*/ 102 h 362"/>
                <a:gd name="T54" fmla="*/ 452 w 569"/>
                <a:gd name="T55" fmla="*/ 63 h 362"/>
                <a:gd name="T56" fmla="*/ 429 w 569"/>
                <a:gd name="T57" fmla="*/ 40 h 362"/>
                <a:gd name="T58" fmla="*/ 411 w 569"/>
                <a:gd name="T59" fmla="*/ 38 h 362"/>
                <a:gd name="T60" fmla="*/ 388 w 569"/>
                <a:gd name="T61" fmla="*/ 25 h 362"/>
                <a:gd name="T62" fmla="*/ 357 w 569"/>
                <a:gd name="T63" fmla="*/ 25 h 362"/>
                <a:gd name="T64" fmla="*/ 296 w 569"/>
                <a:gd name="T65" fmla="*/ 30 h 362"/>
                <a:gd name="T66" fmla="*/ 278 w 569"/>
                <a:gd name="T67" fmla="*/ 51 h 362"/>
                <a:gd name="T68" fmla="*/ 237 w 569"/>
                <a:gd name="T69" fmla="*/ 79 h 362"/>
                <a:gd name="T70" fmla="*/ 222 w 569"/>
                <a:gd name="T71" fmla="*/ 117 h 362"/>
                <a:gd name="T72" fmla="*/ 240 w 569"/>
                <a:gd name="T73" fmla="*/ 183 h 362"/>
                <a:gd name="T74" fmla="*/ 227 w 569"/>
                <a:gd name="T75" fmla="*/ 199 h 362"/>
                <a:gd name="T76" fmla="*/ 207 w 569"/>
                <a:gd name="T77" fmla="*/ 140 h 362"/>
                <a:gd name="T78" fmla="*/ 186 w 569"/>
                <a:gd name="T79" fmla="*/ 125 h 362"/>
                <a:gd name="T80" fmla="*/ 166 w 569"/>
                <a:gd name="T81" fmla="*/ 107 h 362"/>
                <a:gd name="T82" fmla="*/ 125 w 569"/>
                <a:gd name="T83" fmla="*/ 91 h 362"/>
                <a:gd name="T84" fmla="*/ 79 w 569"/>
                <a:gd name="T85" fmla="*/ 104 h 362"/>
                <a:gd name="T86" fmla="*/ 53 w 569"/>
                <a:gd name="T87" fmla="*/ 122 h 362"/>
                <a:gd name="T88" fmla="*/ 28 w 569"/>
                <a:gd name="T89" fmla="*/ 145 h 362"/>
                <a:gd name="T90" fmla="*/ 15 w 569"/>
                <a:gd name="T91" fmla="*/ 194 h 362"/>
                <a:gd name="T92" fmla="*/ 43 w 569"/>
                <a:gd name="T93" fmla="*/ 250 h 362"/>
                <a:gd name="T94" fmla="*/ 35 w 569"/>
                <a:gd name="T95" fmla="*/ 260 h 362"/>
                <a:gd name="T96" fmla="*/ 2 w 569"/>
                <a:gd name="T97" fmla="*/ 214 h 362"/>
                <a:gd name="T98" fmla="*/ 7 w 569"/>
                <a:gd name="T99" fmla="*/ 171 h 362"/>
                <a:gd name="T100" fmla="*/ 15 w 569"/>
                <a:gd name="T101" fmla="*/ 125 h 362"/>
                <a:gd name="T102" fmla="*/ 40 w 569"/>
                <a:gd name="T103" fmla="*/ 112 h 362"/>
                <a:gd name="T104" fmla="*/ 69 w 569"/>
                <a:gd name="T105" fmla="*/ 81 h 362"/>
                <a:gd name="T106" fmla="*/ 122 w 569"/>
                <a:gd name="T107" fmla="*/ 71 h 362"/>
                <a:gd name="T108" fmla="*/ 150 w 569"/>
                <a:gd name="T109" fmla="*/ 81 h 362"/>
                <a:gd name="T110" fmla="*/ 204 w 569"/>
                <a:gd name="T111" fmla="*/ 120 h 362"/>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569"/>
                <a:gd name="T169" fmla="*/ 0 h 362"/>
                <a:gd name="T170" fmla="*/ 569 w 569"/>
                <a:gd name="T171" fmla="*/ 362 h 362"/>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569" h="362">
                  <a:moveTo>
                    <a:pt x="204" y="120"/>
                  </a:moveTo>
                  <a:lnTo>
                    <a:pt x="204" y="109"/>
                  </a:lnTo>
                  <a:lnTo>
                    <a:pt x="207" y="102"/>
                  </a:lnTo>
                  <a:lnTo>
                    <a:pt x="209" y="97"/>
                  </a:lnTo>
                  <a:lnTo>
                    <a:pt x="212" y="94"/>
                  </a:lnTo>
                  <a:lnTo>
                    <a:pt x="219" y="86"/>
                  </a:lnTo>
                  <a:lnTo>
                    <a:pt x="222" y="81"/>
                  </a:lnTo>
                  <a:lnTo>
                    <a:pt x="222" y="76"/>
                  </a:lnTo>
                  <a:lnTo>
                    <a:pt x="227" y="63"/>
                  </a:lnTo>
                  <a:lnTo>
                    <a:pt x="235" y="53"/>
                  </a:lnTo>
                  <a:lnTo>
                    <a:pt x="240" y="45"/>
                  </a:lnTo>
                  <a:lnTo>
                    <a:pt x="245" y="40"/>
                  </a:lnTo>
                  <a:lnTo>
                    <a:pt x="255" y="35"/>
                  </a:lnTo>
                  <a:lnTo>
                    <a:pt x="263" y="35"/>
                  </a:lnTo>
                  <a:lnTo>
                    <a:pt x="270" y="33"/>
                  </a:lnTo>
                  <a:lnTo>
                    <a:pt x="281" y="23"/>
                  </a:lnTo>
                  <a:lnTo>
                    <a:pt x="288" y="15"/>
                  </a:lnTo>
                  <a:lnTo>
                    <a:pt x="293" y="10"/>
                  </a:lnTo>
                  <a:lnTo>
                    <a:pt x="301" y="7"/>
                  </a:lnTo>
                  <a:lnTo>
                    <a:pt x="309" y="5"/>
                  </a:lnTo>
                  <a:lnTo>
                    <a:pt x="324" y="5"/>
                  </a:lnTo>
                  <a:lnTo>
                    <a:pt x="337" y="7"/>
                  </a:lnTo>
                  <a:lnTo>
                    <a:pt x="350" y="5"/>
                  </a:lnTo>
                  <a:lnTo>
                    <a:pt x="360" y="2"/>
                  </a:lnTo>
                  <a:lnTo>
                    <a:pt x="368" y="0"/>
                  </a:lnTo>
                  <a:lnTo>
                    <a:pt x="373" y="0"/>
                  </a:lnTo>
                  <a:lnTo>
                    <a:pt x="375" y="2"/>
                  </a:lnTo>
                  <a:lnTo>
                    <a:pt x="393" y="12"/>
                  </a:lnTo>
                  <a:lnTo>
                    <a:pt x="403" y="15"/>
                  </a:lnTo>
                  <a:lnTo>
                    <a:pt x="413" y="17"/>
                  </a:lnTo>
                  <a:lnTo>
                    <a:pt x="421" y="17"/>
                  </a:lnTo>
                  <a:lnTo>
                    <a:pt x="429" y="20"/>
                  </a:lnTo>
                  <a:lnTo>
                    <a:pt x="444" y="33"/>
                  </a:lnTo>
                  <a:lnTo>
                    <a:pt x="457" y="45"/>
                  </a:lnTo>
                  <a:lnTo>
                    <a:pt x="462" y="51"/>
                  </a:lnTo>
                  <a:lnTo>
                    <a:pt x="465" y="58"/>
                  </a:lnTo>
                  <a:lnTo>
                    <a:pt x="470" y="66"/>
                  </a:lnTo>
                  <a:lnTo>
                    <a:pt x="472" y="71"/>
                  </a:lnTo>
                  <a:lnTo>
                    <a:pt x="477" y="76"/>
                  </a:lnTo>
                  <a:lnTo>
                    <a:pt x="480" y="89"/>
                  </a:lnTo>
                  <a:lnTo>
                    <a:pt x="485" y="102"/>
                  </a:lnTo>
                  <a:lnTo>
                    <a:pt x="490" y="112"/>
                  </a:lnTo>
                  <a:lnTo>
                    <a:pt x="495" y="122"/>
                  </a:lnTo>
                  <a:lnTo>
                    <a:pt x="493" y="140"/>
                  </a:lnTo>
                  <a:lnTo>
                    <a:pt x="490" y="160"/>
                  </a:lnTo>
                  <a:lnTo>
                    <a:pt x="493" y="183"/>
                  </a:lnTo>
                  <a:lnTo>
                    <a:pt x="493" y="191"/>
                  </a:lnTo>
                  <a:lnTo>
                    <a:pt x="490" y="199"/>
                  </a:lnTo>
                  <a:lnTo>
                    <a:pt x="488" y="204"/>
                  </a:lnTo>
                  <a:lnTo>
                    <a:pt x="482" y="209"/>
                  </a:lnTo>
                  <a:lnTo>
                    <a:pt x="475" y="214"/>
                  </a:lnTo>
                  <a:lnTo>
                    <a:pt x="470" y="219"/>
                  </a:lnTo>
                  <a:lnTo>
                    <a:pt x="467" y="224"/>
                  </a:lnTo>
                  <a:lnTo>
                    <a:pt x="475" y="224"/>
                  </a:lnTo>
                  <a:lnTo>
                    <a:pt x="482" y="224"/>
                  </a:lnTo>
                  <a:lnTo>
                    <a:pt x="495" y="219"/>
                  </a:lnTo>
                  <a:lnTo>
                    <a:pt x="508" y="214"/>
                  </a:lnTo>
                  <a:lnTo>
                    <a:pt x="516" y="214"/>
                  </a:lnTo>
                  <a:lnTo>
                    <a:pt x="521" y="214"/>
                  </a:lnTo>
                  <a:lnTo>
                    <a:pt x="526" y="216"/>
                  </a:lnTo>
                  <a:lnTo>
                    <a:pt x="528" y="216"/>
                  </a:lnTo>
                  <a:lnTo>
                    <a:pt x="531" y="219"/>
                  </a:lnTo>
                  <a:lnTo>
                    <a:pt x="531" y="222"/>
                  </a:lnTo>
                  <a:lnTo>
                    <a:pt x="531" y="224"/>
                  </a:lnTo>
                  <a:lnTo>
                    <a:pt x="534" y="229"/>
                  </a:lnTo>
                  <a:lnTo>
                    <a:pt x="536" y="232"/>
                  </a:lnTo>
                  <a:lnTo>
                    <a:pt x="544" y="237"/>
                  </a:lnTo>
                  <a:lnTo>
                    <a:pt x="551" y="239"/>
                  </a:lnTo>
                  <a:lnTo>
                    <a:pt x="554" y="245"/>
                  </a:lnTo>
                  <a:lnTo>
                    <a:pt x="557" y="247"/>
                  </a:lnTo>
                  <a:lnTo>
                    <a:pt x="559" y="252"/>
                  </a:lnTo>
                  <a:lnTo>
                    <a:pt x="559" y="260"/>
                  </a:lnTo>
                  <a:lnTo>
                    <a:pt x="559" y="270"/>
                  </a:lnTo>
                  <a:lnTo>
                    <a:pt x="559" y="278"/>
                  </a:lnTo>
                  <a:lnTo>
                    <a:pt x="562" y="280"/>
                  </a:lnTo>
                  <a:lnTo>
                    <a:pt x="564" y="283"/>
                  </a:lnTo>
                  <a:lnTo>
                    <a:pt x="567" y="291"/>
                  </a:lnTo>
                  <a:lnTo>
                    <a:pt x="567" y="298"/>
                  </a:lnTo>
                  <a:lnTo>
                    <a:pt x="567" y="303"/>
                  </a:lnTo>
                  <a:lnTo>
                    <a:pt x="567" y="311"/>
                  </a:lnTo>
                  <a:lnTo>
                    <a:pt x="567" y="313"/>
                  </a:lnTo>
                  <a:lnTo>
                    <a:pt x="567" y="316"/>
                  </a:lnTo>
                  <a:lnTo>
                    <a:pt x="569" y="319"/>
                  </a:lnTo>
                  <a:lnTo>
                    <a:pt x="569" y="321"/>
                  </a:lnTo>
                  <a:lnTo>
                    <a:pt x="567" y="331"/>
                  </a:lnTo>
                  <a:lnTo>
                    <a:pt x="554" y="349"/>
                  </a:lnTo>
                  <a:lnTo>
                    <a:pt x="546" y="357"/>
                  </a:lnTo>
                  <a:lnTo>
                    <a:pt x="536" y="362"/>
                  </a:lnTo>
                  <a:lnTo>
                    <a:pt x="531" y="362"/>
                  </a:lnTo>
                  <a:lnTo>
                    <a:pt x="526" y="362"/>
                  </a:lnTo>
                  <a:lnTo>
                    <a:pt x="521" y="359"/>
                  </a:lnTo>
                  <a:lnTo>
                    <a:pt x="516" y="354"/>
                  </a:lnTo>
                  <a:lnTo>
                    <a:pt x="526" y="352"/>
                  </a:lnTo>
                  <a:lnTo>
                    <a:pt x="536" y="344"/>
                  </a:lnTo>
                  <a:lnTo>
                    <a:pt x="544" y="334"/>
                  </a:lnTo>
                  <a:lnTo>
                    <a:pt x="549" y="326"/>
                  </a:lnTo>
                  <a:lnTo>
                    <a:pt x="554" y="316"/>
                  </a:lnTo>
                  <a:lnTo>
                    <a:pt x="554" y="308"/>
                  </a:lnTo>
                  <a:lnTo>
                    <a:pt x="554" y="301"/>
                  </a:lnTo>
                  <a:lnTo>
                    <a:pt x="549" y="296"/>
                  </a:lnTo>
                  <a:lnTo>
                    <a:pt x="549" y="288"/>
                  </a:lnTo>
                  <a:lnTo>
                    <a:pt x="549" y="280"/>
                  </a:lnTo>
                  <a:lnTo>
                    <a:pt x="549" y="273"/>
                  </a:lnTo>
                  <a:lnTo>
                    <a:pt x="544" y="262"/>
                  </a:lnTo>
                  <a:lnTo>
                    <a:pt x="536" y="252"/>
                  </a:lnTo>
                  <a:lnTo>
                    <a:pt x="531" y="250"/>
                  </a:lnTo>
                  <a:lnTo>
                    <a:pt x="526" y="245"/>
                  </a:lnTo>
                  <a:lnTo>
                    <a:pt x="521" y="239"/>
                  </a:lnTo>
                  <a:lnTo>
                    <a:pt x="518" y="234"/>
                  </a:lnTo>
                  <a:lnTo>
                    <a:pt x="516" y="232"/>
                  </a:lnTo>
                  <a:lnTo>
                    <a:pt x="511" y="229"/>
                  </a:lnTo>
                  <a:lnTo>
                    <a:pt x="505" y="229"/>
                  </a:lnTo>
                  <a:lnTo>
                    <a:pt x="477" y="234"/>
                  </a:lnTo>
                  <a:lnTo>
                    <a:pt x="467" y="237"/>
                  </a:lnTo>
                  <a:lnTo>
                    <a:pt x="459" y="239"/>
                  </a:lnTo>
                  <a:lnTo>
                    <a:pt x="452" y="237"/>
                  </a:lnTo>
                  <a:lnTo>
                    <a:pt x="436" y="234"/>
                  </a:lnTo>
                  <a:lnTo>
                    <a:pt x="436" y="229"/>
                  </a:lnTo>
                  <a:lnTo>
                    <a:pt x="439" y="227"/>
                  </a:lnTo>
                  <a:lnTo>
                    <a:pt x="447" y="222"/>
                  </a:lnTo>
                  <a:lnTo>
                    <a:pt x="454" y="216"/>
                  </a:lnTo>
                  <a:lnTo>
                    <a:pt x="457" y="214"/>
                  </a:lnTo>
                  <a:lnTo>
                    <a:pt x="459" y="209"/>
                  </a:lnTo>
                  <a:lnTo>
                    <a:pt x="467" y="196"/>
                  </a:lnTo>
                  <a:lnTo>
                    <a:pt x="475" y="188"/>
                  </a:lnTo>
                  <a:lnTo>
                    <a:pt x="477" y="181"/>
                  </a:lnTo>
                  <a:lnTo>
                    <a:pt x="480" y="176"/>
                  </a:lnTo>
                  <a:lnTo>
                    <a:pt x="480" y="155"/>
                  </a:lnTo>
                  <a:lnTo>
                    <a:pt x="477" y="137"/>
                  </a:lnTo>
                  <a:lnTo>
                    <a:pt x="477" y="132"/>
                  </a:lnTo>
                  <a:lnTo>
                    <a:pt x="475" y="130"/>
                  </a:lnTo>
                  <a:lnTo>
                    <a:pt x="472" y="130"/>
                  </a:lnTo>
                  <a:lnTo>
                    <a:pt x="472" y="127"/>
                  </a:lnTo>
                  <a:lnTo>
                    <a:pt x="470" y="117"/>
                  </a:lnTo>
                  <a:lnTo>
                    <a:pt x="467" y="102"/>
                  </a:lnTo>
                  <a:lnTo>
                    <a:pt x="465" y="94"/>
                  </a:lnTo>
                  <a:lnTo>
                    <a:pt x="462" y="84"/>
                  </a:lnTo>
                  <a:lnTo>
                    <a:pt x="457" y="74"/>
                  </a:lnTo>
                  <a:lnTo>
                    <a:pt x="454" y="66"/>
                  </a:lnTo>
                  <a:lnTo>
                    <a:pt x="452" y="63"/>
                  </a:lnTo>
                  <a:lnTo>
                    <a:pt x="447" y="58"/>
                  </a:lnTo>
                  <a:lnTo>
                    <a:pt x="439" y="53"/>
                  </a:lnTo>
                  <a:lnTo>
                    <a:pt x="436" y="51"/>
                  </a:lnTo>
                  <a:lnTo>
                    <a:pt x="431" y="45"/>
                  </a:lnTo>
                  <a:lnTo>
                    <a:pt x="429" y="40"/>
                  </a:lnTo>
                  <a:lnTo>
                    <a:pt x="424" y="38"/>
                  </a:lnTo>
                  <a:lnTo>
                    <a:pt x="421" y="38"/>
                  </a:lnTo>
                  <a:lnTo>
                    <a:pt x="419" y="38"/>
                  </a:lnTo>
                  <a:lnTo>
                    <a:pt x="416" y="38"/>
                  </a:lnTo>
                  <a:lnTo>
                    <a:pt x="411" y="38"/>
                  </a:lnTo>
                  <a:lnTo>
                    <a:pt x="408" y="35"/>
                  </a:lnTo>
                  <a:lnTo>
                    <a:pt x="401" y="30"/>
                  </a:lnTo>
                  <a:lnTo>
                    <a:pt x="396" y="25"/>
                  </a:lnTo>
                  <a:lnTo>
                    <a:pt x="393" y="25"/>
                  </a:lnTo>
                  <a:lnTo>
                    <a:pt x="388" y="25"/>
                  </a:lnTo>
                  <a:lnTo>
                    <a:pt x="383" y="28"/>
                  </a:lnTo>
                  <a:lnTo>
                    <a:pt x="378" y="28"/>
                  </a:lnTo>
                  <a:lnTo>
                    <a:pt x="373" y="30"/>
                  </a:lnTo>
                  <a:lnTo>
                    <a:pt x="365" y="28"/>
                  </a:lnTo>
                  <a:lnTo>
                    <a:pt x="357" y="25"/>
                  </a:lnTo>
                  <a:lnTo>
                    <a:pt x="350" y="20"/>
                  </a:lnTo>
                  <a:lnTo>
                    <a:pt x="339" y="20"/>
                  </a:lnTo>
                  <a:lnTo>
                    <a:pt x="316" y="23"/>
                  </a:lnTo>
                  <a:lnTo>
                    <a:pt x="304" y="25"/>
                  </a:lnTo>
                  <a:lnTo>
                    <a:pt x="296" y="30"/>
                  </a:lnTo>
                  <a:lnTo>
                    <a:pt x="288" y="33"/>
                  </a:lnTo>
                  <a:lnTo>
                    <a:pt x="286" y="38"/>
                  </a:lnTo>
                  <a:lnTo>
                    <a:pt x="283" y="40"/>
                  </a:lnTo>
                  <a:lnTo>
                    <a:pt x="281" y="45"/>
                  </a:lnTo>
                  <a:lnTo>
                    <a:pt x="278" y="51"/>
                  </a:lnTo>
                  <a:lnTo>
                    <a:pt x="265" y="58"/>
                  </a:lnTo>
                  <a:lnTo>
                    <a:pt x="253" y="63"/>
                  </a:lnTo>
                  <a:lnTo>
                    <a:pt x="247" y="66"/>
                  </a:lnTo>
                  <a:lnTo>
                    <a:pt x="242" y="71"/>
                  </a:lnTo>
                  <a:lnTo>
                    <a:pt x="237" y="79"/>
                  </a:lnTo>
                  <a:lnTo>
                    <a:pt x="235" y="89"/>
                  </a:lnTo>
                  <a:lnTo>
                    <a:pt x="232" y="97"/>
                  </a:lnTo>
                  <a:lnTo>
                    <a:pt x="227" y="107"/>
                  </a:lnTo>
                  <a:lnTo>
                    <a:pt x="224" y="112"/>
                  </a:lnTo>
                  <a:lnTo>
                    <a:pt x="222" y="117"/>
                  </a:lnTo>
                  <a:lnTo>
                    <a:pt x="219" y="132"/>
                  </a:lnTo>
                  <a:lnTo>
                    <a:pt x="219" y="148"/>
                  </a:lnTo>
                  <a:lnTo>
                    <a:pt x="222" y="160"/>
                  </a:lnTo>
                  <a:lnTo>
                    <a:pt x="230" y="171"/>
                  </a:lnTo>
                  <a:lnTo>
                    <a:pt x="240" y="183"/>
                  </a:lnTo>
                  <a:lnTo>
                    <a:pt x="245" y="194"/>
                  </a:lnTo>
                  <a:lnTo>
                    <a:pt x="247" y="199"/>
                  </a:lnTo>
                  <a:lnTo>
                    <a:pt x="245" y="204"/>
                  </a:lnTo>
                  <a:lnTo>
                    <a:pt x="232" y="201"/>
                  </a:lnTo>
                  <a:lnTo>
                    <a:pt x="227" y="199"/>
                  </a:lnTo>
                  <a:lnTo>
                    <a:pt x="222" y="196"/>
                  </a:lnTo>
                  <a:lnTo>
                    <a:pt x="214" y="183"/>
                  </a:lnTo>
                  <a:lnTo>
                    <a:pt x="212" y="171"/>
                  </a:lnTo>
                  <a:lnTo>
                    <a:pt x="207" y="150"/>
                  </a:lnTo>
                  <a:lnTo>
                    <a:pt x="207" y="140"/>
                  </a:lnTo>
                  <a:lnTo>
                    <a:pt x="204" y="135"/>
                  </a:lnTo>
                  <a:lnTo>
                    <a:pt x="201" y="132"/>
                  </a:lnTo>
                  <a:lnTo>
                    <a:pt x="199" y="130"/>
                  </a:lnTo>
                  <a:lnTo>
                    <a:pt x="189" y="127"/>
                  </a:lnTo>
                  <a:lnTo>
                    <a:pt x="186" y="125"/>
                  </a:lnTo>
                  <a:lnTo>
                    <a:pt x="184" y="122"/>
                  </a:lnTo>
                  <a:lnTo>
                    <a:pt x="178" y="117"/>
                  </a:lnTo>
                  <a:lnTo>
                    <a:pt x="173" y="109"/>
                  </a:lnTo>
                  <a:lnTo>
                    <a:pt x="171" y="107"/>
                  </a:lnTo>
                  <a:lnTo>
                    <a:pt x="166" y="107"/>
                  </a:lnTo>
                  <a:lnTo>
                    <a:pt x="155" y="102"/>
                  </a:lnTo>
                  <a:lnTo>
                    <a:pt x="145" y="97"/>
                  </a:lnTo>
                  <a:lnTo>
                    <a:pt x="135" y="91"/>
                  </a:lnTo>
                  <a:lnTo>
                    <a:pt x="130" y="91"/>
                  </a:lnTo>
                  <a:lnTo>
                    <a:pt x="125" y="91"/>
                  </a:lnTo>
                  <a:lnTo>
                    <a:pt x="117" y="94"/>
                  </a:lnTo>
                  <a:lnTo>
                    <a:pt x="112" y="99"/>
                  </a:lnTo>
                  <a:lnTo>
                    <a:pt x="104" y="102"/>
                  </a:lnTo>
                  <a:lnTo>
                    <a:pt x="92" y="104"/>
                  </a:lnTo>
                  <a:lnTo>
                    <a:pt x="79" y="104"/>
                  </a:lnTo>
                  <a:lnTo>
                    <a:pt x="71" y="107"/>
                  </a:lnTo>
                  <a:lnTo>
                    <a:pt x="63" y="109"/>
                  </a:lnTo>
                  <a:lnTo>
                    <a:pt x="58" y="117"/>
                  </a:lnTo>
                  <a:lnTo>
                    <a:pt x="56" y="120"/>
                  </a:lnTo>
                  <a:lnTo>
                    <a:pt x="53" y="122"/>
                  </a:lnTo>
                  <a:lnTo>
                    <a:pt x="43" y="125"/>
                  </a:lnTo>
                  <a:lnTo>
                    <a:pt x="33" y="130"/>
                  </a:lnTo>
                  <a:lnTo>
                    <a:pt x="30" y="132"/>
                  </a:lnTo>
                  <a:lnTo>
                    <a:pt x="28" y="137"/>
                  </a:lnTo>
                  <a:lnTo>
                    <a:pt x="28" y="145"/>
                  </a:lnTo>
                  <a:lnTo>
                    <a:pt x="28" y="150"/>
                  </a:lnTo>
                  <a:lnTo>
                    <a:pt x="28" y="158"/>
                  </a:lnTo>
                  <a:lnTo>
                    <a:pt x="23" y="168"/>
                  </a:lnTo>
                  <a:lnTo>
                    <a:pt x="17" y="181"/>
                  </a:lnTo>
                  <a:lnTo>
                    <a:pt x="15" y="194"/>
                  </a:lnTo>
                  <a:lnTo>
                    <a:pt x="15" y="209"/>
                  </a:lnTo>
                  <a:lnTo>
                    <a:pt x="15" y="219"/>
                  </a:lnTo>
                  <a:lnTo>
                    <a:pt x="25" y="232"/>
                  </a:lnTo>
                  <a:lnTo>
                    <a:pt x="35" y="242"/>
                  </a:lnTo>
                  <a:lnTo>
                    <a:pt x="43" y="250"/>
                  </a:lnTo>
                  <a:lnTo>
                    <a:pt x="48" y="255"/>
                  </a:lnTo>
                  <a:lnTo>
                    <a:pt x="48" y="257"/>
                  </a:lnTo>
                  <a:lnTo>
                    <a:pt x="46" y="257"/>
                  </a:lnTo>
                  <a:lnTo>
                    <a:pt x="43" y="260"/>
                  </a:lnTo>
                  <a:lnTo>
                    <a:pt x="35" y="260"/>
                  </a:lnTo>
                  <a:lnTo>
                    <a:pt x="25" y="255"/>
                  </a:lnTo>
                  <a:lnTo>
                    <a:pt x="23" y="252"/>
                  </a:lnTo>
                  <a:lnTo>
                    <a:pt x="17" y="247"/>
                  </a:lnTo>
                  <a:lnTo>
                    <a:pt x="10" y="229"/>
                  </a:lnTo>
                  <a:lnTo>
                    <a:pt x="2" y="214"/>
                  </a:lnTo>
                  <a:lnTo>
                    <a:pt x="0" y="199"/>
                  </a:lnTo>
                  <a:lnTo>
                    <a:pt x="0" y="191"/>
                  </a:lnTo>
                  <a:lnTo>
                    <a:pt x="2" y="186"/>
                  </a:lnTo>
                  <a:lnTo>
                    <a:pt x="5" y="178"/>
                  </a:lnTo>
                  <a:lnTo>
                    <a:pt x="7" y="171"/>
                  </a:lnTo>
                  <a:lnTo>
                    <a:pt x="7" y="158"/>
                  </a:lnTo>
                  <a:lnTo>
                    <a:pt x="7" y="142"/>
                  </a:lnTo>
                  <a:lnTo>
                    <a:pt x="7" y="135"/>
                  </a:lnTo>
                  <a:lnTo>
                    <a:pt x="10" y="130"/>
                  </a:lnTo>
                  <a:lnTo>
                    <a:pt x="15" y="125"/>
                  </a:lnTo>
                  <a:lnTo>
                    <a:pt x="17" y="122"/>
                  </a:lnTo>
                  <a:lnTo>
                    <a:pt x="25" y="120"/>
                  </a:lnTo>
                  <a:lnTo>
                    <a:pt x="33" y="117"/>
                  </a:lnTo>
                  <a:lnTo>
                    <a:pt x="38" y="114"/>
                  </a:lnTo>
                  <a:lnTo>
                    <a:pt x="40" y="112"/>
                  </a:lnTo>
                  <a:lnTo>
                    <a:pt x="48" y="99"/>
                  </a:lnTo>
                  <a:lnTo>
                    <a:pt x="53" y="89"/>
                  </a:lnTo>
                  <a:lnTo>
                    <a:pt x="58" y="86"/>
                  </a:lnTo>
                  <a:lnTo>
                    <a:pt x="63" y="84"/>
                  </a:lnTo>
                  <a:lnTo>
                    <a:pt x="69" y="81"/>
                  </a:lnTo>
                  <a:lnTo>
                    <a:pt x="76" y="81"/>
                  </a:lnTo>
                  <a:lnTo>
                    <a:pt x="89" y="81"/>
                  </a:lnTo>
                  <a:lnTo>
                    <a:pt x="94" y="79"/>
                  </a:lnTo>
                  <a:lnTo>
                    <a:pt x="115" y="74"/>
                  </a:lnTo>
                  <a:lnTo>
                    <a:pt x="122" y="71"/>
                  </a:lnTo>
                  <a:lnTo>
                    <a:pt x="127" y="71"/>
                  </a:lnTo>
                  <a:lnTo>
                    <a:pt x="132" y="74"/>
                  </a:lnTo>
                  <a:lnTo>
                    <a:pt x="135" y="76"/>
                  </a:lnTo>
                  <a:lnTo>
                    <a:pt x="145" y="79"/>
                  </a:lnTo>
                  <a:lnTo>
                    <a:pt x="150" y="81"/>
                  </a:lnTo>
                  <a:lnTo>
                    <a:pt x="158" y="81"/>
                  </a:lnTo>
                  <a:lnTo>
                    <a:pt x="168" y="81"/>
                  </a:lnTo>
                  <a:lnTo>
                    <a:pt x="176" y="86"/>
                  </a:lnTo>
                  <a:lnTo>
                    <a:pt x="191" y="99"/>
                  </a:lnTo>
                  <a:lnTo>
                    <a:pt x="204" y="1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1048" name="Freeform 141"/>
            <p:cNvSpPr>
              <a:spLocks/>
            </p:cNvSpPr>
            <p:nvPr/>
          </p:nvSpPr>
          <p:spPr bwMode="auto">
            <a:xfrm>
              <a:off x="1017" y="1215"/>
              <a:ext cx="164" cy="148"/>
            </a:xfrm>
            <a:custGeom>
              <a:avLst/>
              <a:gdLst>
                <a:gd name="T0" fmla="*/ 164 w 164"/>
                <a:gd name="T1" fmla="*/ 41 h 148"/>
                <a:gd name="T2" fmla="*/ 161 w 164"/>
                <a:gd name="T3" fmla="*/ 43 h 148"/>
                <a:gd name="T4" fmla="*/ 156 w 164"/>
                <a:gd name="T5" fmla="*/ 43 h 148"/>
                <a:gd name="T6" fmla="*/ 148 w 164"/>
                <a:gd name="T7" fmla="*/ 41 h 148"/>
                <a:gd name="T8" fmla="*/ 141 w 164"/>
                <a:gd name="T9" fmla="*/ 35 h 148"/>
                <a:gd name="T10" fmla="*/ 131 w 164"/>
                <a:gd name="T11" fmla="*/ 20 h 148"/>
                <a:gd name="T12" fmla="*/ 118 w 164"/>
                <a:gd name="T13" fmla="*/ 18 h 148"/>
                <a:gd name="T14" fmla="*/ 105 w 164"/>
                <a:gd name="T15" fmla="*/ 20 h 148"/>
                <a:gd name="T16" fmla="*/ 95 w 164"/>
                <a:gd name="T17" fmla="*/ 20 h 148"/>
                <a:gd name="T18" fmla="*/ 87 w 164"/>
                <a:gd name="T19" fmla="*/ 20 h 148"/>
                <a:gd name="T20" fmla="*/ 77 w 164"/>
                <a:gd name="T21" fmla="*/ 25 h 148"/>
                <a:gd name="T22" fmla="*/ 67 w 164"/>
                <a:gd name="T23" fmla="*/ 30 h 148"/>
                <a:gd name="T24" fmla="*/ 59 w 164"/>
                <a:gd name="T25" fmla="*/ 30 h 148"/>
                <a:gd name="T26" fmla="*/ 51 w 164"/>
                <a:gd name="T27" fmla="*/ 38 h 148"/>
                <a:gd name="T28" fmla="*/ 44 w 164"/>
                <a:gd name="T29" fmla="*/ 48 h 148"/>
                <a:gd name="T30" fmla="*/ 36 w 164"/>
                <a:gd name="T31" fmla="*/ 53 h 148"/>
                <a:gd name="T32" fmla="*/ 28 w 164"/>
                <a:gd name="T33" fmla="*/ 64 h 148"/>
                <a:gd name="T34" fmla="*/ 21 w 164"/>
                <a:gd name="T35" fmla="*/ 76 h 148"/>
                <a:gd name="T36" fmla="*/ 16 w 164"/>
                <a:gd name="T37" fmla="*/ 79 h 148"/>
                <a:gd name="T38" fmla="*/ 16 w 164"/>
                <a:gd name="T39" fmla="*/ 87 h 148"/>
                <a:gd name="T40" fmla="*/ 18 w 164"/>
                <a:gd name="T41" fmla="*/ 97 h 148"/>
                <a:gd name="T42" fmla="*/ 26 w 164"/>
                <a:gd name="T43" fmla="*/ 107 h 148"/>
                <a:gd name="T44" fmla="*/ 28 w 164"/>
                <a:gd name="T45" fmla="*/ 122 h 148"/>
                <a:gd name="T46" fmla="*/ 36 w 164"/>
                <a:gd name="T47" fmla="*/ 130 h 148"/>
                <a:gd name="T48" fmla="*/ 62 w 164"/>
                <a:gd name="T49" fmla="*/ 143 h 148"/>
                <a:gd name="T50" fmla="*/ 62 w 164"/>
                <a:gd name="T51" fmla="*/ 148 h 148"/>
                <a:gd name="T52" fmla="*/ 57 w 164"/>
                <a:gd name="T53" fmla="*/ 148 h 148"/>
                <a:gd name="T54" fmla="*/ 34 w 164"/>
                <a:gd name="T55" fmla="*/ 143 h 148"/>
                <a:gd name="T56" fmla="*/ 28 w 164"/>
                <a:gd name="T57" fmla="*/ 140 h 148"/>
                <a:gd name="T58" fmla="*/ 21 w 164"/>
                <a:gd name="T59" fmla="*/ 127 h 148"/>
                <a:gd name="T60" fmla="*/ 8 w 164"/>
                <a:gd name="T61" fmla="*/ 120 h 148"/>
                <a:gd name="T62" fmla="*/ 5 w 164"/>
                <a:gd name="T63" fmla="*/ 109 h 148"/>
                <a:gd name="T64" fmla="*/ 3 w 164"/>
                <a:gd name="T65" fmla="*/ 92 h 148"/>
                <a:gd name="T66" fmla="*/ 0 w 164"/>
                <a:gd name="T67" fmla="*/ 81 h 148"/>
                <a:gd name="T68" fmla="*/ 0 w 164"/>
                <a:gd name="T69" fmla="*/ 71 h 148"/>
                <a:gd name="T70" fmla="*/ 16 w 164"/>
                <a:gd name="T71" fmla="*/ 51 h 148"/>
                <a:gd name="T72" fmla="*/ 18 w 164"/>
                <a:gd name="T73" fmla="*/ 43 h 148"/>
                <a:gd name="T74" fmla="*/ 23 w 164"/>
                <a:gd name="T75" fmla="*/ 33 h 148"/>
                <a:gd name="T76" fmla="*/ 49 w 164"/>
                <a:gd name="T77" fmla="*/ 18 h 148"/>
                <a:gd name="T78" fmla="*/ 59 w 164"/>
                <a:gd name="T79" fmla="*/ 18 h 148"/>
                <a:gd name="T80" fmla="*/ 69 w 164"/>
                <a:gd name="T81" fmla="*/ 15 h 148"/>
                <a:gd name="T82" fmla="*/ 92 w 164"/>
                <a:gd name="T83" fmla="*/ 2 h 148"/>
                <a:gd name="T84" fmla="*/ 102 w 164"/>
                <a:gd name="T85" fmla="*/ 2 h 148"/>
                <a:gd name="T86" fmla="*/ 118 w 164"/>
                <a:gd name="T87" fmla="*/ 0 h 148"/>
                <a:gd name="T88" fmla="*/ 131 w 164"/>
                <a:gd name="T89" fmla="*/ 0 h 148"/>
                <a:gd name="T90" fmla="*/ 136 w 164"/>
                <a:gd name="T91" fmla="*/ 5 h 148"/>
                <a:gd name="T92" fmla="*/ 146 w 164"/>
                <a:gd name="T93" fmla="*/ 18 h 148"/>
                <a:gd name="T94" fmla="*/ 161 w 164"/>
                <a:gd name="T95" fmla="*/ 41 h 148"/>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64"/>
                <a:gd name="T145" fmla="*/ 0 h 148"/>
                <a:gd name="T146" fmla="*/ 164 w 164"/>
                <a:gd name="T147" fmla="*/ 148 h 148"/>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64" h="148">
                  <a:moveTo>
                    <a:pt x="161" y="41"/>
                  </a:moveTo>
                  <a:lnTo>
                    <a:pt x="164" y="41"/>
                  </a:lnTo>
                  <a:lnTo>
                    <a:pt x="164" y="43"/>
                  </a:lnTo>
                  <a:lnTo>
                    <a:pt x="161" y="43"/>
                  </a:lnTo>
                  <a:lnTo>
                    <a:pt x="159" y="43"/>
                  </a:lnTo>
                  <a:lnTo>
                    <a:pt x="156" y="43"/>
                  </a:lnTo>
                  <a:lnTo>
                    <a:pt x="151" y="43"/>
                  </a:lnTo>
                  <a:lnTo>
                    <a:pt x="148" y="41"/>
                  </a:lnTo>
                  <a:lnTo>
                    <a:pt x="143" y="38"/>
                  </a:lnTo>
                  <a:lnTo>
                    <a:pt x="141" y="35"/>
                  </a:lnTo>
                  <a:lnTo>
                    <a:pt x="138" y="25"/>
                  </a:lnTo>
                  <a:lnTo>
                    <a:pt x="131" y="20"/>
                  </a:lnTo>
                  <a:lnTo>
                    <a:pt x="125" y="18"/>
                  </a:lnTo>
                  <a:lnTo>
                    <a:pt x="118" y="18"/>
                  </a:lnTo>
                  <a:lnTo>
                    <a:pt x="113" y="18"/>
                  </a:lnTo>
                  <a:lnTo>
                    <a:pt x="105" y="20"/>
                  </a:lnTo>
                  <a:lnTo>
                    <a:pt x="97" y="23"/>
                  </a:lnTo>
                  <a:lnTo>
                    <a:pt x="95" y="20"/>
                  </a:lnTo>
                  <a:lnTo>
                    <a:pt x="90" y="20"/>
                  </a:lnTo>
                  <a:lnTo>
                    <a:pt x="87" y="20"/>
                  </a:lnTo>
                  <a:lnTo>
                    <a:pt x="85" y="20"/>
                  </a:lnTo>
                  <a:lnTo>
                    <a:pt x="77" y="25"/>
                  </a:lnTo>
                  <a:lnTo>
                    <a:pt x="72" y="28"/>
                  </a:lnTo>
                  <a:lnTo>
                    <a:pt x="67" y="30"/>
                  </a:lnTo>
                  <a:lnTo>
                    <a:pt x="62" y="30"/>
                  </a:lnTo>
                  <a:lnTo>
                    <a:pt x="59" y="30"/>
                  </a:lnTo>
                  <a:lnTo>
                    <a:pt x="57" y="30"/>
                  </a:lnTo>
                  <a:lnTo>
                    <a:pt x="51" y="38"/>
                  </a:lnTo>
                  <a:lnTo>
                    <a:pt x="46" y="43"/>
                  </a:lnTo>
                  <a:lnTo>
                    <a:pt x="44" y="48"/>
                  </a:lnTo>
                  <a:lnTo>
                    <a:pt x="39" y="51"/>
                  </a:lnTo>
                  <a:lnTo>
                    <a:pt x="36" y="53"/>
                  </a:lnTo>
                  <a:lnTo>
                    <a:pt x="31" y="56"/>
                  </a:lnTo>
                  <a:lnTo>
                    <a:pt x="28" y="64"/>
                  </a:lnTo>
                  <a:lnTo>
                    <a:pt x="23" y="74"/>
                  </a:lnTo>
                  <a:lnTo>
                    <a:pt x="21" y="76"/>
                  </a:lnTo>
                  <a:lnTo>
                    <a:pt x="18" y="79"/>
                  </a:lnTo>
                  <a:lnTo>
                    <a:pt x="16" y="79"/>
                  </a:lnTo>
                  <a:lnTo>
                    <a:pt x="16" y="81"/>
                  </a:lnTo>
                  <a:lnTo>
                    <a:pt x="16" y="87"/>
                  </a:lnTo>
                  <a:lnTo>
                    <a:pt x="16" y="89"/>
                  </a:lnTo>
                  <a:lnTo>
                    <a:pt x="18" y="97"/>
                  </a:lnTo>
                  <a:lnTo>
                    <a:pt x="23" y="102"/>
                  </a:lnTo>
                  <a:lnTo>
                    <a:pt x="26" y="107"/>
                  </a:lnTo>
                  <a:lnTo>
                    <a:pt x="26" y="115"/>
                  </a:lnTo>
                  <a:lnTo>
                    <a:pt x="28" y="122"/>
                  </a:lnTo>
                  <a:lnTo>
                    <a:pt x="31" y="125"/>
                  </a:lnTo>
                  <a:lnTo>
                    <a:pt x="36" y="130"/>
                  </a:lnTo>
                  <a:lnTo>
                    <a:pt x="57" y="138"/>
                  </a:lnTo>
                  <a:lnTo>
                    <a:pt x="62" y="143"/>
                  </a:lnTo>
                  <a:lnTo>
                    <a:pt x="64" y="145"/>
                  </a:lnTo>
                  <a:lnTo>
                    <a:pt x="62" y="148"/>
                  </a:lnTo>
                  <a:lnTo>
                    <a:pt x="59" y="148"/>
                  </a:lnTo>
                  <a:lnTo>
                    <a:pt x="57" y="148"/>
                  </a:lnTo>
                  <a:lnTo>
                    <a:pt x="49" y="148"/>
                  </a:lnTo>
                  <a:lnTo>
                    <a:pt x="34" y="143"/>
                  </a:lnTo>
                  <a:lnTo>
                    <a:pt x="31" y="140"/>
                  </a:lnTo>
                  <a:lnTo>
                    <a:pt x="28" y="140"/>
                  </a:lnTo>
                  <a:lnTo>
                    <a:pt x="23" y="135"/>
                  </a:lnTo>
                  <a:lnTo>
                    <a:pt x="21" y="127"/>
                  </a:lnTo>
                  <a:lnTo>
                    <a:pt x="13" y="122"/>
                  </a:lnTo>
                  <a:lnTo>
                    <a:pt x="8" y="120"/>
                  </a:lnTo>
                  <a:lnTo>
                    <a:pt x="5" y="115"/>
                  </a:lnTo>
                  <a:lnTo>
                    <a:pt x="5" y="109"/>
                  </a:lnTo>
                  <a:lnTo>
                    <a:pt x="3" y="104"/>
                  </a:lnTo>
                  <a:lnTo>
                    <a:pt x="3" y="92"/>
                  </a:lnTo>
                  <a:lnTo>
                    <a:pt x="3" y="87"/>
                  </a:lnTo>
                  <a:lnTo>
                    <a:pt x="0" y="81"/>
                  </a:lnTo>
                  <a:lnTo>
                    <a:pt x="0" y="76"/>
                  </a:lnTo>
                  <a:lnTo>
                    <a:pt x="0" y="71"/>
                  </a:lnTo>
                  <a:lnTo>
                    <a:pt x="8" y="61"/>
                  </a:lnTo>
                  <a:lnTo>
                    <a:pt x="16" y="51"/>
                  </a:lnTo>
                  <a:lnTo>
                    <a:pt x="18" y="46"/>
                  </a:lnTo>
                  <a:lnTo>
                    <a:pt x="18" y="43"/>
                  </a:lnTo>
                  <a:lnTo>
                    <a:pt x="21" y="38"/>
                  </a:lnTo>
                  <a:lnTo>
                    <a:pt x="23" y="33"/>
                  </a:lnTo>
                  <a:lnTo>
                    <a:pt x="36" y="23"/>
                  </a:lnTo>
                  <a:lnTo>
                    <a:pt x="49" y="18"/>
                  </a:lnTo>
                  <a:lnTo>
                    <a:pt x="54" y="15"/>
                  </a:lnTo>
                  <a:lnTo>
                    <a:pt x="59" y="18"/>
                  </a:lnTo>
                  <a:lnTo>
                    <a:pt x="64" y="18"/>
                  </a:lnTo>
                  <a:lnTo>
                    <a:pt x="69" y="15"/>
                  </a:lnTo>
                  <a:lnTo>
                    <a:pt x="82" y="10"/>
                  </a:lnTo>
                  <a:lnTo>
                    <a:pt x="92" y="2"/>
                  </a:lnTo>
                  <a:lnTo>
                    <a:pt x="97" y="2"/>
                  </a:lnTo>
                  <a:lnTo>
                    <a:pt x="102" y="2"/>
                  </a:lnTo>
                  <a:lnTo>
                    <a:pt x="110" y="2"/>
                  </a:lnTo>
                  <a:lnTo>
                    <a:pt x="118" y="0"/>
                  </a:lnTo>
                  <a:lnTo>
                    <a:pt x="125" y="0"/>
                  </a:lnTo>
                  <a:lnTo>
                    <a:pt x="131" y="0"/>
                  </a:lnTo>
                  <a:lnTo>
                    <a:pt x="133" y="2"/>
                  </a:lnTo>
                  <a:lnTo>
                    <a:pt x="136" y="5"/>
                  </a:lnTo>
                  <a:lnTo>
                    <a:pt x="138" y="7"/>
                  </a:lnTo>
                  <a:lnTo>
                    <a:pt x="146" y="18"/>
                  </a:lnTo>
                  <a:lnTo>
                    <a:pt x="151" y="30"/>
                  </a:lnTo>
                  <a:lnTo>
                    <a:pt x="161" y="4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1049" name="Freeform 142"/>
            <p:cNvSpPr>
              <a:spLocks/>
            </p:cNvSpPr>
            <p:nvPr/>
          </p:nvSpPr>
          <p:spPr bwMode="auto">
            <a:xfrm>
              <a:off x="1273" y="1406"/>
              <a:ext cx="271" cy="176"/>
            </a:xfrm>
            <a:custGeom>
              <a:avLst/>
              <a:gdLst>
                <a:gd name="T0" fmla="*/ 232 w 271"/>
                <a:gd name="T1" fmla="*/ 38 h 176"/>
                <a:gd name="T2" fmla="*/ 235 w 271"/>
                <a:gd name="T3" fmla="*/ 44 h 176"/>
                <a:gd name="T4" fmla="*/ 255 w 271"/>
                <a:gd name="T5" fmla="*/ 66 h 176"/>
                <a:gd name="T6" fmla="*/ 258 w 271"/>
                <a:gd name="T7" fmla="*/ 84 h 176"/>
                <a:gd name="T8" fmla="*/ 243 w 271"/>
                <a:gd name="T9" fmla="*/ 112 h 176"/>
                <a:gd name="T10" fmla="*/ 235 w 271"/>
                <a:gd name="T11" fmla="*/ 125 h 176"/>
                <a:gd name="T12" fmla="*/ 235 w 271"/>
                <a:gd name="T13" fmla="*/ 133 h 176"/>
                <a:gd name="T14" fmla="*/ 222 w 271"/>
                <a:gd name="T15" fmla="*/ 138 h 176"/>
                <a:gd name="T16" fmla="*/ 209 w 271"/>
                <a:gd name="T17" fmla="*/ 146 h 176"/>
                <a:gd name="T18" fmla="*/ 204 w 271"/>
                <a:gd name="T19" fmla="*/ 151 h 176"/>
                <a:gd name="T20" fmla="*/ 194 w 271"/>
                <a:gd name="T21" fmla="*/ 151 h 176"/>
                <a:gd name="T22" fmla="*/ 179 w 271"/>
                <a:gd name="T23" fmla="*/ 153 h 176"/>
                <a:gd name="T24" fmla="*/ 174 w 271"/>
                <a:gd name="T25" fmla="*/ 153 h 176"/>
                <a:gd name="T26" fmla="*/ 153 w 271"/>
                <a:gd name="T27" fmla="*/ 151 h 176"/>
                <a:gd name="T28" fmla="*/ 128 w 271"/>
                <a:gd name="T29" fmla="*/ 153 h 176"/>
                <a:gd name="T30" fmla="*/ 117 w 271"/>
                <a:gd name="T31" fmla="*/ 156 h 176"/>
                <a:gd name="T32" fmla="*/ 94 w 271"/>
                <a:gd name="T33" fmla="*/ 153 h 176"/>
                <a:gd name="T34" fmla="*/ 61 w 271"/>
                <a:gd name="T35" fmla="*/ 143 h 176"/>
                <a:gd name="T36" fmla="*/ 48 w 271"/>
                <a:gd name="T37" fmla="*/ 141 h 176"/>
                <a:gd name="T38" fmla="*/ 36 w 271"/>
                <a:gd name="T39" fmla="*/ 128 h 176"/>
                <a:gd name="T40" fmla="*/ 23 w 271"/>
                <a:gd name="T41" fmla="*/ 118 h 176"/>
                <a:gd name="T42" fmla="*/ 18 w 271"/>
                <a:gd name="T43" fmla="*/ 107 h 176"/>
                <a:gd name="T44" fmla="*/ 20 w 271"/>
                <a:gd name="T45" fmla="*/ 89 h 176"/>
                <a:gd name="T46" fmla="*/ 18 w 271"/>
                <a:gd name="T47" fmla="*/ 74 h 176"/>
                <a:gd name="T48" fmla="*/ 15 w 271"/>
                <a:gd name="T49" fmla="*/ 56 h 176"/>
                <a:gd name="T50" fmla="*/ 33 w 271"/>
                <a:gd name="T51" fmla="*/ 26 h 176"/>
                <a:gd name="T52" fmla="*/ 36 w 271"/>
                <a:gd name="T53" fmla="*/ 8 h 176"/>
                <a:gd name="T54" fmla="*/ 33 w 271"/>
                <a:gd name="T55" fmla="*/ 3 h 176"/>
                <a:gd name="T56" fmla="*/ 28 w 271"/>
                <a:gd name="T57" fmla="*/ 0 h 176"/>
                <a:gd name="T58" fmla="*/ 23 w 271"/>
                <a:gd name="T59" fmla="*/ 3 h 176"/>
                <a:gd name="T60" fmla="*/ 20 w 271"/>
                <a:gd name="T61" fmla="*/ 8 h 176"/>
                <a:gd name="T62" fmla="*/ 20 w 271"/>
                <a:gd name="T63" fmla="*/ 21 h 176"/>
                <a:gd name="T64" fmla="*/ 13 w 271"/>
                <a:gd name="T65" fmla="*/ 38 h 176"/>
                <a:gd name="T66" fmla="*/ 2 w 271"/>
                <a:gd name="T67" fmla="*/ 56 h 176"/>
                <a:gd name="T68" fmla="*/ 2 w 271"/>
                <a:gd name="T69" fmla="*/ 72 h 176"/>
                <a:gd name="T70" fmla="*/ 7 w 271"/>
                <a:gd name="T71" fmla="*/ 92 h 176"/>
                <a:gd name="T72" fmla="*/ 7 w 271"/>
                <a:gd name="T73" fmla="*/ 118 h 176"/>
                <a:gd name="T74" fmla="*/ 7 w 271"/>
                <a:gd name="T75" fmla="*/ 133 h 176"/>
                <a:gd name="T76" fmla="*/ 13 w 271"/>
                <a:gd name="T77" fmla="*/ 138 h 176"/>
                <a:gd name="T78" fmla="*/ 23 w 271"/>
                <a:gd name="T79" fmla="*/ 143 h 176"/>
                <a:gd name="T80" fmla="*/ 33 w 271"/>
                <a:gd name="T81" fmla="*/ 151 h 176"/>
                <a:gd name="T82" fmla="*/ 38 w 271"/>
                <a:gd name="T83" fmla="*/ 158 h 176"/>
                <a:gd name="T84" fmla="*/ 46 w 271"/>
                <a:gd name="T85" fmla="*/ 163 h 176"/>
                <a:gd name="T86" fmla="*/ 61 w 271"/>
                <a:gd name="T87" fmla="*/ 161 h 176"/>
                <a:gd name="T88" fmla="*/ 76 w 271"/>
                <a:gd name="T89" fmla="*/ 163 h 176"/>
                <a:gd name="T90" fmla="*/ 94 w 271"/>
                <a:gd name="T91" fmla="*/ 171 h 176"/>
                <a:gd name="T92" fmla="*/ 122 w 271"/>
                <a:gd name="T93" fmla="*/ 169 h 176"/>
                <a:gd name="T94" fmla="*/ 138 w 271"/>
                <a:gd name="T95" fmla="*/ 169 h 176"/>
                <a:gd name="T96" fmla="*/ 161 w 271"/>
                <a:gd name="T97" fmla="*/ 176 h 176"/>
                <a:gd name="T98" fmla="*/ 194 w 271"/>
                <a:gd name="T99" fmla="*/ 169 h 176"/>
                <a:gd name="T100" fmla="*/ 220 w 271"/>
                <a:gd name="T101" fmla="*/ 161 h 176"/>
                <a:gd name="T102" fmla="*/ 232 w 271"/>
                <a:gd name="T103" fmla="*/ 158 h 176"/>
                <a:gd name="T104" fmla="*/ 240 w 271"/>
                <a:gd name="T105" fmla="*/ 146 h 176"/>
                <a:gd name="T106" fmla="*/ 268 w 271"/>
                <a:gd name="T107" fmla="*/ 107 h 176"/>
                <a:gd name="T108" fmla="*/ 268 w 271"/>
                <a:gd name="T109" fmla="*/ 100 h 176"/>
                <a:gd name="T110" fmla="*/ 268 w 271"/>
                <a:gd name="T111" fmla="*/ 92 h 176"/>
                <a:gd name="T112" fmla="*/ 271 w 271"/>
                <a:gd name="T113" fmla="*/ 74 h 176"/>
                <a:gd name="T114" fmla="*/ 268 w 271"/>
                <a:gd name="T115" fmla="*/ 66 h 176"/>
                <a:gd name="T116" fmla="*/ 255 w 271"/>
                <a:gd name="T117" fmla="*/ 49 h 176"/>
                <a:gd name="T118" fmla="*/ 248 w 271"/>
                <a:gd name="T119" fmla="*/ 38 h 176"/>
                <a:gd name="T120" fmla="*/ 235 w 271"/>
                <a:gd name="T121" fmla="*/ 38 h 17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71"/>
                <a:gd name="T184" fmla="*/ 0 h 176"/>
                <a:gd name="T185" fmla="*/ 271 w 271"/>
                <a:gd name="T186" fmla="*/ 176 h 17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71" h="176">
                  <a:moveTo>
                    <a:pt x="235" y="38"/>
                  </a:moveTo>
                  <a:lnTo>
                    <a:pt x="232" y="38"/>
                  </a:lnTo>
                  <a:lnTo>
                    <a:pt x="232" y="41"/>
                  </a:lnTo>
                  <a:lnTo>
                    <a:pt x="235" y="44"/>
                  </a:lnTo>
                  <a:lnTo>
                    <a:pt x="243" y="54"/>
                  </a:lnTo>
                  <a:lnTo>
                    <a:pt x="255" y="66"/>
                  </a:lnTo>
                  <a:lnTo>
                    <a:pt x="258" y="74"/>
                  </a:lnTo>
                  <a:lnTo>
                    <a:pt x="258" y="84"/>
                  </a:lnTo>
                  <a:lnTo>
                    <a:pt x="253" y="100"/>
                  </a:lnTo>
                  <a:lnTo>
                    <a:pt x="243" y="112"/>
                  </a:lnTo>
                  <a:lnTo>
                    <a:pt x="237" y="123"/>
                  </a:lnTo>
                  <a:lnTo>
                    <a:pt x="235" y="125"/>
                  </a:lnTo>
                  <a:lnTo>
                    <a:pt x="235" y="130"/>
                  </a:lnTo>
                  <a:lnTo>
                    <a:pt x="235" y="133"/>
                  </a:lnTo>
                  <a:lnTo>
                    <a:pt x="232" y="135"/>
                  </a:lnTo>
                  <a:lnTo>
                    <a:pt x="222" y="138"/>
                  </a:lnTo>
                  <a:lnTo>
                    <a:pt x="212" y="143"/>
                  </a:lnTo>
                  <a:lnTo>
                    <a:pt x="209" y="146"/>
                  </a:lnTo>
                  <a:lnTo>
                    <a:pt x="207" y="148"/>
                  </a:lnTo>
                  <a:lnTo>
                    <a:pt x="204" y="151"/>
                  </a:lnTo>
                  <a:lnTo>
                    <a:pt x="202" y="151"/>
                  </a:lnTo>
                  <a:lnTo>
                    <a:pt x="194" y="151"/>
                  </a:lnTo>
                  <a:lnTo>
                    <a:pt x="184" y="151"/>
                  </a:lnTo>
                  <a:lnTo>
                    <a:pt x="179" y="153"/>
                  </a:lnTo>
                  <a:lnTo>
                    <a:pt x="174" y="156"/>
                  </a:lnTo>
                  <a:lnTo>
                    <a:pt x="174" y="153"/>
                  </a:lnTo>
                  <a:lnTo>
                    <a:pt x="168" y="153"/>
                  </a:lnTo>
                  <a:lnTo>
                    <a:pt x="153" y="151"/>
                  </a:lnTo>
                  <a:lnTo>
                    <a:pt x="135" y="151"/>
                  </a:lnTo>
                  <a:lnTo>
                    <a:pt x="128" y="153"/>
                  </a:lnTo>
                  <a:lnTo>
                    <a:pt x="122" y="156"/>
                  </a:lnTo>
                  <a:lnTo>
                    <a:pt x="117" y="156"/>
                  </a:lnTo>
                  <a:lnTo>
                    <a:pt x="112" y="156"/>
                  </a:lnTo>
                  <a:lnTo>
                    <a:pt x="94" y="153"/>
                  </a:lnTo>
                  <a:lnTo>
                    <a:pt x="76" y="146"/>
                  </a:lnTo>
                  <a:lnTo>
                    <a:pt x="61" y="143"/>
                  </a:lnTo>
                  <a:lnTo>
                    <a:pt x="56" y="141"/>
                  </a:lnTo>
                  <a:lnTo>
                    <a:pt x="48" y="141"/>
                  </a:lnTo>
                  <a:lnTo>
                    <a:pt x="41" y="133"/>
                  </a:lnTo>
                  <a:lnTo>
                    <a:pt x="36" y="128"/>
                  </a:lnTo>
                  <a:lnTo>
                    <a:pt x="28" y="123"/>
                  </a:lnTo>
                  <a:lnTo>
                    <a:pt x="23" y="118"/>
                  </a:lnTo>
                  <a:lnTo>
                    <a:pt x="18" y="115"/>
                  </a:lnTo>
                  <a:lnTo>
                    <a:pt x="18" y="107"/>
                  </a:lnTo>
                  <a:lnTo>
                    <a:pt x="18" y="97"/>
                  </a:lnTo>
                  <a:lnTo>
                    <a:pt x="20" y="89"/>
                  </a:lnTo>
                  <a:lnTo>
                    <a:pt x="20" y="84"/>
                  </a:lnTo>
                  <a:lnTo>
                    <a:pt x="18" y="74"/>
                  </a:lnTo>
                  <a:lnTo>
                    <a:pt x="15" y="61"/>
                  </a:lnTo>
                  <a:lnTo>
                    <a:pt x="15" y="56"/>
                  </a:lnTo>
                  <a:lnTo>
                    <a:pt x="18" y="51"/>
                  </a:lnTo>
                  <a:lnTo>
                    <a:pt x="33" y="26"/>
                  </a:lnTo>
                  <a:lnTo>
                    <a:pt x="36" y="13"/>
                  </a:lnTo>
                  <a:lnTo>
                    <a:pt x="36" y="8"/>
                  </a:lnTo>
                  <a:lnTo>
                    <a:pt x="33" y="5"/>
                  </a:lnTo>
                  <a:lnTo>
                    <a:pt x="33" y="3"/>
                  </a:lnTo>
                  <a:lnTo>
                    <a:pt x="30" y="0"/>
                  </a:lnTo>
                  <a:lnTo>
                    <a:pt x="28" y="0"/>
                  </a:lnTo>
                  <a:lnTo>
                    <a:pt x="25" y="3"/>
                  </a:lnTo>
                  <a:lnTo>
                    <a:pt x="23" y="3"/>
                  </a:lnTo>
                  <a:lnTo>
                    <a:pt x="20" y="5"/>
                  </a:lnTo>
                  <a:lnTo>
                    <a:pt x="20" y="8"/>
                  </a:lnTo>
                  <a:lnTo>
                    <a:pt x="20" y="13"/>
                  </a:lnTo>
                  <a:lnTo>
                    <a:pt x="20" y="21"/>
                  </a:lnTo>
                  <a:lnTo>
                    <a:pt x="18" y="26"/>
                  </a:lnTo>
                  <a:lnTo>
                    <a:pt x="13" y="38"/>
                  </a:lnTo>
                  <a:lnTo>
                    <a:pt x="5" y="51"/>
                  </a:lnTo>
                  <a:lnTo>
                    <a:pt x="2" y="56"/>
                  </a:lnTo>
                  <a:lnTo>
                    <a:pt x="0" y="61"/>
                  </a:lnTo>
                  <a:lnTo>
                    <a:pt x="2" y="72"/>
                  </a:lnTo>
                  <a:lnTo>
                    <a:pt x="5" y="82"/>
                  </a:lnTo>
                  <a:lnTo>
                    <a:pt x="7" y="92"/>
                  </a:lnTo>
                  <a:lnTo>
                    <a:pt x="7" y="100"/>
                  </a:lnTo>
                  <a:lnTo>
                    <a:pt x="7" y="118"/>
                  </a:lnTo>
                  <a:lnTo>
                    <a:pt x="7" y="128"/>
                  </a:lnTo>
                  <a:lnTo>
                    <a:pt x="7" y="133"/>
                  </a:lnTo>
                  <a:lnTo>
                    <a:pt x="7" y="135"/>
                  </a:lnTo>
                  <a:lnTo>
                    <a:pt x="13" y="138"/>
                  </a:lnTo>
                  <a:lnTo>
                    <a:pt x="18" y="141"/>
                  </a:lnTo>
                  <a:lnTo>
                    <a:pt x="23" y="143"/>
                  </a:lnTo>
                  <a:lnTo>
                    <a:pt x="28" y="146"/>
                  </a:lnTo>
                  <a:lnTo>
                    <a:pt x="33" y="151"/>
                  </a:lnTo>
                  <a:lnTo>
                    <a:pt x="36" y="156"/>
                  </a:lnTo>
                  <a:lnTo>
                    <a:pt x="38" y="158"/>
                  </a:lnTo>
                  <a:lnTo>
                    <a:pt x="41" y="161"/>
                  </a:lnTo>
                  <a:lnTo>
                    <a:pt x="46" y="163"/>
                  </a:lnTo>
                  <a:lnTo>
                    <a:pt x="51" y="163"/>
                  </a:lnTo>
                  <a:lnTo>
                    <a:pt x="61" y="161"/>
                  </a:lnTo>
                  <a:lnTo>
                    <a:pt x="69" y="161"/>
                  </a:lnTo>
                  <a:lnTo>
                    <a:pt x="76" y="163"/>
                  </a:lnTo>
                  <a:lnTo>
                    <a:pt x="84" y="169"/>
                  </a:lnTo>
                  <a:lnTo>
                    <a:pt x="94" y="171"/>
                  </a:lnTo>
                  <a:lnTo>
                    <a:pt x="105" y="171"/>
                  </a:lnTo>
                  <a:lnTo>
                    <a:pt x="122" y="169"/>
                  </a:lnTo>
                  <a:lnTo>
                    <a:pt x="130" y="166"/>
                  </a:lnTo>
                  <a:lnTo>
                    <a:pt x="138" y="169"/>
                  </a:lnTo>
                  <a:lnTo>
                    <a:pt x="153" y="176"/>
                  </a:lnTo>
                  <a:lnTo>
                    <a:pt x="161" y="176"/>
                  </a:lnTo>
                  <a:lnTo>
                    <a:pt x="168" y="176"/>
                  </a:lnTo>
                  <a:lnTo>
                    <a:pt x="194" y="169"/>
                  </a:lnTo>
                  <a:lnTo>
                    <a:pt x="209" y="163"/>
                  </a:lnTo>
                  <a:lnTo>
                    <a:pt x="220" y="161"/>
                  </a:lnTo>
                  <a:lnTo>
                    <a:pt x="227" y="161"/>
                  </a:lnTo>
                  <a:lnTo>
                    <a:pt x="232" y="158"/>
                  </a:lnTo>
                  <a:lnTo>
                    <a:pt x="235" y="153"/>
                  </a:lnTo>
                  <a:lnTo>
                    <a:pt x="240" y="146"/>
                  </a:lnTo>
                  <a:lnTo>
                    <a:pt x="260" y="118"/>
                  </a:lnTo>
                  <a:lnTo>
                    <a:pt x="268" y="107"/>
                  </a:lnTo>
                  <a:lnTo>
                    <a:pt x="268" y="102"/>
                  </a:lnTo>
                  <a:lnTo>
                    <a:pt x="268" y="100"/>
                  </a:lnTo>
                  <a:lnTo>
                    <a:pt x="268" y="97"/>
                  </a:lnTo>
                  <a:lnTo>
                    <a:pt x="268" y="92"/>
                  </a:lnTo>
                  <a:lnTo>
                    <a:pt x="268" y="82"/>
                  </a:lnTo>
                  <a:lnTo>
                    <a:pt x="271" y="74"/>
                  </a:lnTo>
                  <a:lnTo>
                    <a:pt x="271" y="69"/>
                  </a:lnTo>
                  <a:lnTo>
                    <a:pt x="268" y="66"/>
                  </a:lnTo>
                  <a:lnTo>
                    <a:pt x="263" y="59"/>
                  </a:lnTo>
                  <a:lnTo>
                    <a:pt x="255" y="49"/>
                  </a:lnTo>
                  <a:lnTo>
                    <a:pt x="253" y="44"/>
                  </a:lnTo>
                  <a:lnTo>
                    <a:pt x="248" y="38"/>
                  </a:lnTo>
                  <a:lnTo>
                    <a:pt x="243" y="38"/>
                  </a:lnTo>
                  <a:lnTo>
                    <a:pt x="235"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1050" name="Freeform 143"/>
            <p:cNvSpPr>
              <a:spLocks/>
            </p:cNvSpPr>
            <p:nvPr/>
          </p:nvSpPr>
          <p:spPr bwMode="auto">
            <a:xfrm>
              <a:off x="1526" y="1370"/>
              <a:ext cx="242" cy="220"/>
            </a:xfrm>
            <a:custGeom>
              <a:avLst/>
              <a:gdLst>
                <a:gd name="T0" fmla="*/ 135 w 242"/>
                <a:gd name="T1" fmla="*/ 8 h 220"/>
                <a:gd name="T2" fmla="*/ 143 w 242"/>
                <a:gd name="T3" fmla="*/ 0 h 220"/>
                <a:gd name="T4" fmla="*/ 158 w 242"/>
                <a:gd name="T5" fmla="*/ 3 h 220"/>
                <a:gd name="T6" fmla="*/ 176 w 242"/>
                <a:gd name="T7" fmla="*/ 11 h 220"/>
                <a:gd name="T8" fmla="*/ 189 w 242"/>
                <a:gd name="T9" fmla="*/ 13 h 220"/>
                <a:gd name="T10" fmla="*/ 196 w 242"/>
                <a:gd name="T11" fmla="*/ 18 h 220"/>
                <a:gd name="T12" fmla="*/ 207 w 242"/>
                <a:gd name="T13" fmla="*/ 21 h 220"/>
                <a:gd name="T14" fmla="*/ 214 w 242"/>
                <a:gd name="T15" fmla="*/ 23 h 220"/>
                <a:gd name="T16" fmla="*/ 225 w 242"/>
                <a:gd name="T17" fmla="*/ 36 h 220"/>
                <a:gd name="T18" fmla="*/ 230 w 242"/>
                <a:gd name="T19" fmla="*/ 51 h 220"/>
                <a:gd name="T20" fmla="*/ 237 w 242"/>
                <a:gd name="T21" fmla="*/ 62 h 220"/>
                <a:gd name="T22" fmla="*/ 240 w 242"/>
                <a:gd name="T23" fmla="*/ 82 h 220"/>
                <a:gd name="T24" fmla="*/ 240 w 242"/>
                <a:gd name="T25" fmla="*/ 118 h 220"/>
                <a:gd name="T26" fmla="*/ 240 w 242"/>
                <a:gd name="T27" fmla="*/ 128 h 220"/>
                <a:gd name="T28" fmla="*/ 232 w 242"/>
                <a:gd name="T29" fmla="*/ 146 h 220"/>
                <a:gd name="T30" fmla="*/ 230 w 242"/>
                <a:gd name="T31" fmla="*/ 156 h 220"/>
                <a:gd name="T32" fmla="*/ 225 w 242"/>
                <a:gd name="T33" fmla="*/ 169 h 220"/>
                <a:gd name="T34" fmla="*/ 196 w 242"/>
                <a:gd name="T35" fmla="*/ 192 h 220"/>
                <a:gd name="T36" fmla="*/ 186 w 242"/>
                <a:gd name="T37" fmla="*/ 205 h 220"/>
                <a:gd name="T38" fmla="*/ 184 w 242"/>
                <a:gd name="T39" fmla="*/ 207 h 220"/>
                <a:gd name="T40" fmla="*/ 163 w 242"/>
                <a:gd name="T41" fmla="*/ 212 h 220"/>
                <a:gd name="T42" fmla="*/ 145 w 242"/>
                <a:gd name="T43" fmla="*/ 210 h 220"/>
                <a:gd name="T44" fmla="*/ 140 w 242"/>
                <a:gd name="T45" fmla="*/ 215 h 220"/>
                <a:gd name="T46" fmla="*/ 120 w 242"/>
                <a:gd name="T47" fmla="*/ 220 h 220"/>
                <a:gd name="T48" fmla="*/ 92 w 242"/>
                <a:gd name="T49" fmla="*/ 217 h 220"/>
                <a:gd name="T50" fmla="*/ 79 w 242"/>
                <a:gd name="T51" fmla="*/ 212 h 220"/>
                <a:gd name="T52" fmla="*/ 64 w 242"/>
                <a:gd name="T53" fmla="*/ 212 h 220"/>
                <a:gd name="T54" fmla="*/ 46 w 242"/>
                <a:gd name="T55" fmla="*/ 210 h 220"/>
                <a:gd name="T56" fmla="*/ 20 w 242"/>
                <a:gd name="T57" fmla="*/ 189 h 220"/>
                <a:gd name="T58" fmla="*/ 5 w 242"/>
                <a:gd name="T59" fmla="*/ 182 h 220"/>
                <a:gd name="T60" fmla="*/ 5 w 242"/>
                <a:gd name="T61" fmla="*/ 177 h 220"/>
                <a:gd name="T62" fmla="*/ 18 w 242"/>
                <a:gd name="T63" fmla="*/ 171 h 220"/>
                <a:gd name="T64" fmla="*/ 20 w 242"/>
                <a:gd name="T65" fmla="*/ 174 h 220"/>
                <a:gd name="T66" fmla="*/ 43 w 242"/>
                <a:gd name="T67" fmla="*/ 189 h 220"/>
                <a:gd name="T68" fmla="*/ 53 w 242"/>
                <a:gd name="T69" fmla="*/ 192 h 220"/>
                <a:gd name="T70" fmla="*/ 74 w 242"/>
                <a:gd name="T71" fmla="*/ 192 h 220"/>
                <a:gd name="T72" fmla="*/ 84 w 242"/>
                <a:gd name="T73" fmla="*/ 197 h 220"/>
                <a:gd name="T74" fmla="*/ 102 w 242"/>
                <a:gd name="T75" fmla="*/ 205 h 220"/>
                <a:gd name="T76" fmla="*/ 122 w 242"/>
                <a:gd name="T77" fmla="*/ 202 h 220"/>
                <a:gd name="T78" fmla="*/ 156 w 242"/>
                <a:gd name="T79" fmla="*/ 197 h 220"/>
                <a:gd name="T80" fmla="*/ 176 w 242"/>
                <a:gd name="T81" fmla="*/ 194 h 220"/>
                <a:gd name="T82" fmla="*/ 189 w 242"/>
                <a:gd name="T83" fmla="*/ 182 h 220"/>
                <a:gd name="T84" fmla="*/ 209 w 242"/>
                <a:gd name="T85" fmla="*/ 166 h 220"/>
                <a:gd name="T86" fmla="*/ 212 w 242"/>
                <a:gd name="T87" fmla="*/ 156 h 220"/>
                <a:gd name="T88" fmla="*/ 225 w 242"/>
                <a:gd name="T89" fmla="*/ 123 h 220"/>
                <a:gd name="T90" fmla="*/ 230 w 242"/>
                <a:gd name="T91" fmla="*/ 100 h 220"/>
                <a:gd name="T92" fmla="*/ 227 w 242"/>
                <a:gd name="T93" fmla="*/ 77 h 220"/>
                <a:gd name="T94" fmla="*/ 219 w 242"/>
                <a:gd name="T95" fmla="*/ 67 h 220"/>
                <a:gd name="T96" fmla="*/ 214 w 242"/>
                <a:gd name="T97" fmla="*/ 54 h 220"/>
                <a:gd name="T98" fmla="*/ 209 w 242"/>
                <a:gd name="T99" fmla="*/ 44 h 220"/>
                <a:gd name="T100" fmla="*/ 196 w 242"/>
                <a:gd name="T101" fmla="*/ 34 h 220"/>
                <a:gd name="T102" fmla="*/ 189 w 242"/>
                <a:gd name="T103" fmla="*/ 34 h 220"/>
                <a:gd name="T104" fmla="*/ 173 w 242"/>
                <a:gd name="T105" fmla="*/ 21 h 220"/>
                <a:gd name="T106" fmla="*/ 163 w 242"/>
                <a:gd name="T107" fmla="*/ 16 h 220"/>
                <a:gd name="T108" fmla="*/ 153 w 242"/>
                <a:gd name="T109" fmla="*/ 11 h 220"/>
                <a:gd name="T110" fmla="*/ 140 w 242"/>
                <a:gd name="T111" fmla="*/ 11 h 220"/>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242"/>
                <a:gd name="T169" fmla="*/ 0 h 220"/>
                <a:gd name="T170" fmla="*/ 242 w 242"/>
                <a:gd name="T171" fmla="*/ 220 h 220"/>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242" h="220">
                  <a:moveTo>
                    <a:pt x="133" y="13"/>
                  </a:moveTo>
                  <a:lnTo>
                    <a:pt x="135" y="8"/>
                  </a:lnTo>
                  <a:lnTo>
                    <a:pt x="138" y="3"/>
                  </a:lnTo>
                  <a:lnTo>
                    <a:pt x="143" y="0"/>
                  </a:lnTo>
                  <a:lnTo>
                    <a:pt x="148" y="0"/>
                  </a:lnTo>
                  <a:lnTo>
                    <a:pt x="158" y="3"/>
                  </a:lnTo>
                  <a:lnTo>
                    <a:pt x="168" y="8"/>
                  </a:lnTo>
                  <a:lnTo>
                    <a:pt x="176" y="11"/>
                  </a:lnTo>
                  <a:lnTo>
                    <a:pt x="184" y="11"/>
                  </a:lnTo>
                  <a:lnTo>
                    <a:pt x="189" y="13"/>
                  </a:lnTo>
                  <a:lnTo>
                    <a:pt x="191" y="18"/>
                  </a:lnTo>
                  <a:lnTo>
                    <a:pt x="196" y="18"/>
                  </a:lnTo>
                  <a:lnTo>
                    <a:pt x="199" y="21"/>
                  </a:lnTo>
                  <a:lnTo>
                    <a:pt x="207" y="21"/>
                  </a:lnTo>
                  <a:lnTo>
                    <a:pt x="212" y="21"/>
                  </a:lnTo>
                  <a:lnTo>
                    <a:pt x="214" y="23"/>
                  </a:lnTo>
                  <a:lnTo>
                    <a:pt x="217" y="26"/>
                  </a:lnTo>
                  <a:lnTo>
                    <a:pt x="225" y="36"/>
                  </a:lnTo>
                  <a:lnTo>
                    <a:pt x="227" y="44"/>
                  </a:lnTo>
                  <a:lnTo>
                    <a:pt x="230" y="51"/>
                  </a:lnTo>
                  <a:lnTo>
                    <a:pt x="232" y="57"/>
                  </a:lnTo>
                  <a:lnTo>
                    <a:pt x="237" y="62"/>
                  </a:lnTo>
                  <a:lnTo>
                    <a:pt x="240" y="69"/>
                  </a:lnTo>
                  <a:lnTo>
                    <a:pt x="240" y="82"/>
                  </a:lnTo>
                  <a:lnTo>
                    <a:pt x="240" y="105"/>
                  </a:lnTo>
                  <a:lnTo>
                    <a:pt x="240" y="118"/>
                  </a:lnTo>
                  <a:lnTo>
                    <a:pt x="242" y="123"/>
                  </a:lnTo>
                  <a:lnTo>
                    <a:pt x="240" y="128"/>
                  </a:lnTo>
                  <a:lnTo>
                    <a:pt x="237" y="136"/>
                  </a:lnTo>
                  <a:lnTo>
                    <a:pt x="232" y="146"/>
                  </a:lnTo>
                  <a:lnTo>
                    <a:pt x="230" y="151"/>
                  </a:lnTo>
                  <a:lnTo>
                    <a:pt x="230" y="156"/>
                  </a:lnTo>
                  <a:lnTo>
                    <a:pt x="230" y="164"/>
                  </a:lnTo>
                  <a:lnTo>
                    <a:pt x="225" y="169"/>
                  </a:lnTo>
                  <a:lnTo>
                    <a:pt x="209" y="182"/>
                  </a:lnTo>
                  <a:lnTo>
                    <a:pt x="196" y="192"/>
                  </a:lnTo>
                  <a:lnTo>
                    <a:pt x="189" y="199"/>
                  </a:lnTo>
                  <a:lnTo>
                    <a:pt x="186" y="205"/>
                  </a:lnTo>
                  <a:lnTo>
                    <a:pt x="186" y="207"/>
                  </a:lnTo>
                  <a:lnTo>
                    <a:pt x="184" y="207"/>
                  </a:lnTo>
                  <a:lnTo>
                    <a:pt x="179" y="210"/>
                  </a:lnTo>
                  <a:lnTo>
                    <a:pt x="163" y="212"/>
                  </a:lnTo>
                  <a:lnTo>
                    <a:pt x="150" y="210"/>
                  </a:lnTo>
                  <a:lnTo>
                    <a:pt x="145" y="210"/>
                  </a:lnTo>
                  <a:lnTo>
                    <a:pt x="143" y="212"/>
                  </a:lnTo>
                  <a:lnTo>
                    <a:pt x="140" y="215"/>
                  </a:lnTo>
                  <a:lnTo>
                    <a:pt x="135" y="215"/>
                  </a:lnTo>
                  <a:lnTo>
                    <a:pt x="120" y="220"/>
                  </a:lnTo>
                  <a:lnTo>
                    <a:pt x="99" y="220"/>
                  </a:lnTo>
                  <a:lnTo>
                    <a:pt x="92" y="217"/>
                  </a:lnTo>
                  <a:lnTo>
                    <a:pt x="84" y="215"/>
                  </a:lnTo>
                  <a:lnTo>
                    <a:pt x="79" y="212"/>
                  </a:lnTo>
                  <a:lnTo>
                    <a:pt x="74" y="210"/>
                  </a:lnTo>
                  <a:lnTo>
                    <a:pt x="64" y="212"/>
                  </a:lnTo>
                  <a:lnTo>
                    <a:pt x="53" y="210"/>
                  </a:lnTo>
                  <a:lnTo>
                    <a:pt x="46" y="210"/>
                  </a:lnTo>
                  <a:lnTo>
                    <a:pt x="41" y="207"/>
                  </a:lnTo>
                  <a:lnTo>
                    <a:pt x="20" y="189"/>
                  </a:lnTo>
                  <a:lnTo>
                    <a:pt x="10" y="184"/>
                  </a:lnTo>
                  <a:lnTo>
                    <a:pt x="5" y="182"/>
                  </a:lnTo>
                  <a:lnTo>
                    <a:pt x="0" y="182"/>
                  </a:lnTo>
                  <a:lnTo>
                    <a:pt x="5" y="177"/>
                  </a:lnTo>
                  <a:lnTo>
                    <a:pt x="7" y="174"/>
                  </a:lnTo>
                  <a:lnTo>
                    <a:pt x="18" y="171"/>
                  </a:lnTo>
                  <a:lnTo>
                    <a:pt x="20" y="171"/>
                  </a:lnTo>
                  <a:lnTo>
                    <a:pt x="20" y="174"/>
                  </a:lnTo>
                  <a:lnTo>
                    <a:pt x="28" y="179"/>
                  </a:lnTo>
                  <a:lnTo>
                    <a:pt x="43" y="189"/>
                  </a:lnTo>
                  <a:lnTo>
                    <a:pt x="48" y="192"/>
                  </a:lnTo>
                  <a:lnTo>
                    <a:pt x="53" y="192"/>
                  </a:lnTo>
                  <a:lnTo>
                    <a:pt x="64" y="192"/>
                  </a:lnTo>
                  <a:lnTo>
                    <a:pt x="74" y="192"/>
                  </a:lnTo>
                  <a:lnTo>
                    <a:pt x="79" y="194"/>
                  </a:lnTo>
                  <a:lnTo>
                    <a:pt x="84" y="197"/>
                  </a:lnTo>
                  <a:lnTo>
                    <a:pt x="94" y="202"/>
                  </a:lnTo>
                  <a:lnTo>
                    <a:pt x="102" y="205"/>
                  </a:lnTo>
                  <a:lnTo>
                    <a:pt x="112" y="205"/>
                  </a:lnTo>
                  <a:lnTo>
                    <a:pt x="122" y="202"/>
                  </a:lnTo>
                  <a:lnTo>
                    <a:pt x="138" y="199"/>
                  </a:lnTo>
                  <a:lnTo>
                    <a:pt x="156" y="197"/>
                  </a:lnTo>
                  <a:lnTo>
                    <a:pt x="171" y="194"/>
                  </a:lnTo>
                  <a:lnTo>
                    <a:pt x="176" y="194"/>
                  </a:lnTo>
                  <a:lnTo>
                    <a:pt x="179" y="192"/>
                  </a:lnTo>
                  <a:lnTo>
                    <a:pt x="189" y="182"/>
                  </a:lnTo>
                  <a:lnTo>
                    <a:pt x="199" y="174"/>
                  </a:lnTo>
                  <a:lnTo>
                    <a:pt x="209" y="166"/>
                  </a:lnTo>
                  <a:lnTo>
                    <a:pt x="212" y="161"/>
                  </a:lnTo>
                  <a:lnTo>
                    <a:pt x="212" y="156"/>
                  </a:lnTo>
                  <a:lnTo>
                    <a:pt x="217" y="138"/>
                  </a:lnTo>
                  <a:lnTo>
                    <a:pt x="225" y="123"/>
                  </a:lnTo>
                  <a:lnTo>
                    <a:pt x="230" y="108"/>
                  </a:lnTo>
                  <a:lnTo>
                    <a:pt x="230" y="100"/>
                  </a:lnTo>
                  <a:lnTo>
                    <a:pt x="230" y="92"/>
                  </a:lnTo>
                  <a:lnTo>
                    <a:pt x="227" y="77"/>
                  </a:lnTo>
                  <a:lnTo>
                    <a:pt x="225" y="72"/>
                  </a:lnTo>
                  <a:lnTo>
                    <a:pt x="219" y="67"/>
                  </a:lnTo>
                  <a:lnTo>
                    <a:pt x="214" y="62"/>
                  </a:lnTo>
                  <a:lnTo>
                    <a:pt x="214" y="54"/>
                  </a:lnTo>
                  <a:lnTo>
                    <a:pt x="212" y="49"/>
                  </a:lnTo>
                  <a:lnTo>
                    <a:pt x="209" y="44"/>
                  </a:lnTo>
                  <a:lnTo>
                    <a:pt x="204" y="39"/>
                  </a:lnTo>
                  <a:lnTo>
                    <a:pt x="196" y="34"/>
                  </a:lnTo>
                  <a:lnTo>
                    <a:pt x="191" y="34"/>
                  </a:lnTo>
                  <a:lnTo>
                    <a:pt x="189" y="34"/>
                  </a:lnTo>
                  <a:lnTo>
                    <a:pt x="184" y="31"/>
                  </a:lnTo>
                  <a:lnTo>
                    <a:pt x="173" y="21"/>
                  </a:lnTo>
                  <a:lnTo>
                    <a:pt x="168" y="18"/>
                  </a:lnTo>
                  <a:lnTo>
                    <a:pt x="163" y="16"/>
                  </a:lnTo>
                  <a:lnTo>
                    <a:pt x="156" y="13"/>
                  </a:lnTo>
                  <a:lnTo>
                    <a:pt x="153" y="11"/>
                  </a:lnTo>
                  <a:lnTo>
                    <a:pt x="148" y="8"/>
                  </a:lnTo>
                  <a:lnTo>
                    <a:pt x="140" y="11"/>
                  </a:lnTo>
                  <a:lnTo>
                    <a:pt x="133" y="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1051" name="Freeform 144"/>
            <p:cNvSpPr>
              <a:spLocks/>
            </p:cNvSpPr>
            <p:nvPr/>
          </p:nvSpPr>
          <p:spPr bwMode="auto">
            <a:xfrm>
              <a:off x="867" y="1347"/>
              <a:ext cx="406" cy="238"/>
            </a:xfrm>
            <a:custGeom>
              <a:avLst/>
              <a:gdLst>
                <a:gd name="T0" fmla="*/ 189 w 406"/>
                <a:gd name="T1" fmla="*/ 23 h 238"/>
                <a:gd name="T2" fmla="*/ 196 w 406"/>
                <a:gd name="T3" fmla="*/ 29 h 238"/>
                <a:gd name="T4" fmla="*/ 171 w 406"/>
                <a:gd name="T5" fmla="*/ 31 h 238"/>
                <a:gd name="T6" fmla="*/ 143 w 406"/>
                <a:gd name="T7" fmla="*/ 16 h 238"/>
                <a:gd name="T8" fmla="*/ 109 w 406"/>
                <a:gd name="T9" fmla="*/ 26 h 238"/>
                <a:gd name="T10" fmla="*/ 81 w 406"/>
                <a:gd name="T11" fmla="*/ 34 h 238"/>
                <a:gd name="T12" fmla="*/ 66 w 406"/>
                <a:gd name="T13" fmla="*/ 41 h 238"/>
                <a:gd name="T14" fmla="*/ 43 w 406"/>
                <a:gd name="T15" fmla="*/ 54 h 238"/>
                <a:gd name="T16" fmla="*/ 23 w 406"/>
                <a:gd name="T17" fmla="*/ 72 h 238"/>
                <a:gd name="T18" fmla="*/ 20 w 406"/>
                <a:gd name="T19" fmla="*/ 105 h 238"/>
                <a:gd name="T20" fmla="*/ 25 w 406"/>
                <a:gd name="T21" fmla="*/ 138 h 238"/>
                <a:gd name="T22" fmla="*/ 38 w 406"/>
                <a:gd name="T23" fmla="*/ 161 h 238"/>
                <a:gd name="T24" fmla="*/ 58 w 406"/>
                <a:gd name="T25" fmla="*/ 182 h 238"/>
                <a:gd name="T26" fmla="*/ 69 w 406"/>
                <a:gd name="T27" fmla="*/ 194 h 238"/>
                <a:gd name="T28" fmla="*/ 97 w 406"/>
                <a:gd name="T29" fmla="*/ 202 h 238"/>
                <a:gd name="T30" fmla="*/ 127 w 406"/>
                <a:gd name="T31" fmla="*/ 210 h 238"/>
                <a:gd name="T32" fmla="*/ 148 w 406"/>
                <a:gd name="T33" fmla="*/ 200 h 238"/>
                <a:gd name="T34" fmla="*/ 181 w 406"/>
                <a:gd name="T35" fmla="*/ 200 h 238"/>
                <a:gd name="T36" fmla="*/ 196 w 406"/>
                <a:gd name="T37" fmla="*/ 177 h 238"/>
                <a:gd name="T38" fmla="*/ 235 w 406"/>
                <a:gd name="T39" fmla="*/ 164 h 238"/>
                <a:gd name="T40" fmla="*/ 237 w 406"/>
                <a:gd name="T41" fmla="*/ 189 h 238"/>
                <a:gd name="T42" fmla="*/ 258 w 406"/>
                <a:gd name="T43" fmla="*/ 207 h 238"/>
                <a:gd name="T44" fmla="*/ 288 w 406"/>
                <a:gd name="T45" fmla="*/ 212 h 238"/>
                <a:gd name="T46" fmla="*/ 311 w 406"/>
                <a:gd name="T47" fmla="*/ 220 h 238"/>
                <a:gd name="T48" fmla="*/ 362 w 406"/>
                <a:gd name="T49" fmla="*/ 210 h 238"/>
                <a:gd name="T50" fmla="*/ 373 w 406"/>
                <a:gd name="T51" fmla="*/ 212 h 238"/>
                <a:gd name="T52" fmla="*/ 401 w 406"/>
                <a:gd name="T53" fmla="*/ 202 h 238"/>
                <a:gd name="T54" fmla="*/ 373 w 406"/>
                <a:gd name="T55" fmla="*/ 230 h 238"/>
                <a:gd name="T56" fmla="*/ 362 w 406"/>
                <a:gd name="T57" fmla="*/ 228 h 238"/>
                <a:gd name="T58" fmla="*/ 319 w 406"/>
                <a:gd name="T59" fmla="*/ 238 h 238"/>
                <a:gd name="T60" fmla="*/ 286 w 406"/>
                <a:gd name="T61" fmla="*/ 230 h 238"/>
                <a:gd name="T62" fmla="*/ 263 w 406"/>
                <a:gd name="T63" fmla="*/ 230 h 238"/>
                <a:gd name="T64" fmla="*/ 232 w 406"/>
                <a:gd name="T65" fmla="*/ 202 h 238"/>
                <a:gd name="T66" fmla="*/ 222 w 406"/>
                <a:gd name="T67" fmla="*/ 182 h 238"/>
                <a:gd name="T68" fmla="*/ 201 w 406"/>
                <a:gd name="T69" fmla="*/ 194 h 238"/>
                <a:gd name="T70" fmla="*/ 178 w 406"/>
                <a:gd name="T71" fmla="*/ 215 h 238"/>
                <a:gd name="T72" fmla="*/ 148 w 406"/>
                <a:gd name="T73" fmla="*/ 215 h 238"/>
                <a:gd name="T74" fmla="*/ 115 w 406"/>
                <a:gd name="T75" fmla="*/ 225 h 238"/>
                <a:gd name="T76" fmla="*/ 86 w 406"/>
                <a:gd name="T77" fmla="*/ 212 h 238"/>
                <a:gd name="T78" fmla="*/ 53 w 406"/>
                <a:gd name="T79" fmla="*/ 202 h 238"/>
                <a:gd name="T80" fmla="*/ 38 w 406"/>
                <a:gd name="T81" fmla="*/ 184 h 238"/>
                <a:gd name="T82" fmla="*/ 17 w 406"/>
                <a:gd name="T83" fmla="*/ 164 h 238"/>
                <a:gd name="T84" fmla="*/ 10 w 406"/>
                <a:gd name="T85" fmla="*/ 146 h 238"/>
                <a:gd name="T86" fmla="*/ 0 w 406"/>
                <a:gd name="T87" fmla="*/ 118 h 238"/>
                <a:gd name="T88" fmla="*/ 5 w 406"/>
                <a:gd name="T89" fmla="*/ 103 h 238"/>
                <a:gd name="T90" fmla="*/ 5 w 406"/>
                <a:gd name="T91" fmla="*/ 74 h 238"/>
                <a:gd name="T92" fmla="*/ 23 w 406"/>
                <a:gd name="T93" fmla="*/ 54 h 238"/>
                <a:gd name="T94" fmla="*/ 48 w 406"/>
                <a:gd name="T95" fmla="*/ 29 h 238"/>
                <a:gd name="T96" fmla="*/ 71 w 406"/>
                <a:gd name="T97" fmla="*/ 21 h 238"/>
                <a:gd name="T98" fmla="*/ 89 w 406"/>
                <a:gd name="T99" fmla="*/ 16 h 238"/>
                <a:gd name="T100" fmla="*/ 115 w 406"/>
                <a:gd name="T101" fmla="*/ 6 h 238"/>
                <a:gd name="T102" fmla="*/ 130 w 406"/>
                <a:gd name="T103" fmla="*/ 6 h 238"/>
                <a:gd name="T104" fmla="*/ 153 w 406"/>
                <a:gd name="T105" fmla="*/ 6 h 238"/>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406"/>
                <a:gd name="T160" fmla="*/ 0 h 238"/>
                <a:gd name="T161" fmla="*/ 406 w 406"/>
                <a:gd name="T162" fmla="*/ 238 h 238"/>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406" h="238">
                  <a:moveTo>
                    <a:pt x="161" y="11"/>
                  </a:moveTo>
                  <a:lnTo>
                    <a:pt x="171" y="13"/>
                  </a:lnTo>
                  <a:lnTo>
                    <a:pt x="178" y="18"/>
                  </a:lnTo>
                  <a:lnTo>
                    <a:pt x="189" y="23"/>
                  </a:lnTo>
                  <a:lnTo>
                    <a:pt x="191" y="26"/>
                  </a:lnTo>
                  <a:lnTo>
                    <a:pt x="194" y="26"/>
                  </a:lnTo>
                  <a:lnTo>
                    <a:pt x="196" y="26"/>
                  </a:lnTo>
                  <a:lnTo>
                    <a:pt x="196" y="29"/>
                  </a:lnTo>
                  <a:lnTo>
                    <a:pt x="194" y="29"/>
                  </a:lnTo>
                  <a:lnTo>
                    <a:pt x="189" y="31"/>
                  </a:lnTo>
                  <a:lnTo>
                    <a:pt x="178" y="34"/>
                  </a:lnTo>
                  <a:lnTo>
                    <a:pt x="171" y="31"/>
                  </a:lnTo>
                  <a:lnTo>
                    <a:pt x="163" y="26"/>
                  </a:lnTo>
                  <a:lnTo>
                    <a:pt x="150" y="18"/>
                  </a:lnTo>
                  <a:lnTo>
                    <a:pt x="148" y="16"/>
                  </a:lnTo>
                  <a:lnTo>
                    <a:pt x="143" y="16"/>
                  </a:lnTo>
                  <a:lnTo>
                    <a:pt x="132" y="18"/>
                  </a:lnTo>
                  <a:lnTo>
                    <a:pt x="125" y="23"/>
                  </a:lnTo>
                  <a:lnTo>
                    <a:pt x="117" y="26"/>
                  </a:lnTo>
                  <a:lnTo>
                    <a:pt x="109" y="26"/>
                  </a:lnTo>
                  <a:lnTo>
                    <a:pt x="97" y="26"/>
                  </a:lnTo>
                  <a:lnTo>
                    <a:pt x="86" y="31"/>
                  </a:lnTo>
                  <a:lnTo>
                    <a:pt x="84" y="34"/>
                  </a:lnTo>
                  <a:lnTo>
                    <a:pt x="81" y="34"/>
                  </a:lnTo>
                  <a:lnTo>
                    <a:pt x="81" y="36"/>
                  </a:lnTo>
                  <a:lnTo>
                    <a:pt x="81" y="39"/>
                  </a:lnTo>
                  <a:lnTo>
                    <a:pt x="76" y="39"/>
                  </a:lnTo>
                  <a:lnTo>
                    <a:pt x="66" y="41"/>
                  </a:lnTo>
                  <a:lnTo>
                    <a:pt x="51" y="46"/>
                  </a:lnTo>
                  <a:lnTo>
                    <a:pt x="46" y="49"/>
                  </a:lnTo>
                  <a:lnTo>
                    <a:pt x="43" y="51"/>
                  </a:lnTo>
                  <a:lnTo>
                    <a:pt x="43" y="54"/>
                  </a:lnTo>
                  <a:lnTo>
                    <a:pt x="38" y="57"/>
                  </a:lnTo>
                  <a:lnTo>
                    <a:pt x="33" y="62"/>
                  </a:lnTo>
                  <a:lnTo>
                    <a:pt x="25" y="69"/>
                  </a:lnTo>
                  <a:lnTo>
                    <a:pt x="23" y="72"/>
                  </a:lnTo>
                  <a:lnTo>
                    <a:pt x="23" y="77"/>
                  </a:lnTo>
                  <a:lnTo>
                    <a:pt x="23" y="82"/>
                  </a:lnTo>
                  <a:lnTo>
                    <a:pt x="23" y="90"/>
                  </a:lnTo>
                  <a:lnTo>
                    <a:pt x="20" y="105"/>
                  </a:lnTo>
                  <a:lnTo>
                    <a:pt x="15" y="118"/>
                  </a:lnTo>
                  <a:lnTo>
                    <a:pt x="17" y="125"/>
                  </a:lnTo>
                  <a:lnTo>
                    <a:pt x="17" y="131"/>
                  </a:lnTo>
                  <a:lnTo>
                    <a:pt x="25" y="138"/>
                  </a:lnTo>
                  <a:lnTo>
                    <a:pt x="30" y="146"/>
                  </a:lnTo>
                  <a:lnTo>
                    <a:pt x="38" y="154"/>
                  </a:lnTo>
                  <a:lnTo>
                    <a:pt x="38" y="156"/>
                  </a:lnTo>
                  <a:lnTo>
                    <a:pt x="38" y="161"/>
                  </a:lnTo>
                  <a:lnTo>
                    <a:pt x="40" y="164"/>
                  </a:lnTo>
                  <a:lnTo>
                    <a:pt x="43" y="166"/>
                  </a:lnTo>
                  <a:lnTo>
                    <a:pt x="51" y="174"/>
                  </a:lnTo>
                  <a:lnTo>
                    <a:pt x="58" y="182"/>
                  </a:lnTo>
                  <a:lnTo>
                    <a:pt x="61" y="184"/>
                  </a:lnTo>
                  <a:lnTo>
                    <a:pt x="63" y="189"/>
                  </a:lnTo>
                  <a:lnTo>
                    <a:pt x="66" y="192"/>
                  </a:lnTo>
                  <a:lnTo>
                    <a:pt x="69" y="194"/>
                  </a:lnTo>
                  <a:lnTo>
                    <a:pt x="79" y="197"/>
                  </a:lnTo>
                  <a:lnTo>
                    <a:pt x="89" y="197"/>
                  </a:lnTo>
                  <a:lnTo>
                    <a:pt x="94" y="200"/>
                  </a:lnTo>
                  <a:lnTo>
                    <a:pt x="97" y="202"/>
                  </a:lnTo>
                  <a:lnTo>
                    <a:pt x="99" y="205"/>
                  </a:lnTo>
                  <a:lnTo>
                    <a:pt x="104" y="205"/>
                  </a:lnTo>
                  <a:lnTo>
                    <a:pt x="115" y="210"/>
                  </a:lnTo>
                  <a:lnTo>
                    <a:pt x="127" y="210"/>
                  </a:lnTo>
                  <a:lnTo>
                    <a:pt x="132" y="207"/>
                  </a:lnTo>
                  <a:lnTo>
                    <a:pt x="138" y="205"/>
                  </a:lnTo>
                  <a:lnTo>
                    <a:pt x="143" y="202"/>
                  </a:lnTo>
                  <a:lnTo>
                    <a:pt x="148" y="200"/>
                  </a:lnTo>
                  <a:lnTo>
                    <a:pt x="161" y="200"/>
                  </a:lnTo>
                  <a:lnTo>
                    <a:pt x="173" y="202"/>
                  </a:lnTo>
                  <a:lnTo>
                    <a:pt x="178" y="202"/>
                  </a:lnTo>
                  <a:lnTo>
                    <a:pt x="181" y="200"/>
                  </a:lnTo>
                  <a:lnTo>
                    <a:pt x="186" y="192"/>
                  </a:lnTo>
                  <a:lnTo>
                    <a:pt x="189" y="187"/>
                  </a:lnTo>
                  <a:lnTo>
                    <a:pt x="191" y="182"/>
                  </a:lnTo>
                  <a:lnTo>
                    <a:pt x="196" y="177"/>
                  </a:lnTo>
                  <a:lnTo>
                    <a:pt x="227" y="154"/>
                  </a:lnTo>
                  <a:lnTo>
                    <a:pt x="232" y="156"/>
                  </a:lnTo>
                  <a:lnTo>
                    <a:pt x="235" y="159"/>
                  </a:lnTo>
                  <a:lnTo>
                    <a:pt x="235" y="164"/>
                  </a:lnTo>
                  <a:lnTo>
                    <a:pt x="235" y="169"/>
                  </a:lnTo>
                  <a:lnTo>
                    <a:pt x="235" y="179"/>
                  </a:lnTo>
                  <a:lnTo>
                    <a:pt x="235" y="184"/>
                  </a:lnTo>
                  <a:lnTo>
                    <a:pt x="237" y="189"/>
                  </a:lnTo>
                  <a:lnTo>
                    <a:pt x="242" y="194"/>
                  </a:lnTo>
                  <a:lnTo>
                    <a:pt x="247" y="197"/>
                  </a:lnTo>
                  <a:lnTo>
                    <a:pt x="252" y="200"/>
                  </a:lnTo>
                  <a:lnTo>
                    <a:pt x="258" y="207"/>
                  </a:lnTo>
                  <a:lnTo>
                    <a:pt x="263" y="210"/>
                  </a:lnTo>
                  <a:lnTo>
                    <a:pt x="268" y="212"/>
                  </a:lnTo>
                  <a:lnTo>
                    <a:pt x="278" y="215"/>
                  </a:lnTo>
                  <a:lnTo>
                    <a:pt x="288" y="212"/>
                  </a:lnTo>
                  <a:lnTo>
                    <a:pt x="293" y="212"/>
                  </a:lnTo>
                  <a:lnTo>
                    <a:pt x="296" y="215"/>
                  </a:lnTo>
                  <a:lnTo>
                    <a:pt x="304" y="217"/>
                  </a:lnTo>
                  <a:lnTo>
                    <a:pt x="311" y="220"/>
                  </a:lnTo>
                  <a:lnTo>
                    <a:pt x="332" y="220"/>
                  </a:lnTo>
                  <a:lnTo>
                    <a:pt x="344" y="217"/>
                  </a:lnTo>
                  <a:lnTo>
                    <a:pt x="355" y="215"/>
                  </a:lnTo>
                  <a:lnTo>
                    <a:pt x="362" y="210"/>
                  </a:lnTo>
                  <a:lnTo>
                    <a:pt x="365" y="210"/>
                  </a:lnTo>
                  <a:lnTo>
                    <a:pt x="367" y="212"/>
                  </a:lnTo>
                  <a:lnTo>
                    <a:pt x="370" y="212"/>
                  </a:lnTo>
                  <a:lnTo>
                    <a:pt x="373" y="212"/>
                  </a:lnTo>
                  <a:lnTo>
                    <a:pt x="383" y="205"/>
                  </a:lnTo>
                  <a:lnTo>
                    <a:pt x="393" y="197"/>
                  </a:lnTo>
                  <a:lnTo>
                    <a:pt x="406" y="192"/>
                  </a:lnTo>
                  <a:lnTo>
                    <a:pt x="401" y="202"/>
                  </a:lnTo>
                  <a:lnTo>
                    <a:pt x="396" y="212"/>
                  </a:lnTo>
                  <a:lnTo>
                    <a:pt x="390" y="217"/>
                  </a:lnTo>
                  <a:lnTo>
                    <a:pt x="383" y="222"/>
                  </a:lnTo>
                  <a:lnTo>
                    <a:pt x="373" y="230"/>
                  </a:lnTo>
                  <a:lnTo>
                    <a:pt x="367" y="230"/>
                  </a:lnTo>
                  <a:lnTo>
                    <a:pt x="365" y="230"/>
                  </a:lnTo>
                  <a:lnTo>
                    <a:pt x="365" y="228"/>
                  </a:lnTo>
                  <a:lnTo>
                    <a:pt x="362" y="228"/>
                  </a:lnTo>
                  <a:lnTo>
                    <a:pt x="355" y="228"/>
                  </a:lnTo>
                  <a:lnTo>
                    <a:pt x="339" y="230"/>
                  </a:lnTo>
                  <a:lnTo>
                    <a:pt x="324" y="235"/>
                  </a:lnTo>
                  <a:lnTo>
                    <a:pt x="319" y="238"/>
                  </a:lnTo>
                  <a:lnTo>
                    <a:pt x="314" y="238"/>
                  </a:lnTo>
                  <a:lnTo>
                    <a:pt x="298" y="230"/>
                  </a:lnTo>
                  <a:lnTo>
                    <a:pt x="291" y="230"/>
                  </a:lnTo>
                  <a:lnTo>
                    <a:pt x="286" y="230"/>
                  </a:lnTo>
                  <a:lnTo>
                    <a:pt x="281" y="233"/>
                  </a:lnTo>
                  <a:lnTo>
                    <a:pt x="275" y="233"/>
                  </a:lnTo>
                  <a:lnTo>
                    <a:pt x="268" y="233"/>
                  </a:lnTo>
                  <a:lnTo>
                    <a:pt x="263" y="230"/>
                  </a:lnTo>
                  <a:lnTo>
                    <a:pt x="255" y="228"/>
                  </a:lnTo>
                  <a:lnTo>
                    <a:pt x="245" y="217"/>
                  </a:lnTo>
                  <a:lnTo>
                    <a:pt x="237" y="210"/>
                  </a:lnTo>
                  <a:lnTo>
                    <a:pt x="232" y="202"/>
                  </a:lnTo>
                  <a:lnTo>
                    <a:pt x="227" y="197"/>
                  </a:lnTo>
                  <a:lnTo>
                    <a:pt x="224" y="194"/>
                  </a:lnTo>
                  <a:lnTo>
                    <a:pt x="224" y="189"/>
                  </a:lnTo>
                  <a:lnTo>
                    <a:pt x="222" y="182"/>
                  </a:lnTo>
                  <a:lnTo>
                    <a:pt x="222" y="174"/>
                  </a:lnTo>
                  <a:lnTo>
                    <a:pt x="212" y="179"/>
                  </a:lnTo>
                  <a:lnTo>
                    <a:pt x="207" y="187"/>
                  </a:lnTo>
                  <a:lnTo>
                    <a:pt x="201" y="194"/>
                  </a:lnTo>
                  <a:lnTo>
                    <a:pt x="196" y="207"/>
                  </a:lnTo>
                  <a:lnTo>
                    <a:pt x="191" y="210"/>
                  </a:lnTo>
                  <a:lnTo>
                    <a:pt x="189" y="212"/>
                  </a:lnTo>
                  <a:lnTo>
                    <a:pt x="178" y="215"/>
                  </a:lnTo>
                  <a:lnTo>
                    <a:pt x="171" y="217"/>
                  </a:lnTo>
                  <a:lnTo>
                    <a:pt x="163" y="217"/>
                  </a:lnTo>
                  <a:lnTo>
                    <a:pt x="155" y="215"/>
                  </a:lnTo>
                  <a:lnTo>
                    <a:pt x="148" y="215"/>
                  </a:lnTo>
                  <a:lnTo>
                    <a:pt x="143" y="217"/>
                  </a:lnTo>
                  <a:lnTo>
                    <a:pt x="138" y="220"/>
                  </a:lnTo>
                  <a:lnTo>
                    <a:pt x="127" y="225"/>
                  </a:lnTo>
                  <a:lnTo>
                    <a:pt x="115" y="225"/>
                  </a:lnTo>
                  <a:lnTo>
                    <a:pt x="102" y="222"/>
                  </a:lnTo>
                  <a:lnTo>
                    <a:pt x="97" y="220"/>
                  </a:lnTo>
                  <a:lnTo>
                    <a:pt x="92" y="217"/>
                  </a:lnTo>
                  <a:lnTo>
                    <a:pt x="86" y="212"/>
                  </a:lnTo>
                  <a:lnTo>
                    <a:pt x="79" y="207"/>
                  </a:lnTo>
                  <a:lnTo>
                    <a:pt x="69" y="205"/>
                  </a:lnTo>
                  <a:lnTo>
                    <a:pt x="58" y="205"/>
                  </a:lnTo>
                  <a:lnTo>
                    <a:pt x="53" y="202"/>
                  </a:lnTo>
                  <a:lnTo>
                    <a:pt x="51" y="202"/>
                  </a:lnTo>
                  <a:lnTo>
                    <a:pt x="48" y="200"/>
                  </a:lnTo>
                  <a:lnTo>
                    <a:pt x="46" y="194"/>
                  </a:lnTo>
                  <a:lnTo>
                    <a:pt x="38" y="184"/>
                  </a:lnTo>
                  <a:lnTo>
                    <a:pt x="35" y="179"/>
                  </a:lnTo>
                  <a:lnTo>
                    <a:pt x="33" y="177"/>
                  </a:lnTo>
                  <a:lnTo>
                    <a:pt x="25" y="169"/>
                  </a:lnTo>
                  <a:lnTo>
                    <a:pt x="17" y="164"/>
                  </a:lnTo>
                  <a:lnTo>
                    <a:pt x="15" y="161"/>
                  </a:lnTo>
                  <a:lnTo>
                    <a:pt x="12" y="159"/>
                  </a:lnTo>
                  <a:lnTo>
                    <a:pt x="10" y="154"/>
                  </a:lnTo>
                  <a:lnTo>
                    <a:pt x="10" y="146"/>
                  </a:lnTo>
                  <a:lnTo>
                    <a:pt x="10" y="141"/>
                  </a:lnTo>
                  <a:lnTo>
                    <a:pt x="5" y="131"/>
                  </a:lnTo>
                  <a:lnTo>
                    <a:pt x="2" y="123"/>
                  </a:lnTo>
                  <a:lnTo>
                    <a:pt x="0" y="118"/>
                  </a:lnTo>
                  <a:lnTo>
                    <a:pt x="2" y="115"/>
                  </a:lnTo>
                  <a:lnTo>
                    <a:pt x="2" y="110"/>
                  </a:lnTo>
                  <a:lnTo>
                    <a:pt x="5" y="105"/>
                  </a:lnTo>
                  <a:lnTo>
                    <a:pt x="5" y="103"/>
                  </a:lnTo>
                  <a:lnTo>
                    <a:pt x="5" y="100"/>
                  </a:lnTo>
                  <a:lnTo>
                    <a:pt x="5" y="95"/>
                  </a:lnTo>
                  <a:lnTo>
                    <a:pt x="5" y="90"/>
                  </a:lnTo>
                  <a:lnTo>
                    <a:pt x="5" y="74"/>
                  </a:lnTo>
                  <a:lnTo>
                    <a:pt x="12" y="62"/>
                  </a:lnTo>
                  <a:lnTo>
                    <a:pt x="15" y="59"/>
                  </a:lnTo>
                  <a:lnTo>
                    <a:pt x="17" y="57"/>
                  </a:lnTo>
                  <a:lnTo>
                    <a:pt x="23" y="54"/>
                  </a:lnTo>
                  <a:lnTo>
                    <a:pt x="28" y="49"/>
                  </a:lnTo>
                  <a:lnTo>
                    <a:pt x="35" y="39"/>
                  </a:lnTo>
                  <a:lnTo>
                    <a:pt x="43" y="31"/>
                  </a:lnTo>
                  <a:lnTo>
                    <a:pt x="48" y="29"/>
                  </a:lnTo>
                  <a:lnTo>
                    <a:pt x="53" y="29"/>
                  </a:lnTo>
                  <a:lnTo>
                    <a:pt x="58" y="29"/>
                  </a:lnTo>
                  <a:lnTo>
                    <a:pt x="63" y="26"/>
                  </a:lnTo>
                  <a:lnTo>
                    <a:pt x="71" y="21"/>
                  </a:lnTo>
                  <a:lnTo>
                    <a:pt x="79" y="16"/>
                  </a:lnTo>
                  <a:lnTo>
                    <a:pt x="81" y="16"/>
                  </a:lnTo>
                  <a:lnTo>
                    <a:pt x="84" y="16"/>
                  </a:lnTo>
                  <a:lnTo>
                    <a:pt x="89" y="16"/>
                  </a:lnTo>
                  <a:lnTo>
                    <a:pt x="92" y="16"/>
                  </a:lnTo>
                  <a:lnTo>
                    <a:pt x="102" y="11"/>
                  </a:lnTo>
                  <a:lnTo>
                    <a:pt x="109" y="6"/>
                  </a:lnTo>
                  <a:lnTo>
                    <a:pt x="115" y="6"/>
                  </a:lnTo>
                  <a:lnTo>
                    <a:pt x="117" y="8"/>
                  </a:lnTo>
                  <a:lnTo>
                    <a:pt x="120" y="8"/>
                  </a:lnTo>
                  <a:lnTo>
                    <a:pt x="125" y="8"/>
                  </a:lnTo>
                  <a:lnTo>
                    <a:pt x="130" y="6"/>
                  </a:lnTo>
                  <a:lnTo>
                    <a:pt x="138" y="0"/>
                  </a:lnTo>
                  <a:lnTo>
                    <a:pt x="140" y="0"/>
                  </a:lnTo>
                  <a:lnTo>
                    <a:pt x="143" y="0"/>
                  </a:lnTo>
                  <a:lnTo>
                    <a:pt x="153" y="6"/>
                  </a:lnTo>
                  <a:lnTo>
                    <a:pt x="158" y="8"/>
                  </a:lnTo>
                  <a:lnTo>
                    <a:pt x="161"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sp>
        <p:nvSpPr>
          <p:cNvPr id="171018" name="Freeform 145"/>
          <p:cNvSpPr>
            <a:spLocks/>
          </p:cNvSpPr>
          <p:nvPr/>
        </p:nvSpPr>
        <p:spPr bwMode="auto">
          <a:xfrm>
            <a:off x="2420938" y="2203450"/>
            <a:ext cx="3627437" cy="3130550"/>
          </a:xfrm>
          <a:custGeom>
            <a:avLst/>
            <a:gdLst>
              <a:gd name="T0" fmla="*/ 0 w 2400"/>
              <a:gd name="T1" fmla="*/ 2147483646 h 1848"/>
              <a:gd name="T2" fmla="*/ 2147483646 w 2400"/>
              <a:gd name="T3" fmla="*/ 2147483646 h 1848"/>
              <a:gd name="T4" fmla="*/ 2147483646 w 2400"/>
              <a:gd name="T5" fmla="*/ 2147483646 h 1848"/>
              <a:gd name="T6" fmla="*/ 2147483646 w 2400"/>
              <a:gd name="T7" fmla="*/ 2147483646 h 1848"/>
              <a:gd name="T8" fmla="*/ 0 60000 65536"/>
              <a:gd name="T9" fmla="*/ 0 60000 65536"/>
              <a:gd name="T10" fmla="*/ 0 60000 65536"/>
              <a:gd name="T11" fmla="*/ 0 60000 65536"/>
              <a:gd name="T12" fmla="*/ 0 w 2400"/>
              <a:gd name="T13" fmla="*/ 0 h 1848"/>
              <a:gd name="T14" fmla="*/ 2400 w 2400"/>
              <a:gd name="T15" fmla="*/ 1848 h 1848"/>
            </a:gdLst>
            <a:ahLst/>
            <a:cxnLst>
              <a:cxn ang="T8">
                <a:pos x="T0" y="T1"/>
              </a:cxn>
              <a:cxn ang="T9">
                <a:pos x="T2" y="T3"/>
              </a:cxn>
              <a:cxn ang="T10">
                <a:pos x="T4" y="T5"/>
              </a:cxn>
              <a:cxn ang="T11">
                <a:pos x="T6" y="T7"/>
              </a:cxn>
            </a:cxnLst>
            <a:rect l="T12" t="T13" r="T14" b="T15"/>
            <a:pathLst>
              <a:path w="2400" h="1848">
                <a:moveTo>
                  <a:pt x="0" y="1848"/>
                </a:moveTo>
                <a:cubicBezTo>
                  <a:pt x="192" y="1187"/>
                  <a:pt x="384" y="527"/>
                  <a:pt x="672" y="264"/>
                </a:cubicBezTo>
                <a:cubicBezTo>
                  <a:pt x="959" y="0"/>
                  <a:pt x="1440" y="0"/>
                  <a:pt x="1728" y="264"/>
                </a:cubicBezTo>
                <a:cubicBezTo>
                  <a:pt x="2015" y="527"/>
                  <a:pt x="2207" y="1187"/>
                  <a:pt x="2400" y="1848"/>
                </a:cubicBezTo>
              </a:path>
            </a:pathLst>
          </a:custGeom>
          <a:noFill/>
          <a:ln w="9525">
            <a:solidFill>
              <a:schemeClr val="tx1"/>
            </a:solidFill>
            <a:round/>
            <a:headEnd/>
            <a:tailEnd type="stealth" w="lg" len="lg"/>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1019" name="Text Box 146"/>
          <p:cNvSpPr txBox="1">
            <a:spLocks noChangeArrowheads="1"/>
          </p:cNvSpPr>
          <p:nvPr/>
        </p:nvSpPr>
        <p:spPr bwMode="auto">
          <a:xfrm>
            <a:off x="492125" y="1676400"/>
            <a:ext cx="13557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r>
              <a:rPr lang="en-GB" altLang="x-none" sz="1800" i="1">
                <a:latin typeface="Gill Sans" charset="0"/>
              </a:rPr>
              <a:t>Requirements</a:t>
            </a:r>
          </a:p>
        </p:txBody>
      </p:sp>
      <p:sp>
        <p:nvSpPr>
          <p:cNvPr id="171020" name="Text Box 147"/>
          <p:cNvSpPr txBox="1">
            <a:spLocks noChangeArrowheads="1"/>
          </p:cNvSpPr>
          <p:nvPr/>
        </p:nvSpPr>
        <p:spPr bwMode="auto">
          <a:xfrm>
            <a:off x="492125" y="3367088"/>
            <a:ext cx="8445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r>
              <a:rPr lang="en-GB" altLang="x-none" sz="1800" i="1">
                <a:latin typeface="Gill Sans" charset="0"/>
              </a:rPr>
              <a:t>Designs</a:t>
            </a:r>
          </a:p>
        </p:txBody>
      </p:sp>
      <p:sp>
        <p:nvSpPr>
          <p:cNvPr id="171021" name="Text Box 148"/>
          <p:cNvSpPr txBox="1">
            <a:spLocks noChangeArrowheads="1"/>
          </p:cNvSpPr>
          <p:nvPr/>
        </p:nvSpPr>
        <p:spPr bwMode="auto">
          <a:xfrm>
            <a:off x="492125" y="5181600"/>
            <a:ext cx="620713" cy="366713"/>
          </a:xfrm>
          <a:prstGeom prst="rect">
            <a:avLst/>
          </a:prstGeom>
          <a:solidFill>
            <a:schemeClr val="bg1"/>
          </a:solidFill>
          <a:ln w="0" cap="rnd">
            <a:solidFill>
              <a:schemeClr val="bg1"/>
            </a:solidFill>
            <a:prstDash val="sysDot"/>
            <a:miter lim="800000"/>
            <a:headEnd/>
            <a:tailEnd/>
          </a:ln>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r>
              <a:rPr lang="en-GB" altLang="x-none" sz="1800" i="1">
                <a:latin typeface="Gill Sans" charset="0"/>
              </a:rPr>
              <a:t>Code</a:t>
            </a:r>
          </a:p>
        </p:txBody>
      </p:sp>
      <p:sp>
        <p:nvSpPr>
          <p:cNvPr id="171022" name="Text Box 149"/>
          <p:cNvSpPr txBox="1">
            <a:spLocks noChangeArrowheads="1"/>
          </p:cNvSpPr>
          <p:nvPr/>
        </p:nvSpPr>
        <p:spPr bwMode="auto">
          <a:xfrm>
            <a:off x="6210300" y="1447800"/>
            <a:ext cx="2038350" cy="64135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800" b="1">
                <a:latin typeface="Gill Sans" charset="0"/>
              </a:rPr>
              <a:t>(0) requirement</a:t>
            </a:r>
          </a:p>
          <a:p>
            <a:pPr algn="ctr"/>
            <a:r>
              <a:rPr lang="en-GB" altLang="x-none" sz="1800" b="1">
                <a:latin typeface="Gill Sans" charset="0"/>
              </a:rPr>
              <a:t>analysis</a:t>
            </a:r>
          </a:p>
        </p:txBody>
      </p:sp>
      <p:sp>
        <p:nvSpPr>
          <p:cNvPr id="171023" name="Text Box 150"/>
          <p:cNvSpPr txBox="1">
            <a:spLocks noChangeArrowheads="1"/>
          </p:cNvSpPr>
          <p:nvPr/>
        </p:nvSpPr>
        <p:spPr bwMode="auto">
          <a:xfrm>
            <a:off x="401638" y="4038600"/>
            <a:ext cx="1289050" cy="64135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800" b="1">
                <a:latin typeface="Gill Sans" charset="0"/>
              </a:rPr>
              <a:t>(1) model</a:t>
            </a:r>
          </a:p>
          <a:p>
            <a:pPr algn="ctr"/>
            <a:r>
              <a:rPr lang="en-GB" altLang="x-none" sz="1800" b="1">
                <a:latin typeface="Gill Sans" charset="0"/>
              </a:rPr>
              <a:t>capture</a:t>
            </a:r>
          </a:p>
        </p:txBody>
      </p:sp>
      <p:sp>
        <p:nvSpPr>
          <p:cNvPr id="171024" name="Text Box 151"/>
          <p:cNvSpPr txBox="1">
            <a:spLocks noChangeArrowheads="1"/>
          </p:cNvSpPr>
          <p:nvPr/>
        </p:nvSpPr>
        <p:spPr bwMode="auto">
          <a:xfrm>
            <a:off x="450850" y="2362200"/>
            <a:ext cx="1546225" cy="64135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800" b="1">
                <a:latin typeface="Gill Sans" charset="0"/>
              </a:rPr>
              <a:t>(2) problem</a:t>
            </a:r>
          </a:p>
          <a:p>
            <a:pPr algn="ctr"/>
            <a:r>
              <a:rPr lang="en-GB" altLang="x-none" sz="1800" b="1">
                <a:latin typeface="Gill Sans" charset="0"/>
              </a:rPr>
              <a:t>detection</a:t>
            </a:r>
          </a:p>
        </p:txBody>
      </p:sp>
      <p:sp>
        <p:nvSpPr>
          <p:cNvPr id="171025" name="Text Box 152"/>
          <p:cNvSpPr txBox="1">
            <a:spLocks noChangeArrowheads="1"/>
          </p:cNvSpPr>
          <p:nvPr/>
        </p:nvSpPr>
        <p:spPr bwMode="auto">
          <a:xfrm>
            <a:off x="6707188" y="2514600"/>
            <a:ext cx="1546225" cy="64135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800" b="1">
                <a:latin typeface="Gill Sans" charset="0"/>
              </a:rPr>
              <a:t>(3) problem</a:t>
            </a:r>
          </a:p>
          <a:p>
            <a:pPr algn="ctr"/>
            <a:r>
              <a:rPr lang="en-GB" altLang="x-none" sz="1800" b="1">
                <a:latin typeface="Gill Sans" charset="0"/>
              </a:rPr>
              <a:t>resolution</a:t>
            </a:r>
          </a:p>
        </p:txBody>
      </p:sp>
      <p:sp>
        <p:nvSpPr>
          <p:cNvPr id="171026" name="Line 153"/>
          <p:cNvSpPr>
            <a:spLocks noChangeShapeType="1"/>
          </p:cNvSpPr>
          <p:nvPr/>
        </p:nvSpPr>
        <p:spPr bwMode="auto">
          <a:xfrm flipV="1">
            <a:off x="1547813" y="4038600"/>
            <a:ext cx="280987" cy="762000"/>
          </a:xfrm>
          <a:prstGeom prst="line">
            <a:avLst/>
          </a:prstGeom>
          <a:noFill/>
          <a:ln w="38100">
            <a:solidFill>
              <a:schemeClr val="tx1"/>
            </a:solidFill>
            <a:round/>
            <a:headEnd/>
            <a:tailEnd type="stealth" w="lg" len="lg"/>
          </a:ln>
          <a:extLst>
            <a:ext uri="{909E8E84-426E-40DD-AFC4-6F175D3DCCD1}">
              <a14:hiddenFill xmlns:a14="http://schemas.microsoft.com/office/drawing/2010/main">
                <a:noFill/>
              </a14:hiddenFill>
            </a:ext>
          </a:extLst>
        </p:spPr>
        <p:txBody>
          <a:bodyPr wrap="none" anchor="ctr"/>
          <a:lstStyle/>
          <a:p>
            <a:endParaRPr lang="en-US"/>
          </a:p>
        </p:txBody>
      </p:sp>
      <p:sp>
        <p:nvSpPr>
          <p:cNvPr id="171027" name="Line 154"/>
          <p:cNvSpPr>
            <a:spLocks noChangeShapeType="1"/>
          </p:cNvSpPr>
          <p:nvPr/>
        </p:nvSpPr>
        <p:spPr bwMode="auto">
          <a:xfrm flipV="1">
            <a:off x="2490788" y="5562600"/>
            <a:ext cx="3587750" cy="0"/>
          </a:xfrm>
          <a:prstGeom prst="line">
            <a:avLst/>
          </a:prstGeom>
          <a:noFill/>
          <a:ln w="38100">
            <a:solidFill>
              <a:schemeClr val="tx1"/>
            </a:solidFill>
            <a:round/>
            <a:headEnd/>
            <a:tailEnd type="stealth" w="lg" len="lg"/>
          </a:ln>
          <a:extLst>
            <a:ext uri="{909E8E84-426E-40DD-AFC4-6F175D3DCCD1}">
              <a14:hiddenFill xmlns:a14="http://schemas.microsoft.com/office/drawing/2010/main">
                <a:noFill/>
              </a14:hiddenFill>
            </a:ext>
          </a:extLst>
        </p:spPr>
        <p:txBody>
          <a:bodyPr wrap="none" anchor="ctr"/>
          <a:lstStyle/>
          <a:p>
            <a:endParaRPr lang="en-US"/>
          </a:p>
        </p:txBody>
      </p:sp>
      <p:grpSp>
        <p:nvGrpSpPr>
          <p:cNvPr id="171030" name="Group 157"/>
          <p:cNvGrpSpPr>
            <a:grpSpLocks/>
          </p:cNvGrpSpPr>
          <p:nvPr/>
        </p:nvGrpSpPr>
        <p:grpSpPr bwMode="auto">
          <a:xfrm>
            <a:off x="2343150" y="1479550"/>
            <a:ext cx="1281113" cy="863600"/>
            <a:chOff x="1743" y="932"/>
            <a:chExt cx="874" cy="544"/>
          </a:xfrm>
        </p:grpSpPr>
        <p:sp>
          <p:nvSpPr>
            <p:cNvPr id="195742" name="Freeform 158"/>
            <p:cNvSpPr>
              <a:spLocks/>
            </p:cNvSpPr>
            <p:nvPr/>
          </p:nvSpPr>
          <p:spPr bwMode="auto">
            <a:xfrm>
              <a:off x="1743" y="932"/>
              <a:ext cx="769" cy="536"/>
            </a:xfrm>
            <a:custGeom>
              <a:avLst/>
              <a:gdLst/>
              <a:ahLst/>
              <a:cxnLst>
                <a:cxn ang="0">
                  <a:pos x="746" y="194"/>
                </a:cxn>
                <a:cxn ang="0">
                  <a:pos x="769" y="135"/>
                </a:cxn>
                <a:cxn ang="0">
                  <a:pos x="759" y="97"/>
                </a:cxn>
                <a:cxn ang="0">
                  <a:pos x="741" y="43"/>
                </a:cxn>
                <a:cxn ang="0">
                  <a:pos x="713" y="18"/>
                </a:cxn>
                <a:cxn ang="0">
                  <a:pos x="690" y="10"/>
                </a:cxn>
                <a:cxn ang="0">
                  <a:pos x="662" y="10"/>
                </a:cxn>
                <a:cxn ang="0">
                  <a:pos x="593" y="5"/>
                </a:cxn>
                <a:cxn ang="0">
                  <a:pos x="567" y="31"/>
                </a:cxn>
                <a:cxn ang="0">
                  <a:pos x="524" y="69"/>
                </a:cxn>
                <a:cxn ang="0">
                  <a:pos x="508" y="128"/>
                </a:cxn>
                <a:cxn ang="0">
                  <a:pos x="534" y="184"/>
                </a:cxn>
                <a:cxn ang="0">
                  <a:pos x="496" y="130"/>
                </a:cxn>
                <a:cxn ang="0">
                  <a:pos x="475" y="105"/>
                </a:cxn>
                <a:cxn ang="0">
                  <a:pos x="444" y="82"/>
                </a:cxn>
                <a:cxn ang="0">
                  <a:pos x="401" y="79"/>
                </a:cxn>
                <a:cxn ang="0">
                  <a:pos x="347" y="97"/>
                </a:cxn>
                <a:cxn ang="0">
                  <a:pos x="317" y="117"/>
                </a:cxn>
                <a:cxn ang="0">
                  <a:pos x="304" y="174"/>
                </a:cxn>
                <a:cxn ang="0">
                  <a:pos x="337" y="235"/>
                </a:cxn>
                <a:cxn ang="0">
                  <a:pos x="312" y="232"/>
                </a:cxn>
                <a:cxn ang="0">
                  <a:pos x="294" y="227"/>
                </a:cxn>
                <a:cxn ang="0">
                  <a:pos x="273" y="209"/>
                </a:cxn>
                <a:cxn ang="0">
                  <a:pos x="232" y="207"/>
                </a:cxn>
                <a:cxn ang="0">
                  <a:pos x="207" y="212"/>
                </a:cxn>
                <a:cxn ang="0">
                  <a:pos x="181" y="227"/>
                </a:cxn>
                <a:cxn ang="0">
                  <a:pos x="158" y="258"/>
                </a:cxn>
                <a:cxn ang="0">
                  <a:pos x="151" y="273"/>
                </a:cxn>
                <a:cxn ang="0">
                  <a:pos x="158" y="322"/>
                </a:cxn>
                <a:cxn ang="0">
                  <a:pos x="143" y="329"/>
                </a:cxn>
                <a:cxn ang="0">
                  <a:pos x="110" y="339"/>
                </a:cxn>
                <a:cxn ang="0">
                  <a:pos x="66" y="350"/>
                </a:cxn>
                <a:cxn ang="0">
                  <a:pos x="31" y="365"/>
                </a:cxn>
                <a:cxn ang="0">
                  <a:pos x="8" y="388"/>
                </a:cxn>
                <a:cxn ang="0">
                  <a:pos x="2" y="441"/>
                </a:cxn>
                <a:cxn ang="0">
                  <a:pos x="23" y="477"/>
                </a:cxn>
                <a:cxn ang="0">
                  <a:pos x="48" y="505"/>
                </a:cxn>
                <a:cxn ang="0">
                  <a:pos x="82" y="518"/>
                </a:cxn>
                <a:cxn ang="0">
                  <a:pos x="123" y="521"/>
                </a:cxn>
                <a:cxn ang="0">
                  <a:pos x="166" y="516"/>
                </a:cxn>
                <a:cxn ang="0">
                  <a:pos x="217" y="472"/>
                </a:cxn>
                <a:cxn ang="0">
                  <a:pos x="222" y="505"/>
                </a:cxn>
                <a:cxn ang="0">
                  <a:pos x="253" y="528"/>
                </a:cxn>
                <a:cxn ang="0">
                  <a:pos x="296" y="536"/>
                </a:cxn>
                <a:cxn ang="0">
                  <a:pos x="352" y="528"/>
                </a:cxn>
                <a:cxn ang="0">
                  <a:pos x="398" y="510"/>
                </a:cxn>
                <a:cxn ang="0">
                  <a:pos x="396" y="457"/>
                </a:cxn>
                <a:cxn ang="0">
                  <a:pos x="409" y="401"/>
                </a:cxn>
                <a:cxn ang="0">
                  <a:pos x="416" y="378"/>
                </a:cxn>
                <a:cxn ang="0">
                  <a:pos x="432" y="360"/>
                </a:cxn>
                <a:cxn ang="0">
                  <a:pos x="485" y="332"/>
                </a:cxn>
                <a:cxn ang="0">
                  <a:pos x="542" y="283"/>
                </a:cxn>
                <a:cxn ang="0">
                  <a:pos x="580" y="273"/>
                </a:cxn>
                <a:cxn ang="0">
                  <a:pos x="616" y="271"/>
                </a:cxn>
                <a:cxn ang="0">
                  <a:pos x="639" y="273"/>
                </a:cxn>
                <a:cxn ang="0">
                  <a:pos x="679" y="306"/>
                </a:cxn>
                <a:cxn ang="0">
                  <a:pos x="674" y="258"/>
                </a:cxn>
                <a:cxn ang="0">
                  <a:pos x="697" y="230"/>
                </a:cxn>
                <a:cxn ang="0">
                  <a:pos x="725" y="214"/>
                </a:cxn>
              </a:cxnLst>
              <a:rect l="0" t="0" r="r" b="b"/>
              <a:pathLst>
                <a:path w="769" h="536">
                  <a:moveTo>
                    <a:pt x="725" y="214"/>
                  </a:moveTo>
                  <a:lnTo>
                    <a:pt x="725" y="209"/>
                  </a:lnTo>
                  <a:lnTo>
                    <a:pt x="728" y="207"/>
                  </a:lnTo>
                  <a:lnTo>
                    <a:pt x="736" y="202"/>
                  </a:lnTo>
                  <a:lnTo>
                    <a:pt x="743" y="196"/>
                  </a:lnTo>
                  <a:lnTo>
                    <a:pt x="746" y="194"/>
                  </a:lnTo>
                  <a:lnTo>
                    <a:pt x="748" y="189"/>
                  </a:lnTo>
                  <a:lnTo>
                    <a:pt x="756" y="176"/>
                  </a:lnTo>
                  <a:lnTo>
                    <a:pt x="764" y="168"/>
                  </a:lnTo>
                  <a:lnTo>
                    <a:pt x="766" y="161"/>
                  </a:lnTo>
                  <a:lnTo>
                    <a:pt x="769" y="156"/>
                  </a:lnTo>
                  <a:lnTo>
                    <a:pt x="769" y="135"/>
                  </a:lnTo>
                  <a:lnTo>
                    <a:pt x="766" y="117"/>
                  </a:lnTo>
                  <a:lnTo>
                    <a:pt x="766" y="112"/>
                  </a:lnTo>
                  <a:lnTo>
                    <a:pt x="764" y="110"/>
                  </a:lnTo>
                  <a:lnTo>
                    <a:pt x="761" y="110"/>
                  </a:lnTo>
                  <a:lnTo>
                    <a:pt x="761" y="107"/>
                  </a:lnTo>
                  <a:lnTo>
                    <a:pt x="759" y="97"/>
                  </a:lnTo>
                  <a:lnTo>
                    <a:pt x="756" y="82"/>
                  </a:lnTo>
                  <a:lnTo>
                    <a:pt x="754" y="74"/>
                  </a:lnTo>
                  <a:lnTo>
                    <a:pt x="751" y="64"/>
                  </a:lnTo>
                  <a:lnTo>
                    <a:pt x="746" y="54"/>
                  </a:lnTo>
                  <a:lnTo>
                    <a:pt x="743" y="46"/>
                  </a:lnTo>
                  <a:lnTo>
                    <a:pt x="741" y="43"/>
                  </a:lnTo>
                  <a:lnTo>
                    <a:pt x="736" y="38"/>
                  </a:lnTo>
                  <a:lnTo>
                    <a:pt x="728" y="33"/>
                  </a:lnTo>
                  <a:lnTo>
                    <a:pt x="725" y="31"/>
                  </a:lnTo>
                  <a:lnTo>
                    <a:pt x="720" y="25"/>
                  </a:lnTo>
                  <a:lnTo>
                    <a:pt x="718" y="20"/>
                  </a:lnTo>
                  <a:lnTo>
                    <a:pt x="713" y="18"/>
                  </a:lnTo>
                  <a:lnTo>
                    <a:pt x="710" y="18"/>
                  </a:lnTo>
                  <a:lnTo>
                    <a:pt x="708" y="18"/>
                  </a:lnTo>
                  <a:lnTo>
                    <a:pt x="705" y="18"/>
                  </a:lnTo>
                  <a:lnTo>
                    <a:pt x="700" y="18"/>
                  </a:lnTo>
                  <a:lnTo>
                    <a:pt x="697" y="15"/>
                  </a:lnTo>
                  <a:lnTo>
                    <a:pt x="690" y="10"/>
                  </a:lnTo>
                  <a:lnTo>
                    <a:pt x="685" y="5"/>
                  </a:lnTo>
                  <a:lnTo>
                    <a:pt x="682" y="5"/>
                  </a:lnTo>
                  <a:lnTo>
                    <a:pt x="677" y="5"/>
                  </a:lnTo>
                  <a:lnTo>
                    <a:pt x="672" y="8"/>
                  </a:lnTo>
                  <a:lnTo>
                    <a:pt x="667" y="8"/>
                  </a:lnTo>
                  <a:lnTo>
                    <a:pt x="662" y="10"/>
                  </a:lnTo>
                  <a:lnTo>
                    <a:pt x="654" y="8"/>
                  </a:lnTo>
                  <a:lnTo>
                    <a:pt x="646" y="5"/>
                  </a:lnTo>
                  <a:lnTo>
                    <a:pt x="639" y="0"/>
                  </a:lnTo>
                  <a:lnTo>
                    <a:pt x="628" y="0"/>
                  </a:lnTo>
                  <a:lnTo>
                    <a:pt x="605" y="3"/>
                  </a:lnTo>
                  <a:lnTo>
                    <a:pt x="593" y="5"/>
                  </a:lnTo>
                  <a:lnTo>
                    <a:pt x="585" y="10"/>
                  </a:lnTo>
                  <a:lnTo>
                    <a:pt x="577" y="13"/>
                  </a:lnTo>
                  <a:lnTo>
                    <a:pt x="575" y="18"/>
                  </a:lnTo>
                  <a:lnTo>
                    <a:pt x="572" y="20"/>
                  </a:lnTo>
                  <a:lnTo>
                    <a:pt x="570" y="25"/>
                  </a:lnTo>
                  <a:lnTo>
                    <a:pt x="567" y="31"/>
                  </a:lnTo>
                  <a:lnTo>
                    <a:pt x="554" y="38"/>
                  </a:lnTo>
                  <a:lnTo>
                    <a:pt x="542" y="43"/>
                  </a:lnTo>
                  <a:lnTo>
                    <a:pt x="536" y="46"/>
                  </a:lnTo>
                  <a:lnTo>
                    <a:pt x="531" y="51"/>
                  </a:lnTo>
                  <a:lnTo>
                    <a:pt x="526" y="59"/>
                  </a:lnTo>
                  <a:lnTo>
                    <a:pt x="524" y="69"/>
                  </a:lnTo>
                  <a:lnTo>
                    <a:pt x="521" y="77"/>
                  </a:lnTo>
                  <a:lnTo>
                    <a:pt x="516" y="87"/>
                  </a:lnTo>
                  <a:lnTo>
                    <a:pt x="513" y="92"/>
                  </a:lnTo>
                  <a:lnTo>
                    <a:pt x="511" y="97"/>
                  </a:lnTo>
                  <a:lnTo>
                    <a:pt x="508" y="112"/>
                  </a:lnTo>
                  <a:lnTo>
                    <a:pt x="508" y="128"/>
                  </a:lnTo>
                  <a:lnTo>
                    <a:pt x="511" y="140"/>
                  </a:lnTo>
                  <a:lnTo>
                    <a:pt x="519" y="151"/>
                  </a:lnTo>
                  <a:lnTo>
                    <a:pt x="529" y="163"/>
                  </a:lnTo>
                  <a:lnTo>
                    <a:pt x="534" y="174"/>
                  </a:lnTo>
                  <a:lnTo>
                    <a:pt x="536" y="179"/>
                  </a:lnTo>
                  <a:lnTo>
                    <a:pt x="534" y="184"/>
                  </a:lnTo>
                  <a:lnTo>
                    <a:pt x="521" y="181"/>
                  </a:lnTo>
                  <a:lnTo>
                    <a:pt x="516" y="179"/>
                  </a:lnTo>
                  <a:lnTo>
                    <a:pt x="511" y="176"/>
                  </a:lnTo>
                  <a:lnTo>
                    <a:pt x="503" y="163"/>
                  </a:lnTo>
                  <a:lnTo>
                    <a:pt x="501" y="151"/>
                  </a:lnTo>
                  <a:lnTo>
                    <a:pt x="496" y="130"/>
                  </a:lnTo>
                  <a:lnTo>
                    <a:pt x="496" y="120"/>
                  </a:lnTo>
                  <a:lnTo>
                    <a:pt x="493" y="115"/>
                  </a:lnTo>
                  <a:lnTo>
                    <a:pt x="490" y="112"/>
                  </a:lnTo>
                  <a:lnTo>
                    <a:pt x="488" y="110"/>
                  </a:lnTo>
                  <a:lnTo>
                    <a:pt x="478" y="107"/>
                  </a:lnTo>
                  <a:lnTo>
                    <a:pt x="475" y="105"/>
                  </a:lnTo>
                  <a:lnTo>
                    <a:pt x="473" y="102"/>
                  </a:lnTo>
                  <a:lnTo>
                    <a:pt x="467" y="97"/>
                  </a:lnTo>
                  <a:lnTo>
                    <a:pt x="462" y="89"/>
                  </a:lnTo>
                  <a:lnTo>
                    <a:pt x="460" y="87"/>
                  </a:lnTo>
                  <a:lnTo>
                    <a:pt x="455" y="87"/>
                  </a:lnTo>
                  <a:lnTo>
                    <a:pt x="444" y="82"/>
                  </a:lnTo>
                  <a:lnTo>
                    <a:pt x="434" y="77"/>
                  </a:lnTo>
                  <a:lnTo>
                    <a:pt x="424" y="71"/>
                  </a:lnTo>
                  <a:lnTo>
                    <a:pt x="419" y="71"/>
                  </a:lnTo>
                  <a:lnTo>
                    <a:pt x="414" y="71"/>
                  </a:lnTo>
                  <a:lnTo>
                    <a:pt x="406" y="74"/>
                  </a:lnTo>
                  <a:lnTo>
                    <a:pt x="401" y="79"/>
                  </a:lnTo>
                  <a:lnTo>
                    <a:pt x="393" y="82"/>
                  </a:lnTo>
                  <a:lnTo>
                    <a:pt x="381" y="84"/>
                  </a:lnTo>
                  <a:lnTo>
                    <a:pt x="368" y="84"/>
                  </a:lnTo>
                  <a:lnTo>
                    <a:pt x="360" y="87"/>
                  </a:lnTo>
                  <a:lnTo>
                    <a:pt x="352" y="89"/>
                  </a:lnTo>
                  <a:lnTo>
                    <a:pt x="347" y="97"/>
                  </a:lnTo>
                  <a:lnTo>
                    <a:pt x="345" y="100"/>
                  </a:lnTo>
                  <a:lnTo>
                    <a:pt x="342" y="102"/>
                  </a:lnTo>
                  <a:lnTo>
                    <a:pt x="332" y="105"/>
                  </a:lnTo>
                  <a:lnTo>
                    <a:pt x="322" y="110"/>
                  </a:lnTo>
                  <a:lnTo>
                    <a:pt x="319" y="112"/>
                  </a:lnTo>
                  <a:lnTo>
                    <a:pt x="317" y="117"/>
                  </a:lnTo>
                  <a:lnTo>
                    <a:pt x="317" y="125"/>
                  </a:lnTo>
                  <a:lnTo>
                    <a:pt x="317" y="130"/>
                  </a:lnTo>
                  <a:lnTo>
                    <a:pt x="317" y="138"/>
                  </a:lnTo>
                  <a:lnTo>
                    <a:pt x="312" y="148"/>
                  </a:lnTo>
                  <a:lnTo>
                    <a:pt x="306" y="161"/>
                  </a:lnTo>
                  <a:lnTo>
                    <a:pt x="304" y="174"/>
                  </a:lnTo>
                  <a:lnTo>
                    <a:pt x="304" y="189"/>
                  </a:lnTo>
                  <a:lnTo>
                    <a:pt x="304" y="199"/>
                  </a:lnTo>
                  <a:lnTo>
                    <a:pt x="314" y="212"/>
                  </a:lnTo>
                  <a:lnTo>
                    <a:pt x="324" y="222"/>
                  </a:lnTo>
                  <a:lnTo>
                    <a:pt x="332" y="230"/>
                  </a:lnTo>
                  <a:lnTo>
                    <a:pt x="337" y="235"/>
                  </a:lnTo>
                  <a:lnTo>
                    <a:pt x="337" y="237"/>
                  </a:lnTo>
                  <a:lnTo>
                    <a:pt x="335" y="237"/>
                  </a:lnTo>
                  <a:lnTo>
                    <a:pt x="332" y="240"/>
                  </a:lnTo>
                  <a:lnTo>
                    <a:pt x="324" y="240"/>
                  </a:lnTo>
                  <a:lnTo>
                    <a:pt x="314" y="235"/>
                  </a:lnTo>
                  <a:lnTo>
                    <a:pt x="312" y="232"/>
                  </a:lnTo>
                  <a:lnTo>
                    <a:pt x="306" y="227"/>
                  </a:lnTo>
                  <a:lnTo>
                    <a:pt x="296" y="225"/>
                  </a:lnTo>
                  <a:lnTo>
                    <a:pt x="299" y="225"/>
                  </a:lnTo>
                  <a:lnTo>
                    <a:pt x="299" y="227"/>
                  </a:lnTo>
                  <a:lnTo>
                    <a:pt x="296" y="227"/>
                  </a:lnTo>
                  <a:lnTo>
                    <a:pt x="294" y="227"/>
                  </a:lnTo>
                  <a:lnTo>
                    <a:pt x="291" y="227"/>
                  </a:lnTo>
                  <a:lnTo>
                    <a:pt x="286" y="227"/>
                  </a:lnTo>
                  <a:lnTo>
                    <a:pt x="283" y="225"/>
                  </a:lnTo>
                  <a:lnTo>
                    <a:pt x="278" y="222"/>
                  </a:lnTo>
                  <a:lnTo>
                    <a:pt x="276" y="219"/>
                  </a:lnTo>
                  <a:lnTo>
                    <a:pt x="273" y="209"/>
                  </a:lnTo>
                  <a:lnTo>
                    <a:pt x="266" y="204"/>
                  </a:lnTo>
                  <a:lnTo>
                    <a:pt x="260" y="202"/>
                  </a:lnTo>
                  <a:lnTo>
                    <a:pt x="253" y="202"/>
                  </a:lnTo>
                  <a:lnTo>
                    <a:pt x="248" y="202"/>
                  </a:lnTo>
                  <a:lnTo>
                    <a:pt x="240" y="204"/>
                  </a:lnTo>
                  <a:lnTo>
                    <a:pt x="232" y="207"/>
                  </a:lnTo>
                  <a:lnTo>
                    <a:pt x="230" y="204"/>
                  </a:lnTo>
                  <a:lnTo>
                    <a:pt x="225" y="204"/>
                  </a:lnTo>
                  <a:lnTo>
                    <a:pt x="222" y="204"/>
                  </a:lnTo>
                  <a:lnTo>
                    <a:pt x="220" y="204"/>
                  </a:lnTo>
                  <a:lnTo>
                    <a:pt x="212" y="209"/>
                  </a:lnTo>
                  <a:lnTo>
                    <a:pt x="207" y="212"/>
                  </a:lnTo>
                  <a:lnTo>
                    <a:pt x="202" y="214"/>
                  </a:lnTo>
                  <a:lnTo>
                    <a:pt x="197" y="214"/>
                  </a:lnTo>
                  <a:lnTo>
                    <a:pt x="194" y="214"/>
                  </a:lnTo>
                  <a:lnTo>
                    <a:pt x="192" y="214"/>
                  </a:lnTo>
                  <a:lnTo>
                    <a:pt x="186" y="222"/>
                  </a:lnTo>
                  <a:lnTo>
                    <a:pt x="181" y="227"/>
                  </a:lnTo>
                  <a:lnTo>
                    <a:pt x="179" y="232"/>
                  </a:lnTo>
                  <a:lnTo>
                    <a:pt x="174" y="235"/>
                  </a:lnTo>
                  <a:lnTo>
                    <a:pt x="171" y="237"/>
                  </a:lnTo>
                  <a:lnTo>
                    <a:pt x="166" y="240"/>
                  </a:lnTo>
                  <a:lnTo>
                    <a:pt x="163" y="248"/>
                  </a:lnTo>
                  <a:lnTo>
                    <a:pt x="158" y="258"/>
                  </a:lnTo>
                  <a:lnTo>
                    <a:pt x="156" y="260"/>
                  </a:lnTo>
                  <a:lnTo>
                    <a:pt x="153" y="263"/>
                  </a:lnTo>
                  <a:lnTo>
                    <a:pt x="151" y="263"/>
                  </a:lnTo>
                  <a:lnTo>
                    <a:pt x="151" y="265"/>
                  </a:lnTo>
                  <a:lnTo>
                    <a:pt x="151" y="271"/>
                  </a:lnTo>
                  <a:lnTo>
                    <a:pt x="151" y="273"/>
                  </a:lnTo>
                  <a:lnTo>
                    <a:pt x="153" y="281"/>
                  </a:lnTo>
                  <a:lnTo>
                    <a:pt x="158" y="286"/>
                  </a:lnTo>
                  <a:lnTo>
                    <a:pt x="148" y="306"/>
                  </a:lnTo>
                  <a:lnTo>
                    <a:pt x="153" y="309"/>
                  </a:lnTo>
                  <a:lnTo>
                    <a:pt x="156" y="311"/>
                  </a:lnTo>
                  <a:lnTo>
                    <a:pt x="158" y="322"/>
                  </a:lnTo>
                  <a:lnTo>
                    <a:pt x="161" y="327"/>
                  </a:lnTo>
                  <a:lnTo>
                    <a:pt x="163" y="329"/>
                  </a:lnTo>
                  <a:lnTo>
                    <a:pt x="166" y="332"/>
                  </a:lnTo>
                  <a:lnTo>
                    <a:pt x="161" y="329"/>
                  </a:lnTo>
                  <a:lnTo>
                    <a:pt x="151" y="329"/>
                  </a:lnTo>
                  <a:lnTo>
                    <a:pt x="143" y="329"/>
                  </a:lnTo>
                  <a:lnTo>
                    <a:pt x="138" y="332"/>
                  </a:lnTo>
                  <a:lnTo>
                    <a:pt x="135" y="334"/>
                  </a:lnTo>
                  <a:lnTo>
                    <a:pt x="133" y="332"/>
                  </a:lnTo>
                  <a:lnTo>
                    <a:pt x="128" y="332"/>
                  </a:lnTo>
                  <a:lnTo>
                    <a:pt x="117" y="334"/>
                  </a:lnTo>
                  <a:lnTo>
                    <a:pt x="110" y="339"/>
                  </a:lnTo>
                  <a:lnTo>
                    <a:pt x="102" y="342"/>
                  </a:lnTo>
                  <a:lnTo>
                    <a:pt x="94" y="342"/>
                  </a:lnTo>
                  <a:lnTo>
                    <a:pt x="82" y="342"/>
                  </a:lnTo>
                  <a:lnTo>
                    <a:pt x="71" y="347"/>
                  </a:lnTo>
                  <a:lnTo>
                    <a:pt x="69" y="350"/>
                  </a:lnTo>
                  <a:lnTo>
                    <a:pt x="66" y="350"/>
                  </a:lnTo>
                  <a:lnTo>
                    <a:pt x="66" y="352"/>
                  </a:lnTo>
                  <a:lnTo>
                    <a:pt x="66" y="355"/>
                  </a:lnTo>
                  <a:lnTo>
                    <a:pt x="61" y="355"/>
                  </a:lnTo>
                  <a:lnTo>
                    <a:pt x="51" y="357"/>
                  </a:lnTo>
                  <a:lnTo>
                    <a:pt x="36" y="362"/>
                  </a:lnTo>
                  <a:lnTo>
                    <a:pt x="31" y="365"/>
                  </a:lnTo>
                  <a:lnTo>
                    <a:pt x="28" y="367"/>
                  </a:lnTo>
                  <a:lnTo>
                    <a:pt x="28" y="370"/>
                  </a:lnTo>
                  <a:lnTo>
                    <a:pt x="23" y="373"/>
                  </a:lnTo>
                  <a:lnTo>
                    <a:pt x="18" y="378"/>
                  </a:lnTo>
                  <a:lnTo>
                    <a:pt x="10" y="385"/>
                  </a:lnTo>
                  <a:lnTo>
                    <a:pt x="8" y="388"/>
                  </a:lnTo>
                  <a:lnTo>
                    <a:pt x="8" y="393"/>
                  </a:lnTo>
                  <a:lnTo>
                    <a:pt x="8" y="398"/>
                  </a:lnTo>
                  <a:lnTo>
                    <a:pt x="8" y="406"/>
                  </a:lnTo>
                  <a:lnTo>
                    <a:pt x="5" y="421"/>
                  </a:lnTo>
                  <a:lnTo>
                    <a:pt x="0" y="434"/>
                  </a:lnTo>
                  <a:lnTo>
                    <a:pt x="2" y="441"/>
                  </a:lnTo>
                  <a:lnTo>
                    <a:pt x="2" y="447"/>
                  </a:lnTo>
                  <a:lnTo>
                    <a:pt x="10" y="454"/>
                  </a:lnTo>
                  <a:lnTo>
                    <a:pt x="15" y="462"/>
                  </a:lnTo>
                  <a:lnTo>
                    <a:pt x="23" y="470"/>
                  </a:lnTo>
                  <a:lnTo>
                    <a:pt x="23" y="472"/>
                  </a:lnTo>
                  <a:lnTo>
                    <a:pt x="23" y="477"/>
                  </a:lnTo>
                  <a:lnTo>
                    <a:pt x="25" y="480"/>
                  </a:lnTo>
                  <a:lnTo>
                    <a:pt x="28" y="482"/>
                  </a:lnTo>
                  <a:lnTo>
                    <a:pt x="36" y="490"/>
                  </a:lnTo>
                  <a:lnTo>
                    <a:pt x="43" y="498"/>
                  </a:lnTo>
                  <a:lnTo>
                    <a:pt x="46" y="500"/>
                  </a:lnTo>
                  <a:lnTo>
                    <a:pt x="48" y="505"/>
                  </a:lnTo>
                  <a:lnTo>
                    <a:pt x="51" y="508"/>
                  </a:lnTo>
                  <a:lnTo>
                    <a:pt x="54" y="510"/>
                  </a:lnTo>
                  <a:lnTo>
                    <a:pt x="64" y="513"/>
                  </a:lnTo>
                  <a:lnTo>
                    <a:pt x="74" y="513"/>
                  </a:lnTo>
                  <a:lnTo>
                    <a:pt x="79" y="516"/>
                  </a:lnTo>
                  <a:lnTo>
                    <a:pt x="82" y="518"/>
                  </a:lnTo>
                  <a:lnTo>
                    <a:pt x="84" y="521"/>
                  </a:lnTo>
                  <a:lnTo>
                    <a:pt x="89" y="521"/>
                  </a:lnTo>
                  <a:lnTo>
                    <a:pt x="100" y="526"/>
                  </a:lnTo>
                  <a:lnTo>
                    <a:pt x="112" y="526"/>
                  </a:lnTo>
                  <a:lnTo>
                    <a:pt x="117" y="523"/>
                  </a:lnTo>
                  <a:lnTo>
                    <a:pt x="123" y="521"/>
                  </a:lnTo>
                  <a:lnTo>
                    <a:pt x="128" y="518"/>
                  </a:lnTo>
                  <a:lnTo>
                    <a:pt x="133" y="516"/>
                  </a:lnTo>
                  <a:lnTo>
                    <a:pt x="146" y="516"/>
                  </a:lnTo>
                  <a:lnTo>
                    <a:pt x="158" y="518"/>
                  </a:lnTo>
                  <a:lnTo>
                    <a:pt x="163" y="518"/>
                  </a:lnTo>
                  <a:lnTo>
                    <a:pt x="166" y="516"/>
                  </a:lnTo>
                  <a:lnTo>
                    <a:pt x="171" y="508"/>
                  </a:lnTo>
                  <a:lnTo>
                    <a:pt x="174" y="503"/>
                  </a:lnTo>
                  <a:lnTo>
                    <a:pt x="176" y="498"/>
                  </a:lnTo>
                  <a:lnTo>
                    <a:pt x="181" y="493"/>
                  </a:lnTo>
                  <a:lnTo>
                    <a:pt x="212" y="470"/>
                  </a:lnTo>
                  <a:lnTo>
                    <a:pt x="217" y="472"/>
                  </a:lnTo>
                  <a:lnTo>
                    <a:pt x="220" y="475"/>
                  </a:lnTo>
                  <a:lnTo>
                    <a:pt x="220" y="480"/>
                  </a:lnTo>
                  <a:lnTo>
                    <a:pt x="220" y="485"/>
                  </a:lnTo>
                  <a:lnTo>
                    <a:pt x="220" y="495"/>
                  </a:lnTo>
                  <a:lnTo>
                    <a:pt x="220" y="500"/>
                  </a:lnTo>
                  <a:lnTo>
                    <a:pt x="222" y="505"/>
                  </a:lnTo>
                  <a:lnTo>
                    <a:pt x="227" y="510"/>
                  </a:lnTo>
                  <a:lnTo>
                    <a:pt x="232" y="513"/>
                  </a:lnTo>
                  <a:lnTo>
                    <a:pt x="237" y="516"/>
                  </a:lnTo>
                  <a:lnTo>
                    <a:pt x="243" y="523"/>
                  </a:lnTo>
                  <a:lnTo>
                    <a:pt x="248" y="526"/>
                  </a:lnTo>
                  <a:lnTo>
                    <a:pt x="253" y="528"/>
                  </a:lnTo>
                  <a:lnTo>
                    <a:pt x="263" y="531"/>
                  </a:lnTo>
                  <a:lnTo>
                    <a:pt x="273" y="528"/>
                  </a:lnTo>
                  <a:lnTo>
                    <a:pt x="278" y="528"/>
                  </a:lnTo>
                  <a:lnTo>
                    <a:pt x="281" y="531"/>
                  </a:lnTo>
                  <a:lnTo>
                    <a:pt x="289" y="533"/>
                  </a:lnTo>
                  <a:lnTo>
                    <a:pt x="296" y="536"/>
                  </a:lnTo>
                  <a:lnTo>
                    <a:pt x="317" y="536"/>
                  </a:lnTo>
                  <a:lnTo>
                    <a:pt x="329" y="533"/>
                  </a:lnTo>
                  <a:lnTo>
                    <a:pt x="340" y="531"/>
                  </a:lnTo>
                  <a:lnTo>
                    <a:pt x="347" y="526"/>
                  </a:lnTo>
                  <a:lnTo>
                    <a:pt x="350" y="526"/>
                  </a:lnTo>
                  <a:lnTo>
                    <a:pt x="352" y="528"/>
                  </a:lnTo>
                  <a:lnTo>
                    <a:pt x="355" y="528"/>
                  </a:lnTo>
                  <a:lnTo>
                    <a:pt x="358" y="528"/>
                  </a:lnTo>
                  <a:lnTo>
                    <a:pt x="368" y="521"/>
                  </a:lnTo>
                  <a:lnTo>
                    <a:pt x="378" y="513"/>
                  </a:lnTo>
                  <a:lnTo>
                    <a:pt x="391" y="508"/>
                  </a:lnTo>
                  <a:lnTo>
                    <a:pt x="398" y="510"/>
                  </a:lnTo>
                  <a:lnTo>
                    <a:pt x="398" y="508"/>
                  </a:lnTo>
                  <a:lnTo>
                    <a:pt x="398" y="503"/>
                  </a:lnTo>
                  <a:lnTo>
                    <a:pt x="398" y="493"/>
                  </a:lnTo>
                  <a:lnTo>
                    <a:pt x="398" y="475"/>
                  </a:lnTo>
                  <a:lnTo>
                    <a:pt x="398" y="467"/>
                  </a:lnTo>
                  <a:lnTo>
                    <a:pt x="396" y="457"/>
                  </a:lnTo>
                  <a:lnTo>
                    <a:pt x="393" y="447"/>
                  </a:lnTo>
                  <a:lnTo>
                    <a:pt x="391" y="436"/>
                  </a:lnTo>
                  <a:lnTo>
                    <a:pt x="393" y="431"/>
                  </a:lnTo>
                  <a:lnTo>
                    <a:pt x="396" y="426"/>
                  </a:lnTo>
                  <a:lnTo>
                    <a:pt x="404" y="413"/>
                  </a:lnTo>
                  <a:lnTo>
                    <a:pt x="409" y="401"/>
                  </a:lnTo>
                  <a:lnTo>
                    <a:pt x="411" y="396"/>
                  </a:lnTo>
                  <a:lnTo>
                    <a:pt x="411" y="388"/>
                  </a:lnTo>
                  <a:lnTo>
                    <a:pt x="411" y="383"/>
                  </a:lnTo>
                  <a:lnTo>
                    <a:pt x="411" y="380"/>
                  </a:lnTo>
                  <a:lnTo>
                    <a:pt x="414" y="378"/>
                  </a:lnTo>
                  <a:lnTo>
                    <a:pt x="416" y="378"/>
                  </a:lnTo>
                  <a:lnTo>
                    <a:pt x="419" y="375"/>
                  </a:lnTo>
                  <a:lnTo>
                    <a:pt x="421" y="375"/>
                  </a:lnTo>
                  <a:lnTo>
                    <a:pt x="424" y="378"/>
                  </a:lnTo>
                  <a:lnTo>
                    <a:pt x="424" y="380"/>
                  </a:lnTo>
                  <a:lnTo>
                    <a:pt x="429" y="367"/>
                  </a:lnTo>
                  <a:lnTo>
                    <a:pt x="432" y="360"/>
                  </a:lnTo>
                  <a:lnTo>
                    <a:pt x="437" y="357"/>
                  </a:lnTo>
                  <a:lnTo>
                    <a:pt x="444" y="355"/>
                  </a:lnTo>
                  <a:lnTo>
                    <a:pt x="470" y="345"/>
                  </a:lnTo>
                  <a:lnTo>
                    <a:pt x="480" y="337"/>
                  </a:lnTo>
                  <a:lnTo>
                    <a:pt x="483" y="334"/>
                  </a:lnTo>
                  <a:lnTo>
                    <a:pt x="485" y="332"/>
                  </a:lnTo>
                  <a:lnTo>
                    <a:pt x="496" y="314"/>
                  </a:lnTo>
                  <a:lnTo>
                    <a:pt x="511" y="299"/>
                  </a:lnTo>
                  <a:lnTo>
                    <a:pt x="526" y="288"/>
                  </a:lnTo>
                  <a:lnTo>
                    <a:pt x="531" y="286"/>
                  </a:lnTo>
                  <a:lnTo>
                    <a:pt x="536" y="286"/>
                  </a:lnTo>
                  <a:lnTo>
                    <a:pt x="542" y="283"/>
                  </a:lnTo>
                  <a:lnTo>
                    <a:pt x="544" y="283"/>
                  </a:lnTo>
                  <a:lnTo>
                    <a:pt x="552" y="276"/>
                  </a:lnTo>
                  <a:lnTo>
                    <a:pt x="557" y="273"/>
                  </a:lnTo>
                  <a:lnTo>
                    <a:pt x="565" y="271"/>
                  </a:lnTo>
                  <a:lnTo>
                    <a:pt x="572" y="271"/>
                  </a:lnTo>
                  <a:lnTo>
                    <a:pt x="580" y="273"/>
                  </a:lnTo>
                  <a:lnTo>
                    <a:pt x="588" y="273"/>
                  </a:lnTo>
                  <a:lnTo>
                    <a:pt x="590" y="273"/>
                  </a:lnTo>
                  <a:lnTo>
                    <a:pt x="600" y="271"/>
                  </a:lnTo>
                  <a:lnTo>
                    <a:pt x="608" y="268"/>
                  </a:lnTo>
                  <a:lnTo>
                    <a:pt x="611" y="268"/>
                  </a:lnTo>
                  <a:lnTo>
                    <a:pt x="616" y="271"/>
                  </a:lnTo>
                  <a:lnTo>
                    <a:pt x="618" y="271"/>
                  </a:lnTo>
                  <a:lnTo>
                    <a:pt x="621" y="271"/>
                  </a:lnTo>
                  <a:lnTo>
                    <a:pt x="628" y="268"/>
                  </a:lnTo>
                  <a:lnTo>
                    <a:pt x="631" y="268"/>
                  </a:lnTo>
                  <a:lnTo>
                    <a:pt x="636" y="271"/>
                  </a:lnTo>
                  <a:lnTo>
                    <a:pt x="639" y="273"/>
                  </a:lnTo>
                  <a:lnTo>
                    <a:pt x="641" y="281"/>
                  </a:lnTo>
                  <a:lnTo>
                    <a:pt x="646" y="286"/>
                  </a:lnTo>
                  <a:lnTo>
                    <a:pt x="649" y="291"/>
                  </a:lnTo>
                  <a:lnTo>
                    <a:pt x="659" y="296"/>
                  </a:lnTo>
                  <a:lnTo>
                    <a:pt x="669" y="299"/>
                  </a:lnTo>
                  <a:lnTo>
                    <a:pt x="679" y="306"/>
                  </a:lnTo>
                  <a:lnTo>
                    <a:pt x="677" y="304"/>
                  </a:lnTo>
                  <a:lnTo>
                    <a:pt x="674" y="301"/>
                  </a:lnTo>
                  <a:lnTo>
                    <a:pt x="672" y="293"/>
                  </a:lnTo>
                  <a:lnTo>
                    <a:pt x="672" y="281"/>
                  </a:lnTo>
                  <a:lnTo>
                    <a:pt x="672" y="271"/>
                  </a:lnTo>
                  <a:lnTo>
                    <a:pt x="674" y="258"/>
                  </a:lnTo>
                  <a:lnTo>
                    <a:pt x="677" y="248"/>
                  </a:lnTo>
                  <a:lnTo>
                    <a:pt x="682" y="240"/>
                  </a:lnTo>
                  <a:lnTo>
                    <a:pt x="685" y="237"/>
                  </a:lnTo>
                  <a:lnTo>
                    <a:pt x="687" y="237"/>
                  </a:lnTo>
                  <a:lnTo>
                    <a:pt x="692" y="235"/>
                  </a:lnTo>
                  <a:lnTo>
                    <a:pt x="697" y="230"/>
                  </a:lnTo>
                  <a:lnTo>
                    <a:pt x="705" y="219"/>
                  </a:lnTo>
                  <a:lnTo>
                    <a:pt x="708" y="214"/>
                  </a:lnTo>
                  <a:lnTo>
                    <a:pt x="713" y="212"/>
                  </a:lnTo>
                  <a:lnTo>
                    <a:pt x="715" y="209"/>
                  </a:lnTo>
                  <a:lnTo>
                    <a:pt x="718" y="209"/>
                  </a:lnTo>
                  <a:lnTo>
                    <a:pt x="725" y="214"/>
                  </a:lnTo>
                  <a:close/>
                </a:path>
              </a:pathLst>
            </a:custGeom>
            <a:gradFill rotWithShape="0">
              <a:gsLst>
                <a:gs pos="0">
                  <a:schemeClr val="accent1"/>
                </a:gs>
                <a:gs pos="100000">
                  <a:schemeClr val="accent1">
                    <a:gamma/>
                    <a:shade val="46275"/>
                    <a:invGamma/>
                  </a:schemeClr>
                </a:gs>
              </a:gsLst>
              <a:path path="rect">
                <a:fillToRect l="50000" t="50000" r="50000" b="50000"/>
              </a:path>
            </a:gradFill>
            <a:ln w="9525">
              <a:noFill/>
              <a:round/>
              <a:headEnd/>
              <a:tailEnd/>
            </a:ln>
          </p:spPr>
          <p:txBody>
            <a:bodyPr/>
            <a:lstStyle/>
            <a:p>
              <a:pPr>
                <a:defRPr/>
              </a:pPr>
              <a:endParaRPr lang="en-US">
                <a:ea typeface="+mn-ea"/>
              </a:endParaRPr>
            </a:p>
          </p:txBody>
        </p:sp>
        <p:sp>
          <p:nvSpPr>
            <p:cNvPr id="195743" name="Freeform 159"/>
            <p:cNvSpPr>
              <a:spLocks/>
            </p:cNvSpPr>
            <p:nvPr/>
          </p:nvSpPr>
          <p:spPr bwMode="auto">
            <a:xfrm>
              <a:off x="2149" y="1141"/>
              <a:ext cx="468" cy="335"/>
            </a:xfrm>
            <a:custGeom>
              <a:avLst/>
              <a:gdLst/>
              <a:ahLst/>
              <a:cxnLst>
                <a:cxn ang="0">
                  <a:pos x="21" y="179"/>
                </a:cxn>
                <a:cxn ang="0">
                  <a:pos x="0" y="222"/>
                </a:cxn>
                <a:cxn ang="0">
                  <a:pos x="5" y="250"/>
                </a:cxn>
                <a:cxn ang="0">
                  <a:pos x="3" y="273"/>
                </a:cxn>
                <a:cxn ang="0">
                  <a:pos x="13" y="289"/>
                </a:cxn>
                <a:cxn ang="0">
                  <a:pos x="33" y="307"/>
                </a:cxn>
                <a:cxn ang="0">
                  <a:pos x="61" y="312"/>
                </a:cxn>
                <a:cxn ang="0">
                  <a:pos x="102" y="322"/>
                </a:cxn>
                <a:cxn ang="0">
                  <a:pos x="120" y="317"/>
                </a:cxn>
                <a:cxn ang="0">
                  <a:pos x="159" y="319"/>
                </a:cxn>
                <a:cxn ang="0">
                  <a:pos x="169" y="317"/>
                </a:cxn>
                <a:cxn ang="0">
                  <a:pos x="189" y="317"/>
                </a:cxn>
                <a:cxn ang="0">
                  <a:pos x="197" y="309"/>
                </a:cxn>
                <a:cxn ang="0">
                  <a:pos x="220" y="299"/>
                </a:cxn>
                <a:cxn ang="0">
                  <a:pos x="222" y="301"/>
                </a:cxn>
                <a:cxn ang="0">
                  <a:pos x="238" y="312"/>
                </a:cxn>
                <a:cxn ang="0">
                  <a:pos x="256" y="301"/>
                </a:cxn>
                <a:cxn ang="0">
                  <a:pos x="266" y="309"/>
                </a:cxn>
                <a:cxn ang="0">
                  <a:pos x="291" y="322"/>
                </a:cxn>
                <a:cxn ang="0">
                  <a:pos x="317" y="324"/>
                </a:cxn>
                <a:cxn ang="0">
                  <a:pos x="340" y="335"/>
                </a:cxn>
                <a:cxn ang="0">
                  <a:pos x="376" y="329"/>
                </a:cxn>
                <a:cxn ang="0">
                  <a:pos x="414" y="324"/>
                </a:cxn>
                <a:cxn ang="0">
                  <a:pos x="437" y="304"/>
                </a:cxn>
                <a:cxn ang="0">
                  <a:pos x="450" y="286"/>
                </a:cxn>
                <a:cxn ang="0">
                  <a:pos x="468" y="238"/>
                </a:cxn>
                <a:cxn ang="0">
                  <a:pos x="465" y="207"/>
                </a:cxn>
                <a:cxn ang="0">
                  <a:pos x="452" y="192"/>
                </a:cxn>
                <a:cxn ang="0">
                  <a:pos x="447" y="174"/>
                </a:cxn>
                <a:cxn ang="0">
                  <a:pos x="429" y="164"/>
                </a:cxn>
                <a:cxn ang="0">
                  <a:pos x="429" y="148"/>
                </a:cxn>
                <a:cxn ang="0">
                  <a:pos x="414" y="141"/>
                </a:cxn>
                <a:cxn ang="0">
                  <a:pos x="437" y="120"/>
                </a:cxn>
                <a:cxn ang="0">
                  <a:pos x="437" y="79"/>
                </a:cxn>
                <a:cxn ang="0">
                  <a:pos x="432" y="59"/>
                </a:cxn>
                <a:cxn ang="0">
                  <a:pos x="427" y="33"/>
                </a:cxn>
                <a:cxn ang="0">
                  <a:pos x="409" y="16"/>
                </a:cxn>
                <a:cxn ang="0">
                  <a:pos x="399" y="3"/>
                </a:cxn>
                <a:cxn ang="0">
                  <a:pos x="360" y="5"/>
                </a:cxn>
                <a:cxn ang="0">
                  <a:pos x="335" y="8"/>
                </a:cxn>
                <a:cxn ang="0">
                  <a:pos x="309" y="0"/>
                </a:cxn>
                <a:cxn ang="0">
                  <a:pos x="299" y="10"/>
                </a:cxn>
                <a:cxn ang="0">
                  <a:pos x="281" y="28"/>
                </a:cxn>
                <a:cxn ang="0">
                  <a:pos x="271" y="39"/>
                </a:cxn>
                <a:cxn ang="0">
                  <a:pos x="266" y="72"/>
                </a:cxn>
                <a:cxn ang="0">
                  <a:pos x="271" y="95"/>
                </a:cxn>
                <a:cxn ang="0">
                  <a:pos x="253" y="87"/>
                </a:cxn>
                <a:cxn ang="0">
                  <a:pos x="235" y="72"/>
                </a:cxn>
                <a:cxn ang="0">
                  <a:pos x="225" y="59"/>
                </a:cxn>
                <a:cxn ang="0">
                  <a:pos x="212" y="62"/>
                </a:cxn>
                <a:cxn ang="0">
                  <a:pos x="202" y="59"/>
                </a:cxn>
                <a:cxn ang="0">
                  <a:pos x="182" y="64"/>
                </a:cxn>
                <a:cxn ang="0">
                  <a:pos x="159" y="62"/>
                </a:cxn>
                <a:cxn ang="0">
                  <a:pos x="138" y="74"/>
                </a:cxn>
                <a:cxn ang="0">
                  <a:pos x="125" y="77"/>
                </a:cxn>
                <a:cxn ang="0">
                  <a:pos x="90" y="105"/>
                </a:cxn>
                <a:cxn ang="0">
                  <a:pos x="74" y="128"/>
                </a:cxn>
                <a:cxn ang="0">
                  <a:pos x="31" y="148"/>
                </a:cxn>
                <a:cxn ang="0">
                  <a:pos x="18" y="171"/>
                </a:cxn>
              </a:cxnLst>
              <a:rect l="0" t="0" r="r" b="b"/>
              <a:pathLst>
                <a:path w="468" h="335">
                  <a:moveTo>
                    <a:pt x="18" y="171"/>
                  </a:moveTo>
                  <a:lnTo>
                    <a:pt x="21" y="174"/>
                  </a:lnTo>
                  <a:lnTo>
                    <a:pt x="21" y="179"/>
                  </a:lnTo>
                  <a:lnTo>
                    <a:pt x="18" y="192"/>
                  </a:lnTo>
                  <a:lnTo>
                    <a:pt x="3" y="217"/>
                  </a:lnTo>
                  <a:lnTo>
                    <a:pt x="0" y="222"/>
                  </a:lnTo>
                  <a:lnTo>
                    <a:pt x="0" y="227"/>
                  </a:lnTo>
                  <a:lnTo>
                    <a:pt x="3" y="240"/>
                  </a:lnTo>
                  <a:lnTo>
                    <a:pt x="5" y="250"/>
                  </a:lnTo>
                  <a:lnTo>
                    <a:pt x="5" y="255"/>
                  </a:lnTo>
                  <a:lnTo>
                    <a:pt x="3" y="263"/>
                  </a:lnTo>
                  <a:lnTo>
                    <a:pt x="3" y="273"/>
                  </a:lnTo>
                  <a:lnTo>
                    <a:pt x="3" y="281"/>
                  </a:lnTo>
                  <a:lnTo>
                    <a:pt x="8" y="284"/>
                  </a:lnTo>
                  <a:lnTo>
                    <a:pt x="13" y="289"/>
                  </a:lnTo>
                  <a:lnTo>
                    <a:pt x="21" y="294"/>
                  </a:lnTo>
                  <a:lnTo>
                    <a:pt x="26" y="299"/>
                  </a:lnTo>
                  <a:lnTo>
                    <a:pt x="33" y="307"/>
                  </a:lnTo>
                  <a:lnTo>
                    <a:pt x="41" y="307"/>
                  </a:lnTo>
                  <a:lnTo>
                    <a:pt x="46" y="309"/>
                  </a:lnTo>
                  <a:lnTo>
                    <a:pt x="61" y="312"/>
                  </a:lnTo>
                  <a:lnTo>
                    <a:pt x="79" y="319"/>
                  </a:lnTo>
                  <a:lnTo>
                    <a:pt x="97" y="322"/>
                  </a:lnTo>
                  <a:lnTo>
                    <a:pt x="102" y="322"/>
                  </a:lnTo>
                  <a:lnTo>
                    <a:pt x="107" y="322"/>
                  </a:lnTo>
                  <a:lnTo>
                    <a:pt x="113" y="319"/>
                  </a:lnTo>
                  <a:lnTo>
                    <a:pt x="120" y="317"/>
                  </a:lnTo>
                  <a:lnTo>
                    <a:pt x="138" y="317"/>
                  </a:lnTo>
                  <a:lnTo>
                    <a:pt x="153" y="319"/>
                  </a:lnTo>
                  <a:lnTo>
                    <a:pt x="159" y="319"/>
                  </a:lnTo>
                  <a:lnTo>
                    <a:pt x="159" y="322"/>
                  </a:lnTo>
                  <a:lnTo>
                    <a:pt x="164" y="319"/>
                  </a:lnTo>
                  <a:lnTo>
                    <a:pt x="169" y="317"/>
                  </a:lnTo>
                  <a:lnTo>
                    <a:pt x="179" y="317"/>
                  </a:lnTo>
                  <a:lnTo>
                    <a:pt x="187" y="317"/>
                  </a:lnTo>
                  <a:lnTo>
                    <a:pt x="189" y="317"/>
                  </a:lnTo>
                  <a:lnTo>
                    <a:pt x="192" y="314"/>
                  </a:lnTo>
                  <a:lnTo>
                    <a:pt x="194" y="312"/>
                  </a:lnTo>
                  <a:lnTo>
                    <a:pt x="197" y="309"/>
                  </a:lnTo>
                  <a:lnTo>
                    <a:pt x="207" y="304"/>
                  </a:lnTo>
                  <a:lnTo>
                    <a:pt x="217" y="301"/>
                  </a:lnTo>
                  <a:lnTo>
                    <a:pt x="220" y="299"/>
                  </a:lnTo>
                  <a:lnTo>
                    <a:pt x="220" y="296"/>
                  </a:lnTo>
                  <a:lnTo>
                    <a:pt x="220" y="299"/>
                  </a:lnTo>
                  <a:lnTo>
                    <a:pt x="222" y="301"/>
                  </a:lnTo>
                  <a:lnTo>
                    <a:pt x="225" y="307"/>
                  </a:lnTo>
                  <a:lnTo>
                    <a:pt x="235" y="309"/>
                  </a:lnTo>
                  <a:lnTo>
                    <a:pt x="238" y="312"/>
                  </a:lnTo>
                  <a:lnTo>
                    <a:pt x="243" y="307"/>
                  </a:lnTo>
                  <a:lnTo>
                    <a:pt x="245" y="304"/>
                  </a:lnTo>
                  <a:lnTo>
                    <a:pt x="256" y="301"/>
                  </a:lnTo>
                  <a:lnTo>
                    <a:pt x="258" y="301"/>
                  </a:lnTo>
                  <a:lnTo>
                    <a:pt x="258" y="304"/>
                  </a:lnTo>
                  <a:lnTo>
                    <a:pt x="266" y="309"/>
                  </a:lnTo>
                  <a:lnTo>
                    <a:pt x="281" y="319"/>
                  </a:lnTo>
                  <a:lnTo>
                    <a:pt x="286" y="322"/>
                  </a:lnTo>
                  <a:lnTo>
                    <a:pt x="291" y="322"/>
                  </a:lnTo>
                  <a:lnTo>
                    <a:pt x="302" y="322"/>
                  </a:lnTo>
                  <a:lnTo>
                    <a:pt x="312" y="322"/>
                  </a:lnTo>
                  <a:lnTo>
                    <a:pt x="317" y="324"/>
                  </a:lnTo>
                  <a:lnTo>
                    <a:pt x="322" y="327"/>
                  </a:lnTo>
                  <a:lnTo>
                    <a:pt x="332" y="332"/>
                  </a:lnTo>
                  <a:lnTo>
                    <a:pt x="340" y="335"/>
                  </a:lnTo>
                  <a:lnTo>
                    <a:pt x="350" y="335"/>
                  </a:lnTo>
                  <a:lnTo>
                    <a:pt x="360" y="332"/>
                  </a:lnTo>
                  <a:lnTo>
                    <a:pt x="376" y="329"/>
                  </a:lnTo>
                  <a:lnTo>
                    <a:pt x="394" y="327"/>
                  </a:lnTo>
                  <a:lnTo>
                    <a:pt x="409" y="324"/>
                  </a:lnTo>
                  <a:lnTo>
                    <a:pt x="414" y="324"/>
                  </a:lnTo>
                  <a:lnTo>
                    <a:pt x="417" y="322"/>
                  </a:lnTo>
                  <a:lnTo>
                    <a:pt x="427" y="312"/>
                  </a:lnTo>
                  <a:lnTo>
                    <a:pt x="437" y="304"/>
                  </a:lnTo>
                  <a:lnTo>
                    <a:pt x="447" y="296"/>
                  </a:lnTo>
                  <a:lnTo>
                    <a:pt x="450" y="291"/>
                  </a:lnTo>
                  <a:lnTo>
                    <a:pt x="450" y="286"/>
                  </a:lnTo>
                  <a:lnTo>
                    <a:pt x="455" y="268"/>
                  </a:lnTo>
                  <a:lnTo>
                    <a:pt x="463" y="253"/>
                  </a:lnTo>
                  <a:lnTo>
                    <a:pt x="468" y="238"/>
                  </a:lnTo>
                  <a:lnTo>
                    <a:pt x="468" y="230"/>
                  </a:lnTo>
                  <a:lnTo>
                    <a:pt x="468" y="222"/>
                  </a:lnTo>
                  <a:lnTo>
                    <a:pt x="465" y="207"/>
                  </a:lnTo>
                  <a:lnTo>
                    <a:pt x="463" y="202"/>
                  </a:lnTo>
                  <a:lnTo>
                    <a:pt x="457" y="197"/>
                  </a:lnTo>
                  <a:lnTo>
                    <a:pt x="452" y="192"/>
                  </a:lnTo>
                  <a:lnTo>
                    <a:pt x="452" y="184"/>
                  </a:lnTo>
                  <a:lnTo>
                    <a:pt x="450" y="179"/>
                  </a:lnTo>
                  <a:lnTo>
                    <a:pt x="447" y="174"/>
                  </a:lnTo>
                  <a:lnTo>
                    <a:pt x="442" y="169"/>
                  </a:lnTo>
                  <a:lnTo>
                    <a:pt x="434" y="164"/>
                  </a:lnTo>
                  <a:lnTo>
                    <a:pt x="429" y="164"/>
                  </a:lnTo>
                  <a:lnTo>
                    <a:pt x="427" y="164"/>
                  </a:lnTo>
                  <a:lnTo>
                    <a:pt x="422" y="161"/>
                  </a:lnTo>
                  <a:lnTo>
                    <a:pt x="429" y="148"/>
                  </a:lnTo>
                  <a:lnTo>
                    <a:pt x="427" y="143"/>
                  </a:lnTo>
                  <a:lnTo>
                    <a:pt x="422" y="141"/>
                  </a:lnTo>
                  <a:lnTo>
                    <a:pt x="414" y="141"/>
                  </a:lnTo>
                  <a:lnTo>
                    <a:pt x="406" y="138"/>
                  </a:lnTo>
                  <a:lnTo>
                    <a:pt x="417" y="133"/>
                  </a:lnTo>
                  <a:lnTo>
                    <a:pt x="437" y="120"/>
                  </a:lnTo>
                  <a:lnTo>
                    <a:pt x="432" y="97"/>
                  </a:lnTo>
                  <a:lnTo>
                    <a:pt x="437" y="87"/>
                  </a:lnTo>
                  <a:lnTo>
                    <a:pt x="437" y="79"/>
                  </a:lnTo>
                  <a:lnTo>
                    <a:pt x="437" y="72"/>
                  </a:lnTo>
                  <a:lnTo>
                    <a:pt x="432" y="67"/>
                  </a:lnTo>
                  <a:lnTo>
                    <a:pt x="432" y="59"/>
                  </a:lnTo>
                  <a:lnTo>
                    <a:pt x="432" y="51"/>
                  </a:lnTo>
                  <a:lnTo>
                    <a:pt x="432" y="44"/>
                  </a:lnTo>
                  <a:lnTo>
                    <a:pt x="427" y="33"/>
                  </a:lnTo>
                  <a:lnTo>
                    <a:pt x="419" y="23"/>
                  </a:lnTo>
                  <a:lnTo>
                    <a:pt x="414" y="21"/>
                  </a:lnTo>
                  <a:lnTo>
                    <a:pt x="409" y="16"/>
                  </a:lnTo>
                  <a:lnTo>
                    <a:pt x="404" y="10"/>
                  </a:lnTo>
                  <a:lnTo>
                    <a:pt x="401" y="5"/>
                  </a:lnTo>
                  <a:lnTo>
                    <a:pt x="399" y="3"/>
                  </a:lnTo>
                  <a:lnTo>
                    <a:pt x="394" y="0"/>
                  </a:lnTo>
                  <a:lnTo>
                    <a:pt x="388" y="0"/>
                  </a:lnTo>
                  <a:lnTo>
                    <a:pt x="360" y="5"/>
                  </a:lnTo>
                  <a:lnTo>
                    <a:pt x="350" y="8"/>
                  </a:lnTo>
                  <a:lnTo>
                    <a:pt x="342" y="10"/>
                  </a:lnTo>
                  <a:lnTo>
                    <a:pt x="335" y="8"/>
                  </a:lnTo>
                  <a:lnTo>
                    <a:pt x="319" y="5"/>
                  </a:lnTo>
                  <a:lnTo>
                    <a:pt x="312" y="0"/>
                  </a:lnTo>
                  <a:lnTo>
                    <a:pt x="309" y="0"/>
                  </a:lnTo>
                  <a:lnTo>
                    <a:pt x="307" y="3"/>
                  </a:lnTo>
                  <a:lnTo>
                    <a:pt x="302" y="5"/>
                  </a:lnTo>
                  <a:lnTo>
                    <a:pt x="299" y="10"/>
                  </a:lnTo>
                  <a:lnTo>
                    <a:pt x="291" y="21"/>
                  </a:lnTo>
                  <a:lnTo>
                    <a:pt x="286" y="26"/>
                  </a:lnTo>
                  <a:lnTo>
                    <a:pt x="281" y="28"/>
                  </a:lnTo>
                  <a:lnTo>
                    <a:pt x="279" y="28"/>
                  </a:lnTo>
                  <a:lnTo>
                    <a:pt x="276" y="31"/>
                  </a:lnTo>
                  <a:lnTo>
                    <a:pt x="271" y="39"/>
                  </a:lnTo>
                  <a:lnTo>
                    <a:pt x="268" y="49"/>
                  </a:lnTo>
                  <a:lnTo>
                    <a:pt x="266" y="62"/>
                  </a:lnTo>
                  <a:lnTo>
                    <a:pt x="266" y="72"/>
                  </a:lnTo>
                  <a:lnTo>
                    <a:pt x="266" y="84"/>
                  </a:lnTo>
                  <a:lnTo>
                    <a:pt x="268" y="92"/>
                  </a:lnTo>
                  <a:lnTo>
                    <a:pt x="271" y="95"/>
                  </a:lnTo>
                  <a:lnTo>
                    <a:pt x="273" y="97"/>
                  </a:lnTo>
                  <a:lnTo>
                    <a:pt x="263" y="90"/>
                  </a:lnTo>
                  <a:lnTo>
                    <a:pt x="253" y="87"/>
                  </a:lnTo>
                  <a:lnTo>
                    <a:pt x="243" y="82"/>
                  </a:lnTo>
                  <a:lnTo>
                    <a:pt x="240" y="77"/>
                  </a:lnTo>
                  <a:lnTo>
                    <a:pt x="235" y="72"/>
                  </a:lnTo>
                  <a:lnTo>
                    <a:pt x="233" y="64"/>
                  </a:lnTo>
                  <a:lnTo>
                    <a:pt x="230" y="62"/>
                  </a:lnTo>
                  <a:lnTo>
                    <a:pt x="225" y="59"/>
                  </a:lnTo>
                  <a:lnTo>
                    <a:pt x="222" y="59"/>
                  </a:lnTo>
                  <a:lnTo>
                    <a:pt x="215" y="62"/>
                  </a:lnTo>
                  <a:lnTo>
                    <a:pt x="212" y="62"/>
                  </a:lnTo>
                  <a:lnTo>
                    <a:pt x="210" y="62"/>
                  </a:lnTo>
                  <a:lnTo>
                    <a:pt x="205" y="59"/>
                  </a:lnTo>
                  <a:lnTo>
                    <a:pt x="202" y="59"/>
                  </a:lnTo>
                  <a:lnTo>
                    <a:pt x="194" y="62"/>
                  </a:lnTo>
                  <a:lnTo>
                    <a:pt x="184" y="64"/>
                  </a:lnTo>
                  <a:lnTo>
                    <a:pt x="182" y="64"/>
                  </a:lnTo>
                  <a:lnTo>
                    <a:pt x="174" y="64"/>
                  </a:lnTo>
                  <a:lnTo>
                    <a:pt x="166" y="62"/>
                  </a:lnTo>
                  <a:lnTo>
                    <a:pt x="159" y="62"/>
                  </a:lnTo>
                  <a:lnTo>
                    <a:pt x="151" y="64"/>
                  </a:lnTo>
                  <a:lnTo>
                    <a:pt x="146" y="67"/>
                  </a:lnTo>
                  <a:lnTo>
                    <a:pt x="138" y="74"/>
                  </a:lnTo>
                  <a:lnTo>
                    <a:pt x="136" y="74"/>
                  </a:lnTo>
                  <a:lnTo>
                    <a:pt x="130" y="77"/>
                  </a:lnTo>
                  <a:lnTo>
                    <a:pt x="125" y="77"/>
                  </a:lnTo>
                  <a:lnTo>
                    <a:pt x="120" y="79"/>
                  </a:lnTo>
                  <a:lnTo>
                    <a:pt x="105" y="90"/>
                  </a:lnTo>
                  <a:lnTo>
                    <a:pt x="90" y="105"/>
                  </a:lnTo>
                  <a:lnTo>
                    <a:pt x="79" y="123"/>
                  </a:lnTo>
                  <a:lnTo>
                    <a:pt x="77" y="125"/>
                  </a:lnTo>
                  <a:lnTo>
                    <a:pt x="74" y="128"/>
                  </a:lnTo>
                  <a:lnTo>
                    <a:pt x="64" y="136"/>
                  </a:lnTo>
                  <a:lnTo>
                    <a:pt x="38" y="146"/>
                  </a:lnTo>
                  <a:lnTo>
                    <a:pt x="31" y="148"/>
                  </a:lnTo>
                  <a:lnTo>
                    <a:pt x="26" y="151"/>
                  </a:lnTo>
                  <a:lnTo>
                    <a:pt x="23" y="158"/>
                  </a:lnTo>
                  <a:lnTo>
                    <a:pt x="18" y="171"/>
                  </a:lnTo>
                  <a:close/>
                </a:path>
              </a:pathLst>
            </a:custGeom>
            <a:gradFill rotWithShape="0">
              <a:gsLst>
                <a:gs pos="0">
                  <a:schemeClr val="accent1"/>
                </a:gs>
                <a:gs pos="100000">
                  <a:schemeClr val="accent1">
                    <a:gamma/>
                    <a:shade val="46275"/>
                    <a:invGamma/>
                  </a:schemeClr>
                </a:gs>
              </a:gsLst>
              <a:path path="rect">
                <a:fillToRect l="50000" t="50000" r="50000" b="50000"/>
              </a:path>
            </a:gradFill>
            <a:ln w="9525">
              <a:noFill/>
              <a:round/>
              <a:headEnd/>
              <a:tailEnd/>
            </a:ln>
          </p:spPr>
          <p:txBody>
            <a:bodyPr/>
            <a:lstStyle/>
            <a:p>
              <a:pPr>
                <a:defRPr/>
              </a:pPr>
              <a:endParaRPr lang="en-US">
                <a:ea typeface="+mn-ea"/>
              </a:endParaRPr>
            </a:p>
          </p:txBody>
        </p:sp>
        <p:sp>
          <p:nvSpPr>
            <p:cNvPr id="195744" name="Freeform 160"/>
            <p:cNvSpPr>
              <a:spLocks/>
            </p:cNvSpPr>
            <p:nvPr/>
          </p:nvSpPr>
          <p:spPr bwMode="auto">
            <a:xfrm>
              <a:off x="2543" y="1317"/>
              <a:ext cx="35" cy="56"/>
            </a:xfrm>
            <a:custGeom>
              <a:avLst/>
              <a:gdLst/>
              <a:ahLst/>
              <a:cxnLst>
                <a:cxn ang="0">
                  <a:pos x="7" y="0"/>
                </a:cxn>
                <a:cxn ang="0">
                  <a:pos x="2" y="0"/>
                </a:cxn>
                <a:cxn ang="0">
                  <a:pos x="0" y="3"/>
                </a:cxn>
                <a:cxn ang="0">
                  <a:pos x="0" y="5"/>
                </a:cxn>
                <a:cxn ang="0">
                  <a:pos x="0" y="11"/>
                </a:cxn>
                <a:cxn ang="0">
                  <a:pos x="10" y="13"/>
                </a:cxn>
                <a:cxn ang="0">
                  <a:pos x="17" y="18"/>
                </a:cxn>
                <a:cxn ang="0">
                  <a:pos x="23" y="23"/>
                </a:cxn>
                <a:cxn ang="0">
                  <a:pos x="23" y="26"/>
                </a:cxn>
                <a:cxn ang="0">
                  <a:pos x="23" y="28"/>
                </a:cxn>
                <a:cxn ang="0">
                  <a:pos x="23" y="39"/>
                </a:cxn>
                <a:cxn ang="0">
                  <a:pos x="25" y="44"/>
                </a:cxn>
                <a:cxn ang="0">
                  <a:pos x="23" y="49"/>
                </a:cxn>
                <a:cxn ang="0">
                  <a:pos x="23" y="51"/>
                </a:cxn>
                <a:cxn ang="0">
                  <a:pos x="23" y="56"/>
                </a:cxn>
                <a:cxn ang="0">
                  <a:pos x="28" y="54"/>
                </a:cxn>
                <a:cxn ang="0">
                  <a:pos x="33" y="49"/>
                </a:cxn>
                <a:cxn ang="0">
                  <a:pos x="35" y="46"/>
                </a:cxn>
                <a:cxn ang="0">
                  <a:pos x="35" y="44"/>
                </a:cxn>
                <a:cxn ang="0">
                  <a:pos x="35" y="36"/>
                </a:cxn>
                <a:cxn ang="0">
                  <a:pos x="35" y="28"/>
                </a:cxn>
                <a:cxn ang="0">
                  <a:pos x="33" y="23"/>
                </a:cxn>
                <a:cxn ang="0">
                  <a:pos x="30" y="18"/>
                </a:cxn>
                <a:cxn ang="0">
                  <a:pos x="28" y="13"/>
                </a:cxn>
                <a:cxn ang="0">
                  <a:pos x="28" y="8"/>
                </a:cxn>
                <a:cxn ang="0">
                  <a:pos x="25" y="5"/>
                </a:cxn>
                <a:cxn ang="0">
                  <a:pos x="20" y="3"/>
                </a:cxn>
                <a:cxn ang="0">
                  <a:pos x="12" y="0"/>
                </a:cxn>
                <a:cxn ang="0">
                  <a:pos x="7" y="0"/>
                </a:cxn>
              </a:cxnLst>
              <a:rect l="0" t="0" r="r" b="b"/>
              <a:pathLst>
                <a:path w="35" h="56">
                  <a:moveTo>
                    <a:pt x="7" y="0"/>
                  </a:moveTo>
                  <a:lnTo>
                    <a:pt x="2" y="0"/>
                  </a:lnTo>
                  <a:lnTo>
                    <a:pt x="0" y="3"/>
                  </a:lnTo>
                  <a:lnTo>
                    <a:pt x="0" y="5"/>
                  </a:lnTo>
                  <a:lnTo>
                    <a:pt x="0" y="11"/>
                  </a:lnTo>
                  <a:lnTo>
                    <a:pt x="10" y="13"/>
                  </a:lnTo>
                  <a:lnTo>
                    <a:pt x="17" y="18"/>
                  </a:lnTo>
                  <a:lnTo>
                    <a:pt x="23" y="23"/>
                  </a:lnTo>
                  <a:lnTo>
                    <a:pt x="23" y="26"/>
                  </a:lnTo>
                  <a:lnTo>
                    <a:pt x="23" y="28"/>
                  </a:lnTo>
                  <a:lnTo>
                    <a:pt x="23" y="39"/>
                  </a:lnTo>
                  <a:lnTo>
                    <a:pt x="25" y="44"/>
                  </a:lnTo>
                  <a:lnTo>
                    <a:pt x="23" y="49"/>
                  </a:lnTo>
                  <a:lnTo>
                    <a:pt x="23" y="51"/>
                  </a:lnTo>
                  <a:lnTo>
                    <a:pt x="23" y="56"/>
                  </a:lnTo>
                  <a:lnTo>
                    <a:pt x="28" y="54"/>
                  </a:lnTo>
                  <a:lnTo>
                    <a:pt x="33" y="49"/>
                  </a:lnTo>
                  <a:lnTo>
                    <a:pt x="35" y="46"/>
                  </a:lnTo>
                  <a:lnTo>
                    <a:pt x="35" y="44"/>
                  </a:lnTo>
                  <a:lnTo>
                    <a:pt x="35" y="36"/>
                  </a:lnTo>
                  <a:lnTo>
                    <a:pt x="35" y="28"/>
                  </a:lnTo>
                  <a:lnTo>
                    <a:pt x="33" y="23"/>
                  </a:lnTo>
                  <a:lnTo>
                    <a:pt x="30" y="18"/>
                  </a:lnTo>
                  <a:lnTo>
                    <a:pt x="28" y="13"/>
                  </a:lnTo>
                  <a:lnTo>
                    <a:pt x="28" y="8"/>
                  </a:lnTo>
                  <a:lnTo>
                    <a:pt x="25" y="5"/>
                  </a:lnTo>
                  <a:lnTo>
                    <a:pt x="20" y="3"/>
                  </a:lnTo>
                  <a:lnTo>
                    <a:pt x="12" y="0"/>
                  </a:lnTo>
                  <a:lnTo>
                    <a:pt x="7" y="0"/>
                  </a:lnTo>
                  <a:close/>
                </a:path>
              </a:pathLst>
            </a:custGeom>
            <a:gradFill rotWithShape="0">
              <a:gsLst>
                <a:gs pos="0">
                  <a:schemeClr val="accent1"/>
                </a:gs>
                <a:gs pos="100000">
                  <a:schemeClr val="accent1">
                    <a:gamma/>
                    <a:shade val="46275"/>
                    <a:invGamma/>
                  </a:schemeClr>
                </a:gs>
              </a:gsLst>
              <a:path path="rect">
                <a:fillToRect l="50000" t="50000" r="50000" b="50000"/>
              </a:path>
            </a:gradFill>
            <a:ln w="9525">
              <a:noFill/>
              <a:round/>
              <a:headEnd/>
              <a:tailEnd/>
            </a:ln>
          </p:spPr>
          <p:txBody>
            <a:bodyPr/>
            <a:lstStyle/>
            <a:p>
              <a:pPr>
                <a:defRPr/>
              </a:pPr>
              <a:endParaRPr lang="en-US">
                <a:ea typeface="+mn-ea"/>
              </a:endParaRPr>
            </a:p>
          </p:txBody>
        </p:sp>
        <p:sp>
          <p:nvSpPr>
            <p:cNvPr id="195745" name="Freeform 161"/>
            <p:cNvSpPr>
              <a:spLocks/>
            </p:cNvSpPr>
            <p:nvPr/>
          </p:nvSpPr>
          <p:spPr bwMode="auto">
            <a:xfrm>
              <a:off x="2514" y="1371"/>
              <a:ext cx="75" cy="79"/>
            </a:xfrm>
            <a:custGeom>
              <a:avLst/>
              <a:gdLst/>
              <a:ahLst/>
              <a:cxnLst>
                <a:cxn ang="0">
                  <a:pos x="69" y="2"/>
                </a:cxn>
                <a:cxn ang="0">
                  <a:pos x="72" y="5"/>
                </a:cxn>
                <a:cxn ang="0">
                  <a:pos x="75" y="10"/>
                </a:cxn>
                <a:cxn ang="0">
                  <a:pos x="72" y="15"/>
                </a:cxn>
                <a:cxn ang="0">
                  <a:pos x="69" y="23"/>
                </a:cxn>
                <a:cxn ang="0">
                  <a:pos x="67" y="33"/>
                </a:cxn>
                <a:cxn ang="0">
                  <a:pos x="67" y="43"/>
                </a:cxn>
                <a:cxn ang="0">
                  <a:pos x="64" y="51"/>
                </a:cxn>
                <a:cxn ang="0">
                  <a:pos x="59" y="59"/>
                </a:cxn>
                <a:cxn ang="0">
                  <a:pos x="52" y="66"/>
                </a:cxn>
                <a:cxn ang="0">
                  <a:pos x="21" y="77"/>
                </a:cxn>
                <a:cxn ang="0">
                  <a:pos x="11" y="79"/>
                </a:cxn>
                <a:cxn ang="0">
                  <a:pos x="6" y="79"/>
                </a:cxn>
                <a:cxn ang="0">
                  <a:pos x="6" y="77"/>
                </a:cxn>
                <a:cxn ang="0">
                  <a:pos x="3" y="77"/>
                </a:cxn>
                <a:cxn ang="0">
                  <a:pos x="0" y="71"/>
                </a:cxn>
                <a:cxn ang="0">
                  <a:pos x="0" y="66"/>
                </a:cxn>
                <a:cxn ang="0">
                  <a:pos x="3" y="66"/>
                </a:cxn>
                <a:cxn ang="0">
                  <a:pos x="8" y="66"/>
                </a:cxn>
                <a:cxn ang="0">
                  <a:pos x="16" y="66"/>
                </a:cxn>
                <a:cxn ang="0">
                  <a:pos x="21" y="66"/>
                </a:cxn>
                <a:cxn ang="0">
                  <a:pos x="29" y="64"/>
                </a:cxn>
                <a:cxn ang="0">
                  <a:pos x="34" y="61"/>
                </a:cxn>
                <a:cxn ang="0">
                  <a:pos x="41" y="56"/>
                </a:cxn>
                <a:cxn ang="0">
                  <a:pos x="44" y="54"/>
                </a:cxn>
                <a:cxn ang="0">
                  <a:pos x="52" y="38"/>
                </a:cxn>
                <a:cxn ang="0">
                  <a:pos x="54" y="33"/>
                </a:cxn>
                <a:cxn ang="0">
                  <a:pos x="57" y="31"/>
                </a:cxn>
                <a:cxn ang="0">
                  <a:pos x="62" y="25"/>
                </a:cxn>
                <a:cxn ang="0">
                  <a:pos x="62" y="15"/>
                </a:cxn>
                <a:cxn ang="0">
                  <a:pos x="62" y="8"/>
                </a:cxn>
                <a:cxn ang="0">
                  <a:pos x="64" y="2"/>
                </a:cxn>
                <a:cxn ang="0">
                  <a:pos x="67" y="0"/>
                </a:cxn>
                <a:cxn ang="0">
                  <a:pos x="69" y="0"/>
                </a:cxn>
                <a:cxn ang="0">
                  <a:pos x="69" y="2"/>
                </a:cxn>
              </a:cxnLst>
              <a:rect l="0" t="0" r="r" b="b"/>
              <a:pathLst>
                <a:path w="75" h="79">
                  <a:moveTo>
                    <a:pt x="69" y="2"/>
                  </a:moveTo>
                  <a:lnTo>
                    <a:pt x="72" y="5"/>
                  </a:lnTo>
                  <a:lnTo>
                    <a:pt x="75" y="10"/>
                  </a:lnTo>
                  <a:lnTo>
                    <a:pt x="72" y="15"/>
                  </a:lnTo>
                  <a:lnTo>
                    <a:pt x="69" y="23"/>
                  </a:lnTo>
                  <a:lnTo>
                    <a:pt x="67" y="33"/>
                  </a:lnTo>
                  <a:lnTo>
                    <a:pt x="67" y="43"/>
                  </a:lnTo>
                  <a:lnTo>
                    <a:pt x="64" y="51"/>
                  </a:lnTo>
                  <a:lnTo>
                    <a:pt x="59" y="59"/>
                  </a:lnTo>
                  <a:lnTo>
                    <a:pt x="52" y="66"/>
                  </a:lnTo>
                  <a:lnTo>
                    <a:pt x="21" y="77"/>
                  </a:lnTo>
                  <a:lnTo>
                    <a:pt x="11" y="79"/>
                  </a:lnTo>
                  <a:lnTo>
                    <a:pt x="6" y="79"/>
                  </a:lnTo>
                  <a:lnTo>
                    <a:pt x="6" y="77"/>
                  </a:lnTo>
                  <a:lnTo>
                    <a:pt x="3" y="77"/>
                  </a:lnTo>
                  <a:lnTo>
                    <a:pt x="0" y="71"/>
                  </a:lnTo>
                  <a:lnTo>
                    <a:pt x="0" y="66"/>
                  </a:lnTo>
                  <a:lnTo>
                    <a:pt x="3" y="66"/>
                  </a:lnTo>
                  <a:lnTo>
                    <a:pt x="8" y="66"/>
                  </a:lnTo>
                  <a:lnTo>
                    <a:pt x="16" y="66"/>
                  </a:lnTo>
                  <a:lnTo>
                    <a:pt x="21" y="66"/>
                  </a:lnTo>
                  <a:lnTo>
                    <a:pt x="29" y="64"/>
                  </a:lnTo>
                  <a:lnTo>
                    <a:pt x="34" y="61"/>
                  </a:lnTo>
                  <a:lnTo>
                    <a:pt x="41" y="56"/>
                  </a:lnTo>
                  <a:lnTo>
                    <a:pt x="44" y="54"/>
                  </a:lnTo>
                  <a:lnTo>
                    <a:pt x="52" y="38"/>
                  </a:lnTo>
                  <a:lnTo>
                    <a:pt x="54" y="33"/>
                  </a:lnTo>
                  <a:lnTo>
                    <a:pt x="57" y="31"/>
                  </a:lnTo>
                  <a:lnTo>
                    <a:pt x="62" y="25"/>
                  </a:lnTo>
                  <a:lnTo>
                    <a:pt x="62" y="15"/>
                  </a:lnTo>
                  <a:lnTo>
                    <a:pt x="62" y="8"/>
                  </a:lnTo>
                  <a:lnTo>
                    <a:pt x="64" y="2"/>
                  </a:lnTo>
                  <a:lnTo>
                    <a:pt x="67" y="0"/>
                  </a:lnTo>
                  <a:lnTo>
                    <a:pt x="69" y="0"/>
                  </a:lnTo>
                  <a:lnTo>
                    <a:pt x="69" y="2"/>
                  </a:lnTo>
                  <a:close/>
                </a:path>
              </a:pathLst>
            </a:custGeom>
            <a:gradFill rotWithShape="0">
              <a:gsLst>
                <a:gs pos="0">
                  <a:schemeClr val="accent1"/>
                </a:gs>
                <a:gs pos="100000">
                  <a:schemeClr val="accent1">
                    <a:gamma/>
                    <a:shade val="46275"/>
                    <a:invGamma/>
                  </a:schemeClr>
                </a:gs>
              </a:gsLst>
              <a:path path="rect">
                <a:fillToRect l="50000" t="50000" r="50000" b="50000"/>
              </a:path>
            </a:gradFill>
            <a:ln w="9525">
              <a:noFill/>
              <a:round/>
              <a:headEnd/>
              <a:tailEnd/>
            </a:ln>
          </p:spPr>
          <p:txBody>
            <a:bodyPr/>
            <a:lstStyle/>
            <a:p>
              <a:pPr>
                <a:defRPr/>
              </a:pPr>
              <a:endParaRPr lang="en-US">
                <a:ea typeface="+mn-ea"/>
              </a:endParaRPr>
            </a:p>
          </p:txBody>
        </p:sp>
        <p:sp>
          <p:nvSpPr>
            <p:cNvPr id="195746" name="Freeform 162"/>
            <p:cNvSpPr>
              <a:spLocks/>
            </p:cNvSpPr>
            <p:nvPr/>
          </p:nvSpPr>
          <p:spPr bwMode="auto">
            <a:xfrm>
              <a:off x="2277" y="960"/>
              <a:ext cx="82" cy="92"/>
            </a:xfrm>
            <a:custGeom>
              <a:avLst/>
              <a:gdLst/>
              <a:ahLst/>
              <a:cxnLst>
                <a:cxn ang="0">
                  <a:pos x="82" y="5"/>
                </a:cxn>
                <a:cxn ang="0">
                  <a:pos x="66" y="13"/>
                </a:cxn>
                <a:cxn ang="0">
                  <a:pos x="51" y="26"/>
                </a:cxn>
                <a:cxn ang="0">
                  <a:pos x="46" y="31"/>
                </a:cxn>
                <a:cxn ang="0">
                  <a:pos x="38" y="33"/>
                </a:cxn>
                <a:cxn ang="0">
                  <a:pos x="33" y="36"/>
                </a:cxn>
                <a:cxn ang="0">
                  <a:pos x="31" y="38"/>
                </a:cxn>
                <a:cxn ang="0">
                  <a:pos x="31" y="41"/>
                </a:cxn>
                <a:cxn ang="0">
                  <a:pos x="28" y="54"/>
                </a:cxn>
                <a:cxn ang="0">
                  <a:pos x="23" y="61"/>
                </a:cxn>
                <a:cxn ang="0">
                  <a:pos x="18" y="66"/>
                </a:cxn>
                <a:cxn ang="0">
                  <a:pos x="18" y="69"/>
                </a:cxn>
                <a:cxn ang="0">
                  <a:pos x="15" y="72"/>
                </a:cxn>
                <a:cxn ang="0">
                  <a:pos x="18" y="77"/>
                </a:cxn>
                <a:cxn ang="0">
                  <a:pos x="18" y="82"/>
                </a:cxn>
                <a:cxn ang="0">
                  <a:pos x="15" y="87"/>
                </a:cxn>
                <a:cxn ang="0">
                  <a:pos x="13" y="89"/>
                </a:cxn>
                <a:cxn ang="0">
                  <a:pos x="8" y="92"/>
                </a:cxn>
                <a:cxn ang="0">
                  <a:pos x="8" y="89"/>
                </a:cxn>
                <a:cxn ang="0">
                  <a:pos x="5" y="89"/>
                </a:cxn>
                <a:cxn ang="0">
                  <a:pos x="2" y="87"/>
                </a:cxn>
                <a:cxn ang="0">
                  <a:pos x="0" y="82"/>
                </a:cxn>
                <a:cxn ang="0">
                  <a:pos x="0" y="77"/>
                </a:cxn>
                <a:cxn ang="0">
                  <a:pos x="2" y="72"/>
                </a:cxn>
                <a:cxn ang="0">
                  <a:pos x="8" y="61"/>
                </a:cxn>
                <a:cxn ang="0">
                  <a:pos x="13" y="51"/>
                </a:cxn>
                <a:cxn ang="0">
                  <a:pos x="13" y="46"/>
                </a:cxn>
                <a:cxn ang="0">
                  <a:pos x="13" y="43"/>
                </a:cxn>
                <a:cxn ang="0">
                  <a:pos x="13" y="41"/>
                </a:cxn>
                <a:cxn ang="0">
                  <a:pos x="15" y="36"/>
                </a:cxn>
                <a:cxn ang="0">
                  <a:pos x="20" y="31"/>
                </a:cxn>
                <a:cxn ang="0">
                  <a:pos x="28" y="23"/>
                </a:cxn>
                <a:cxn ang="0">
                  <a:pos x="36" y="20"/>
                </a:cxn>
                <a:cxn ang="0">
                  <a:pos x="41" y="18"/>
                </a:cxn>
                <a:cxn ang="0">
                  <a:pos x="46" y="13"/>
                </a:cxn>
                <a:cxn ang="0">
                  <a:pos x="56" y="5"/>
                </a:cxn>
                <a:cxn ang="0">
                  <a:pos x="61" y="3"/>
                </a:cxn>
                <a:cxn ang="0">
                  <a:pos x="66" y="0"/>
                </a:cxn>
                <a:cxn ang="0">
                  <a:pos x="74" y="0"/>
                </a:cxn>
                <a:cxn ang="0">
                  <a:pos x="82" y="5"/>
                </a:cxn>
              </a:cxnLst>
              <a:rect l="0" t="0" r="r" b="b"/>
              <a:pathLst>
                <a:path w="82" h="92">
                  <a:moveTo>
                    <a:pt x="82" y="5"/>
                  </a:moveTo>
                  <a:lnTo>
                    <a:pt x="66" y="13"/>
                  </a:lnTo>
                  <a:lnTo>
                    <a:pt x="51" y="26"/>
                  </a:lnTo>
                  <a:lnTo>
                    <a:pt x="46" y="31"/>
                  </a:lnTo>
                  <a:lnTo>
                    <a:pt x="38" y="33"/>
                  </a:lnTo>
                  <a:lnTo>
                    <a:pt x="33" y="36"/>
                  </a:lnTo>
                  <a:lnTo>
                    <a:pt x="31" y="38"/>
                  </a:lnTo>
                  <a:lnTo>
                    <a:pt x="31" y="41"/>
                  </a:lnTo>
                  <a:lnTo>
                    <a:pt x="28" y="54"/>
                  </a:lnTo>
                  <a:lnTo>
                    <a:pt x="23" y="61"/>
                  </a:lnTo>
                  <a:lnTo>
                    <a:pt x="18" y="66"/>
                  </a:lnTo>
                  <a:lnTo>
                    <a:pt x="18" y="69"/>
                  </a:lnTo>
                  <a:lnTo>
                    <a:pt x="15" y="72"/>
                  </a:lnTo>
                  <a:lnTo>
                    <a:pt x="18" y="77"/>
                  </a:lnTo>
                  <a:lnTo>
                    <a:pt x="18" y="82"/>
                  </a:lnTo>
                  <a:lnTo>
                    <a:pt x="15" y="87"/>
                  </a:lnTo>
                  <a:lnTo>
                    <a:pt x="13" y="89"/>
                  </a:lnTo>
                  <a:lnTo>
                    <a:pt x="8" y="92"/>
                  </a:lnTo>
                  <a:lnTo>
                    <a:pt x="8" y="89"/>
                  </a:lnTo>
                  <a:lnTo>
                    <a:pt x="5" y="89"/>
                  </a:lnTo>
                  <a:lnTo>
                    <a:pt x="2" y="87"/>
                  </a:lnTo>
                  <a:lnTo>
                    <a:pt x="0" y="82"/>
                  </a:lnTo>
                  <a:lnTo>
                    <a:pt x="0" y="77"/>
                  </a:lnTo>
                  <a:lnTo>
                    <a:pt x="2" y="72"/>
                  </a:lnTo>
                  <a:lnTo>
                    <a:pt x="8" y="61"/>
                  </a:lnTo>
                  <a:lnTo>
                    <a:pt x="13" y="51"/>
                  </a:lnTo>
                  <a:lnTo>
                    <a:pt x="13" y="46"/>
                  </a:lnTo>
                  <a:lnTo>
                    <a:pt x="13" y="43"/>
                  </a:lnTo>
                  <a:lnTo>
                    <a:pt x="13" y="41"/>
                  </a:lnTo>
                  <a:lnTo>
                    <a:pt x="15" y="36"/>
                  </a:lnTo>
                  <a:lnTo>
                    <a:pt x="20" y="31"/>
                  </a:lnTo>
                  <a:lnTo>
                    <a:pt x="28" y="23"/>
                  </a:lnTo>
                  <a:lnTo>
                    <a:pt x="36" y="20"/>
                  </a:lnTo>
                  <a:lnTo>
                    <a:pt x="41" y="18"/>
                  </a:lnTo>
                  <a:lnTo>
                    <a:pt x="46" y="13"/>
                  </a:lnTo>
                  <a:lnTo>
                    <a:pt x="56" y="5"/>
                  </a:lnTo>
                  <a:lnTo>
                    <a:pt x="61" y="3"/>
                  </a:lnTo>
                  <a:lnTo>
                    <a:pt x="66" y="0"/>
                  </a:lnTo>
                  <a:lnTo>
                    <a:pt x="74" y="0"/>
                  </a:lnTo>
                  <a:lnTo>
                    <a:pt x="82" y="5"/>
                  </a:lnTo>
                  <a:close/>
                </a:path>
              </a:pathLst>
            </a:custGeom>
            <a:gradFill rotWithShape="0">
              <a:gsLst>
                <a:gs pos="0">
                  <a:schemeClr val="accent1"/>
                </a:gs>
                <a:gs pos="100000">
                  <a:schemeClr val="accent1">
                    <a:gamma/>
                    <a:shade val="46275"/>
                    <a:invGamma/>
                  </a:schemeClr>
                </a:gs>
              </a:gsLst>
              <a:path path="rect">
                <a:fillToRect l="50000" t="50000" r="50000" b="50000"/>
              </a:path>
            </a:gradFill>
            <a:ln w="9525">
              <a:noFill/>
              <a:round/>
              <a:headEnd/>
              <a:tailEnd/>
            </a:ln>
          </p:spPr>
          <p:txBody>
            <a:bodyPr/>
            <a:lstStyle/>
            <a:p>
              <a:pPr>
                <a:defRPr/>
              </a:pPr>
              <a:endParaRPr lang="en-US">
                <a:ea typeface="+mn-ea"/>
              </a:endParaRPr>
            </a:p>
          </p:txBody>
        </p:sp>
        <p:sp>
          <p:nvSpPr>
            <p:cNvPr id="195747" name="Freeform 163"/>
            <p:cNvSpPr>
              <a:spLocks/>
            </p:cNvSpPr>
            <p:nvPr/>
          </p:nvSpPr>
          <p:spPr bwMode="auto">
            <a:xfrm>
              <a:off x="1771" y="1297"/>
              <a:ext cx="56" cy="74"/>
            </a:xfrm>
            <a:custGeom>
              <a:avLst/>
              <a:gdLst/>
              <a:ahLst/>
              <a:cxnLst>
                <a:cxn ang="0">
                  <a:pos x="56" y="8"/>
                </a:cxn>
                <a:cxn ang="0">
                  <a:pos x="54" y="8"/>
                </a:cxn>
                <a:cxn ang="0">
                  <a:pos x="49" y="10"/>
                </a:cxn>
                <a:cxn ang="0">
                  <a:pos x="46" y="10"/>
                </a:cxn>
                <a:cxn ang="0">
                  <a:pos x="38" y="15"/>
                </a:cxn>
                <a:cxn ang="0">
                  <a:pos x="31" y="20"/>
                </a:cxn>
                <a:cxn ang="0">
                  <a:pos x="28" y="25"/>
                </a:cxn>
                <a:cxn ang="0">
                  <a:pos x="28" y="28"/>
                </a:cxn>
                <a:cxn ang="0">
                  <a:pos x="23" y="33"/>
                </a:cxn>
                <a:cxn ang="0">
                  <a:pos x="15" y="41"/>
                </a:cxn>
                <a:cxn ang="0">
                  <a:pos x="13" y="43"/>
                </a:cxn>
                <a:cxn ang="0">
                  <a:pos x="13" y="48"/>
                </a:cxn>
                <a:cxn ang="0">
                  <a:pos x="13" y="54"/>
                </a:cxn>
                <a:cxn ang="0">
                  <a:pos x="13" y="59"/>
                </a:cxn>
                <a:cxn ang="0">
                  <a:pos x="13" y="61"/>
                </a:cxn>
                <a:cxn ang="0">
                  <a:pos x="10" y="64"/>
                </a:cxn>
                <a:cxn ang="0">
                  <a:pos x="8" y="69"/>
                </a:cxn>
                <a:cxn ang="0">
                  <a:pos x="3" y="74"/>
                </a:cxn>
                <a:cxn ang="0">
                  <a:pos x="0" y="59"/>
                </a:cxn>
                <a:cxn ang="0">
                  <a:pos x="0" y="48"/>
                </a:cxn>
                <a:cxn ang="0">
                  <a:pos x="3" y="41"/>
                </a:cxn>
                <a:cxn ang="0">
                  <a:pos x="10" y="28"/>
                </a:cxn>
                <a:cxn ang="0">
                  <a:pos x="15" y="23"/>
                </a:cxn>
                <a:cxn ang="0">
                  <a:pos x="15" y="20"/>
                </a:cxn>
                <a:cxn ang="0">
                  <a:pos x="18" y="15"/>
                </a:cxn>
                <a:cxn ang="0">
                  <a:pos x="23" y="10"/>
                </a:cxn>
                <a:cxn ang="0">
                  <a:pos x="26" y="5"/>
                </a:cxn>
                <a:cxn ang="0">
                  <a:pos x="31" y="5"/>
                </a:cxn>
                <a:cxn ang="0">
                  <a:pos x="38" y="2"/>
                </a:cxn>
                <a:cxn ang="0">
                  <a:pos x="43" y="0"/>
                </a:cxn>
                <a:cxn ang="0">
                  <a:pos x="49" y="0"/>
                </a:cxn>
                <a:cxn ang="0">
                  <a:pos x="51" y="2"/>
                </a:cxn>
                <a:cxn ang="0">
                  <a:pos x="54" y="2"/>
                </a:cxn>
                <a:cxn ang="0">
                  <a:pos x="56" y="8"/>
                </a:cxn>
              </a:cxnLst>
              <a:rect l="0" t="0" r="r" b="b"/>
              <a:pathLst>
                <a:path w="56" h="74">
                  <a:moveTo>
                    <a:pt x="56" y="8"/>
                  </a:moveTo>
                  <a:lnTo>
                    <a:pt x="54" y="8"/>
                  </a:lnTo>
                  <a:lnTo>
                    <a:pt x="49" y="10"/>
                  </a:lnTo>
                  <a:lnTo>
                    <a:pt x="46" y="10"/>
                  </a:lnTo>
                  <a:lnTo>
                    <a:pt x="38" y="15"/>
                  </a:lnTo>
                  <a:lnTo>
                    <a:pt x="31" y="20"/>
                  </a:lnTo>
                  <a:lnTo>
                    <a:pt x="28" y="25"/>
                  </a:lnTo>
                  <a:lnTo>
                    <a:pt x="28" y="28"/>
                  </a:lnTo>
                  <a:lnTo>
                    <a:pt x="23" y="33"/>
                  </a:lnTo>
                  <a:lnTo>
                    <a:pt x="15" y="41"/>
                  </a:lnTo>
                  <a:lnTo>
                    <a:pt x="13" y="43"/>
                  </a:lnTo>
                  <a:lnTo>
                    <a:pt x="13" y="48"/>
                  </a:lnTo>
                  <a:lnTo>
                    <a:pt x="13" y="54"/>
                  </a:lnTo>
                  <a:lnTo>
                    <a:pt x="13" y="59"/>
                  </a:lnTo>
                  <a:lnTo>
                    <a:pt x="13" y="61"/>
                  </a:lnTo>
                  <a:lnTo>
                    <a:pt x="10" y="64"/>
                  </a:lnTo>
                  <a:lnTo>
                    <a:pt x="8" y="69"/>
                  </a:lnTo>
                  <a:lnTo>
                    <a:pt x="3" y="74"/>
                  </a:lnTo>
                  <a:lnTo>
                    <a:pt x="0" y="59"/>
                  </a:lnTo>
                  <a:lnTo>
                    <a:pt x="0" y="48"/>
                  </a:lnTo>
                  <a:lnTo>
                    <a:pt x="3" y="41"/>
                  </a:lnTo>
                  <a:lnTo>
                    <a:pt x="10" y="28"/>
                  </a:lnTo>
                  <a:lnTo>
                    <a:pt x="15" y="23"/>
                  </a:lnTo>
                  <a:lnTo>
                    <a:pt x="15" y="20"/>
                  </a:lnTo>
                  <a:lnTo>
                    <a:pt x="18" y="15"/>
                  </a:lnTo>
                  <a:lnTo>
                    <a:pt x="23" y="10"/>
                  </a:lnTo>
                  <a:lnTo>
                    <a:pt x="26" y="5"/>
                  </a:lnTo>
                  <a:lnTo>
                    <a:pt x="31" y="5"/>
                  </a:lnTo>
                  <a:lnTo>
                    <a:pt x="38" y="2"/>
                  </a:lnTo>
                  <a:lnTo>
                    <a:pt x="43" y="0"/>
                  </a:lnTo>
                  <a:lnTo>
                    <a:pt x="49" y="0"/>
                  </a:lnTo>
                  <a:lnTo>
                    <a:pt x="51" y="2"/>
                  </a:lnTo>
                  <a:lnTo>
                    <a:pt x="54" y="2"/>
                  </a:lnTo>
                  <a:lnTo>
                    <a:pt x="56" y="8"/>
                  </a:lnTo>
                  <a:close/>
                </a:path>
              </a:pathLst>
            </a:custGeom>
            <a:gradFill rotWithShape="0">
              <a:gsLst>
                <a:gs pos="0">
                  <a:schemeClr val="accent1"/>
                </a:gs>
                <a:gs pos="100000">
                  <a:schemeClr val="accent1">
                    <a:gamma/>
                    <a:shade val="46275"/>
                    <a:invGamma/>
                  </a:schemeClr>
                </a:gs>
              </a:gsLst>
              <a:path path="rect">
                <a:fillToRect l="50000" t="50000" r="50000" b="50000"/>
              </a:path>
            </a:gradFill>
            <a:ln w="9525">
              <a:noFill/>
              <a:round/>
              <a:headEnd/>
              <a:tailEnd/>
            </a:ln>
          </p:spPr>
          <p:txBody>
            <a:bodyPr/>
            <a:lstStyle/>
            <a:p>
              <a:pPr>
                <a:defRPr/>
              </a:pPr>
              <a:endParaRPr lang="en-US">
                <a:ea typeface="+mn-ea"/>
              </a:endParaRPr>
            </a:p>
          </p:txBody>
        </p:sp>
        <p:sp>
          <p:nvSpPr>
            <p:cNvPr id="195748" name="Freeform 164"/>
            <p:cNvSpPr>
              <a:spLocks/>
            </p:cNvSpPr>
            <p:nvPr/>
          </p:nvSpPr>
          <p:spPr bwMode="auto">
            <a:xfrm>
              <a:off x="1775" y="1371"/>
              <a:ext cx="26" cy="36"/>
            </a:xfrm>
            <a:custGeom>
              <a:avLst/>
              <a:gdLst/>
              <a:ahLst/>
              <a:cxnLst>
                <a:cxn ang="0">
                  <a:pos x="0" y="8"/>
                </a:cxn>
                <a:cxn ang="0">
                  <a:pos x="3" y="15"/>
                </a:cxn>
                <a:cxn ang="0">
                  <a:pos x="5" y="18"/>
                </a:cxn>
                <a:cxn ang="0">
                  <a:pos x="8" y="23"/>
                </a:cxn>
                <a:cxn ang="0">
                  <a:pos x="10" y="28"/>
                </a:cxn>
                <a:cxn ang="0">
                  <a:pos x="13" y="31"/>
                </a:cxn>
                <a:cxn ang="0">
                  <a:pos x="13" y="33"/>
                </a:cxn>
                <a:cxn ang="0">
                  <a:pos x="18" y="36"/>
                </a:cxn>
                <a:cxn ang="0">
                  <a:pos x="21" y="36"/>
                </a:cxn>
                <a:cxn ang="0">
                  <a:pos x="23" y="36"/>
                </a:cxn>
                <a:cxn ang="0">
                  <a:pos x="26" y="33"/>
                </a:cxn>
                <a:cxn ang="0">
                  <a:pos x="26" y="31"/>
                </a:cxn>
                <a:cxn ang="0">
                  <a:pos x="23" y="31"/>
                </a:cxn>
                <a:cxn ang="0">
                  <a:pos x="23" y="28"/>
                </a:cxn>
                <a:cxn ang="0">
                  <a:pos x="21" y="28"/>
                </a:cxn>
                <a:cxn ang="0">
                  <a:pos x="18" y="23"/>
                </a:cxn>
                <a:cxn ang="0">
                  <a:pos x="15" y="18"/>
                </a:cxn>
                <a:cxn ang="0">
                  <a:pos x="15" y="15"/>
                </a:cxn>
                <a:cxn ang="0">
                  <a:pos x="13" y="15"/>
                </a:cxn>
                <a:cxn ang="0">
                  <a:pos x="10" y="13"/>
                </a:cxn>
                <a:cxn ang="0">
                  <a:pos x="10" y="10"/>
                </a:cxn>
                <a:cxn ang="0">
                  <a:pos x="8" y="5"/>
                </a:cxn>
                <a:cxn ang="0">
                  <a:pos x="10" y="0"/>
                </a:cxn>
                <a:cxn ang="0">
                  <a:pos x="8" y="0"/>
                </a:cxn>
                <a:cxn ang="0">
                  <a:pos x="5" y="0"/>
                </a:cxn>
                <a:cxn ang="0">
                  <a:pos x="3" y="2"/>
                </a:cxn>
                <a:cxn ang="0">
                  <a:pos x="0" y="8"/>
                </a:cxn>
              </a:cxnLst>
              <a:rect l="0" t="0" r="r" b="b"/>
              <a:pathLst>
                <a:path w="26" h="36">
                  <a:moveTo>
                    <a:pt x="0" y="8"/>
                  </a:moveTo>
                  <a:lnTo>
                    <a:pt x="3" y="15"/>
                  </a:lnTo>
                  <a:lnTo>
                    <a:pt x="5" y="18"/>
                  </a:lnTo>
                  <a:lnTo>
                    <a:pt x="8" y="23"/>
                  </a:lnTo>
                  <a:lnTo>
                    <a:pt x="10" y="28"/>
                  </a:lnTo>
                  <a:lnTo>
                    <a:pt x="13" y="31"/>
                  </a:lnTo>
                  <a:lnTo>
                    <a:pt x="13" y="33"/>
                  </a:lnTo>
                  <a:lnTo>
                    <a:pt x="18" y="36"/>
                  </a:lnTo>
                  <a:lnTo>
                    <a:pt x="21" y="36"/>
                  </a:lnTo>
                  <a:lnTo>
                    <a:pt x="23" y="36"/>
                  </a:lnTo>
                  <a:lnTo>
                    <a:pt x="26" y="33"/>
                  </a:lnTo>
                  <a:lnTo>
                    <a:pt x="26" y="31"/>
                  </a:lnTo>
                  <a:lnTo>
                    <a:pt x="23" y="31"/>
                  </a:lnTo>
                  <a:lnTo>
                    <a:pt x="23" y="28"/>
                  </a:lnTo>
                  <a:lnTo>
                    <a:pt x="21" y="28"/>
                  </a:lnTo>
                  <a:lnTo>
                    <a:pt x="18" y="23"/>
                  </a:lnTo>
                  <a:lnTo>
                    <a:pt x="15" y="18"/>
                  </a:lnTo>
                  <a:lnTo>
                    <a:pt x="15" y="15"/>
                  </a:lnTo>
                  <a:lnTo>
                    <a:pt x="13" y="15"/>
                  </a:lnTo>
                  <a:lnTo>
                    <a:pt x="10" y="13"/>
                  </a:lnTo>
                  <a:lnTo>
                    <a:pt x="10" y="10"/>
                  </a:lnTo>
                  <a:lnTo>
                    <a:pt x="8" y="5"/>
                  </a:lnTo>
                  <a:lnTo>
                    <a:pt x="10" y="0"/>
                  </a:lnTo>
                  <a:lnTo>
                    <a:pt x="8" y="0"/>
                  </a:lnTo>
                  <a:lnTo>
                    <a:pt x="5" y="0"/>
                  </a:lnTo>
                  <a:lnTo>
                    <a:pt x="3" y="2"/>
                  </a:lnTo>
                  <a:lnTo>
                    <a:pt x="0" y="8"/>
                  </a:lnTo>
                  <a:close/>
                </a:path>
              </a:pathLst>
            </a:custGeom>
            <a:gradFill rotWithShape="0">
              <a:gsLst>
                <a:gs pos="0">
                  <a:schemeClr val="accent1"/>
                </a:gs>
                <a:gs pos="100000">
                  <a:schemeClr val="accent1">
                    <a:gamma/>
                    <a:shade val="46275"/>
                    <a:invGamma/>
                  </a:schemeClr>
                </a:gs>
              </a:gsLst>
              <a:path path="rect">
                <a:fillToRect l="50000" t="50000" r="50000" b="50000"/>
              </a:path>
            </a:gradFill>
            <a:ln w="9525">
              <a:noFill/>
              <a:round/>
              <a:headEnd/>
              <a:tailEnd/>
            </a:ln>
          </p:spPr>
          <p:txBody>
            <a:bodyPr/>
            <a:lstStyle/>
            <a:p>
              <a:pPr>
                <a:defRPr/>
              </a:pPr>
              <a:endParaRPr lang="en-US">
                <a:ea typeface="+mn-ea"/>
              </a:endParaRPr>
            </a:p>
          </p:txBody>
        </p:sp>
      </p:grpSp>
      <p:grpSp>
        <p:nvGrpSpPr>
          <p:cNvPr id="2" name="Group 1">
            <a:extLst>
              <a:ext uri="{FF2B5EF4-FFF2-40B4-BE49-F238E27FC236}">
                <a16:creationId xmlns:a16="http://schemas.microsoft.com/office/drawing/2014/main" id="{C45E9E90-5B68-2892-92A2-239B998BED38}"/>
              </a:ext>
            </a:extLst>
          </p:cNvPr>
          <p:cNvGrpSpPr/>
          <p:nvPr/>
        </p:nvGrpSpPr>
        <p:grpSpPr>
          <a:xfrm>
            <a:off x="7042502" y="3364829"/>
            <a:ext cx="1206148" cy="1256391"/>
            <a:chOff x="7343818" y="3350457"/>
            <a:chExt cx="1206148" cy="1256391"/>
          </a:xfrm>
        </p:grpSpPr>
        <p:sp>
          <p:nvSpPr>
            <p:cNvPr id="3" name="Rectangle 124">
              <a:extLst>
                <a:ext uri="{FF2B5EF4-FFF2-40B4-BE49-F238E27FC236}">
                  <a16:creationId xmlns:a16="http://schemas.microsoft.com/office/drawing/2014/main" id="{BA7F44F5-3B42-A37A-D3D4-120B8D199DFD}"/>
                </a:ext>
              </a:extLst>
            </p:cNvPr>
            <p:cNvSpPr>
              <a:spLocks noChangeArrowheads="1"/>
            </p:cNvSpPr>
            <p:nvPr/>
          </p:nvSpPr>
          <p:spPr bwMode="auto">
            <a:xfrm>
              <a:off x="7576771" y="3350457"/>
              <a:ext cx="511053" cy="327242"/>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dirty="0"/>
            </a:p>
          </p:txBody>
        </p:sp>
        <p:sp>
          <p:nvSpPr>
            <p:cNvPr id="4" name="Line 128">
              <a:extLst>
                <a:ext uri="{FF2B5EF4-FFF2-40B4-BE49-F238E27FC236}">
                  <a16:creationId xmlns:a16="http://schemas.microsoft.com/office/drawing/2014/main" id="{3F15D468-3A1C-BC31-562A-0450356005BC}"/>
                </a:ext>
              </a:extLst>
            </p:cNvPr>
            <p:cNvSpPr>
              <a:spLocks noChangeShapeType="1"/>
            </p:cNvSpPr>
            <p:nvPr/>
          </p:nvSpPr>
          <p:spPr bwMode="auto">
            <a:xfrm flipH="1" flipV="1">
              <a:off x="7343818" y="3503568"/>
              <a:ext cx="232408" cy="1762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nvGrpSpPr>
            <p:cNvPr id="5" name="Group 4">
              <a:extLst>
                <a:ext uri="{FF2B5EF4-FFF2-40B4-BE49-F238E27FC236}">
                  <a16:creationId xmlns:a16="http://schemas.microsoft.com/office/drawing/2014/main" id="{BF1A707F-8C5F-805A-6AB1-AD9B8343D235}"/>
                </a:ext>
              </a:extLst>
            </p:cNvPr>
            <p:cNvGrpSpPr/>
            <p:nvPr/>
          </p:nvGrpSpPr>
          <p:grpSpPr>
            <a:xfrm>
              <a:off x="7447381" y="3657606"/>
              <a:ext cx="1102585" cy="949242"/>
              <a:chOff x="7447381" y="3657606"/>
              <a:chExt cx="1102585" cy="949242"/>
            </a:xfrm>
          </p:grpSpPr>
          <p:grpSp>
            <p:nvGrpSpPr>
              <p:cNvPr id="6" name="Group 5">
                <a:extLst>
                  <a:ext uri="{FF2B5EF4-FFF2-40B4-BE49-F238E27FC236}">
                    <a16:creationId xmlns:a16="http://schemas.microsoft.com/office/drawing/2014/main" id="{ED073B3C-ECF9-E902-5F6E-B8C4DA26BE3D}"/>
                  </a:ext>
                </a:extLst>
              </p:cNvPr>
              <p:cNvGrpSpPr/>
              <p:nvPr/>
            </p:nvGrpSpPr>
            <p:grpSpPr>
              <a:xfrm>
                <a:off x="7447381" y="3876590"/>
                <a:ext cx="1102585" cy="730258"/>
                <a:chOff x="7463560" y="3848350"/>
                <a:chExt cx="1102585" cy="730258"/>
              </a:xfrm>
            </p:grpSpPr>
            <p:sp>
              <p:nvSpPr>
                <p:cNvPr id="8" name="Explosion 2 7">
                  <a:extLst>
                    <a:ext uri="{FF2B5EF4-FFF2-40B4-BE49-F238E27FC236}">
                      <a16:creationId xmlns:a16="http://schemas.microsoft.com/office/drawing/2014/main" id="{FE488419-33EA-C82D-BD02-C3309B54D33E}"/>
                    </a:ext>
                  </a:extLst>
                </p:cNvPr>
                <p:cNvSpPr/>
                <p:nvPr/>
              </p:nvSpPr>
              <p:spPr bwMode="auto">
                <a:xfrm rot="1030715">
                  <a:off x="7463560" y="3848350"/>
                  <a:ext cx="1102585" cy="730258"/>
                </a:xfrm>
                <a:prstGeom prst="irregularSeal2">
                  <a:avLst/>
                </a:prstGeom>
                <a:solidFill>
                  <a:srgbClr val="C0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BE" sz="2400" b="0" i="0" u="none" strike="noStrike" cap="none" normalizeH="0" baseline="0">
                    <a:ln>
                      <a:noFill/>
                    </a:ln>
                    <a:solidFill>
                      <a:schemeClr val="tx1"/>
                    </a:solidFill>
                    <a:effectLst/>
                    <a:latin typeface="Times New Roman" charset="0"/>
                  </a:endParaRPr>
                </a:p>
              </p:txBody>
            </p:sp>
            <p:sp>
              <p:nvSpPr>
                <p:cNvPr id="9" name="TextBox 8">
                  <a:extLst>
                    <a:ext uri="{FF2B5EF4-FFF2-40B4-BE49-F238E27FC236}">
                      <a16:creationId xmlns:a16="http://schemas.microsoft.com/office/drawing/2014/main" id="{363F3BEF-C7F8-FCAB-EC2A-92BBF46F13F1}"/>
                    </a:ext>
                  </a:extLst>
                </p:cNvPr>
                <p:cNvSpPr txBox="1"/>
                <p:nvPr/>
              </p:nvSpPr>
              <p:spPr>
                <a:xfrm>
                  <a:off x="7631814" y="3933056"/>
                  <a:ext cx="684602" cy="461665"/>
                </a:xfrm>
                <a:prstGeom prst="rect">
                  <a:avLst/>
                </a:prstGeom>
                <a:noFill/>
              </p:spPr>
              <p:txBody>
                <a:bodyPr wrap="square" rtlCol="0">
                  <a:spAutoFit/>
                </a:bodyPr>
                <a:lstStyle/>
                <a:p>
                  <a:pPr algn="ctr"/>
                  <a:r>
                    <a:rPr lang="en-BE" sz="1200" dirty="0">
                      <a:solidFill>
                        <a:schemeClr val="accent3"/>
                      </a:solidFill>
                    </a:rPr>
                    <a:t>New Feature</a:t>
                  </a:r>
                </a:p>
              </p:txBody>
            </p:sp>
          </p:grpSp>
          <p:sp>
            <p:nvSpPr>
              <p:cNvPr id="7" name="Line 128">
                <a:extLst>
                  <a:ext uri="{FF2B5EF4-FFF2-40B4-BE49-F238E27FC236}">
                    <a16:creationId xmlns:a16="http://schemas.microsoft.com/office/drawing/2014/main" id="{00D85378-926C-1E43-5623-DDA7954FFBC7}"/>
                  </a:ext>
                </a:extLst>
              </p:cNvPr>
              <p:cNvSpPr>
                <a:spLocks noChangeShapeType="1"/>
              </p:cNvSpPr>
              <p:nvPr/>
            </p:nvSpPr>
            <p:spPr bwMode="auto">
              <a:xfrm flipH="1" flipV="1">
                <a:off x="7833850" y="3657606"/>
                <a:ext cx="111658" cy="38099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grpSp>
      <p:grpSp>
        <p:nvGrpSpPr>
          <p:cNvPr id="13" name="Group 12">
            <a:extLst>
              <a:ext uri="{FF2B5EF4-FFF2-40B4-BE49-F238E27FC236}">
                <a16:creationId xmlns:a16="http://schemas.microsoft.com/office/drawing/2014/main" id="{65A44F00-C24B-D242-95D3-76BF2A1B08FA}"/>
              </a:ext>
            </a:extLst>
          </p:cNvPr>
          <p:cNvGrpSpPr/>
          <p:nvPr/>
        </p:nvGrpSpPr>
        <p:grpSpPr>
          <a:xfrm>
            <a:off x="7485017" y="4733813"/>
            <a:ext cx="1607882" cy="1334937"/>
            <a:chOff x="7485017" y="4733813"/>
            <a:chExt cx="1607882" cy="1334937"/>
          </a:xfrm>
        </p:grpSpPr>
        <p:pic>
          <p:nvPicPr>
            <p:cNvPr id="14" name="Picture 13" descr="Diagram&#10;&#10;Description automatically generated">
              <a:extLst>
                <a:ext uri="{FF2B5EF4-FFF2-40B4-BE49-F238E27FC236}">
                  <a16:creationId xmlns:a16="http://schemas.microsoft.com/office/drawing/2014/main" id="{45BB8229-E13E-89D0-55FF-3FF38AE84209}"/>
                </a:ext>
              </a:extLst>
            </p:cNvPr>
            <p:cNvPicPr>
              <a:picLocks noChangeAspect="1"/>
            </p:cNvPicPr>
            <p:nvPr/>
          </p:nvPicPr>
          <p:blipFill>
            <a:blip r:embed="rId3"/>
            <a:stretch>
              <a:fillRect/>
            </a:stretch>
          </p:blipFill>
          <p:spPr>
            <a:xfrm>
              <a:off x="7485017" y="5152061"/>
              <a:ext cx="1607882" cy="916689"/>
            </a:xfrm>
            <a:prstGeom prst="rect">
              <a:avLst/>
            </a:prstGeom>
          </p:spPr>
        </p:pic>
        <p:sp>
          <p:nvSpPr>
            <p:cNvPr id="15" name="Text Box 149">
              <a:extLst>
                <a:ext uri="{FF2B5EF4-FFF2-40B4-BE49-F238E27FC236}">
                  <a16:creationId xmlns:a16="http://schemas.microsoft.com/office/drawing/2014/main" id="{ABF7A1B5-ADF6-607B-75E9-A8A53FAE2782}"/>
                </a:ext>
              </a:extLst>
            </p:cNvPr>
            <p:cNvSpPr txBox="1">
              <a:spLocks noChangeArrowheads="1"/>
            </p:cNvSpPr>
            <p:nvPr/>
          </p:nvSpPr>
          <p:spPr bwMode="auto">
            <a:xfrm>
              <a:off x="7649376" y="4733813"/>
              <a:ext cx="1317605" cy="276999"/>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200" b="1" dirty="0">
                  <a:latin typeface="Gill Sans" charset="0"/>
                </a:rPr>
                <a:t>(4) integration</a:t>
              </a:r>
            </a:p>
          </p:txBody>
        </p:sp>
      </p:grpSp>
      <p:sp>
        <p:nvSpPr>
          <p:cNvPr id="16" name="Text Box 155">
            <a:extLst>
              <a:ext uri="{FF2B5EF4-FFF2-40B4-BE49-F238E27FC236}">
                <a16:creationId xmlns:a16="http://schemas.microsoft.com/office/drawing/2014/main" id="{2AFDB36B-4DB0-05FB-72B1-146318B85509}"/>
              </a:ext>
            </a:extLst>
          </p:cNvPr>
          <p:cNvSpPr txBox="1">
            <a:spLocks noChangeArrowheads="1"/>
          </p:cNvSpPr>
          <p:nvPr/>
        </p:nvSpPr>
        <p:spPr bwMode="auto">
          <a:xfrm>
            <a:off x="2722821" y="5727978"/>
            <a:ext cx="3196709" cy="369332"/>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800" b="1" dirty="0">
                <a:latin typeface="Gill Sans" charset="0"/>
              </a:rPr>
              <a:t>(4) </a:t>
            </a:r>
            <a:r>
              <a:rPr lang="en-GB" altLang="x-none" sz="1800" b="1" dirty="0">
                <a:latin typeface="Helvetica" charset="0"/>
              </a:rPr>
              <a:t>program transformation</a:t>
            </a:r>
          </a:p>
        </p:txBody>
      </p:sp>
      <p:sp>
        <p:nvSpPr>
          <p:cNvPr id="17" name="Text Box 156">
            <a:extLst>
              <a:ext uri="{FF2B5EF4-FFF2-40B4-BE49-F238E27FC236}">
                <a16:creationId xmlns:a16="http://schemas.microsoft.com/office/drawing/2014/main" id="{A3F88D7F-FA87-D581-07D3-ACFE61F4779A}"/>
              </a:ext>
            </a:extLst>
          </p:cNvPr>
          <p:cNvSpPr txBox="1">
            <a:spLocks noChangeArrowheads="1"/>
          </p:cNvSpPr>
          <p:nvPr/>
        </p:nvSpPr>
        <p:spPr bwMode="auto">
          <a:xfrm>
            <a:off x="2989262" y="3762693"/>
            <a:ext cx="2444836"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marL="196850" indent="-196850">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r>
              <a:rPr lang="en-GB" altLang="x-none" sz="1800" b="1" i="1" dirty="0">
                <a:latin typeface="Gill Sans" charset="0"/>
              </a:rPr>
              <a:t>(5) Mining Software </a:t>
            </a:r>
          </a:p>
          <a:p>
            <a:r>
              <a:rPr lang="en-GB" altLang="x-none" sz="1800" b="1" i="1" dirty="0">
                <a:latin typeface="Gill Sans" charset="0"/>
              </a:rPr>
              <a:t>Repositories</a:t>
            </a:r>
            <a:endParaRPr lang="en-GB" altLang="x-none" sz="1800" dirty="0">
              <a:latin typeface="Gill Sans" charset="0"/>
            </a:endParaRPr>
          </a:p>
          <a:p>
            <a:r>
              <a:rPr lang="en-GB" altLang="x-none" sz="1800" dirty="0">
                <a:latin typeface="Gill Sans" charset="0"/>
              </a:rPr>
              <a:t>issues</a:t>
            </a:r>
          </a:p>
          <a:p>
            <a:pPr>
              <a:buFontTx/>
              <a:buChar char="•"/>
            </a:pPr>
            <a:r>
              <a:rPr lang="en-GB" altLang="x-none" sz="1800" dirty="0">
                <a:latin typeface="Gill Sans" charset="0"/>
              </a:rPr>
              <a:t>Mining the history</a:t>
            </a:r>
          </a:p>
          <a:p>
            <a:pPr>
              <a:buFontTx/>
              <a:buChar char="•"/>
            </a:pPr>
            <a:r>
              <a:rPr lang="en-GB" altLang="x-none" sz="1800" dirty="0">
                <a:latin typeface="Gill Sans" charset="0"/>
              </a:rPr>
              <a:t>Who did what</a:t>
            </a:r>
          </a:p>
        </p:txBody>
      </p:sp>
    </p:spTree>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86325F5-7805-8351-EC72-507F45A2416C}"/>
              </a:ext>
            </a:extLst>
          </p:cNvPr>
          <p:cNvSpPr>
            <a:spLocks noGrp="1"/>
          </p:cNvSpPr>
          <p:nvPr>
            <p:ph type="dt" sz="half" idx="10"/>
          </p:nvPr>
        </p:nvSpPr>
        <p:spPr/>
        <p:txBody>
          <a:bodyPr/>
          <a:lstStyle/>
          <a:p>
            <a:pPr>
              <a:defRPr/>
            </a:pPr>
            <a:endParaRPr lang="en-US" altLang="x-none"/>
          </a:p>
        </p:txBody>
      </p:sp>
      <p:sp>
        <p:nvSpPr>
          <p:cNvPr id="4" name="Slide Number Placeholder 3">
            <a:extLst>
              <a:ext uri="{FF2B5EF4-FFF2-40B4-BE49-F238E27FC236}">
                <a16:creationId xmlns:a16="http://schemas.microsoft.com/office/drawing/2014/main" id="{06E7C9B4-5DE0-468E-B66D-D85B78B3683A}"/>
              </a:ext>
            </a:extLst>
          </p:cNvPr>
          <p:cNvSpPr>
            <a:spLocks noGrp="1"/>
          </p:cNvSpPr>
          <p:nvPr>
            <p:ph type="sldNum" sz="quarter" idx="11"/>
          </p:nvPr>
        </p:nvSpPr>
        <p:spPr/>
        <p:txBody>
          <a:bodyPr/>
          <a:lstStyle/>
          <a:p>
            <a:pPr>
              <a:defRPr/>
            </a:pPr>
            <a:r>
              <a:rPr lang="en-US" altLang="x-none"/>
              <a:t>Object-Oriented Reengineering.</a:t>
            </a:r>
            <a:fld id="{F85D24D9-77A6-A74D-90BB-545712034A1E}" type="slidenum">
              <a:rPr lang="en-US" altLang="x-none" smtClean="0"/>
              <a:pPr>
                <a:defRPr/>
              </a:pPr>
              <a:t>42</a:t>
            </a:fld>
            <a:endParaRPr lang="en-US" altLang="x-none"/>
          </a:p>
        </p:txBody>
      </p:sp>
      <p:sp>
        <p:nvSpPr>
          <p:cNvPr id="5" name="TextBox 4">
            <a:extLst>
              <a:ext uri="{FF2B5EF4-FFF2-40B4-BE49-F238E27FC236}">
                <a16:creationId xmlns:a16="http://schemas.microsoft.com/office/drawing/2014/main" id="{0829FBD2-4D1A-1C64-A600-76A9709C8CBF}"/>
              </a:ext>
            </a:extLst>
          </p:cNvPr>
          <p:cNvSpPr txBox="1"/>
          <p:nvPr/>
        </p:nvSpPr>
        <p:spPr>
          <a:xfrm>
            <a:off x="1043608" y="620688"/>
            <a:ext cx="6722067" cy="707886"/>
          </a:xfrm>
          <a:prstGeom prst="rect">
            <a:avLst/>
          </a:prstGeom>
          <a:noFill/>
        </p:spPr>
        <p:txBody>
          <a:bodyPr wrap="square" rtlCol="0">
            <a:spAutoFit/>
          </a:bodyPr>
          <a:lstStyle/>
          <a:p>
            <a:pPr algn="ctr"/>
            <a:r>
              <a:rPr lang="en-BE" sz="4000" dirty="0"/>
              <a:t>What is a Software Repository? </a:t>
            </a:r>
          </a:p>
        </p:txBody>
      </p:sp>
      <p:sp>
        <p:nvSpPr>
          <p:cNvPr id="6" name="TextBox 5">
            <a:extLst>
              <a:ext uri="{FF2B5EF4-FFF2-40B4-BE49-F238E27FC236}">
                <a16:creationId xmlns:a16="http://schemas.microsoft.com/office/drawing/2014/main" id="{3F02EB99-D618-D855-0270-374CB3B5E814}"/>
              </a:ext>
            </a:extLst>
          </p:cNvPr>
          <p:cNvSpPr txBox="1"/>
          <p:nvPr/>
        </p:nvSpPr>
        <p:spPr>
          <a:xfrm>
            <a:off x="395536" y="1916832"/>
            <a:ext cx="8062664" cy="1200329"/>
          </a:xfrm>
          <a:prstGeom prst="rect">
            <a:avLst/>
          </a:prstGeom>
          <a:noFill/>
        </p:spPr>
        <p:txBody>
          <a:bodyPr wrap="square" rtlCol="0">
            <a:spAutoFit/>
          </a:bodyPr>
          <a:lstStyle/>
          <a:p>
            <a:r>
              <a:rPr lang="en-BE" dirty="0"/>
              <a:t>Artifacts produced and archived during software development</a:t>
            </a:r>
          </a:p>
          <a:p>
            <a:pPr marL="342900" indent="-342900">
              <a:buFont typeface="Arial" panose="020B0604020202020204" pitchFamily="34" charset="0"/>
              <a:buChar char="•"/>
            </a:pPr>
            <a:r>
              <a:rPr lang="en-BE" dirty="0"/>
              <a:t>Technical artifacts</a:t>
            </a:r>
          </a:p>
          <a:p>
            <a:pPr marL="342900" indent="-342900">
              <a:buFont typeface="Arial" panose="020B0604020202020204" pitchFamily="34" charset="0"/>
              <a:buChar char="•"/>
            </a:pPr>
            <a:r>
              <a:rPr lang="en-BE" dirty="0"/>
              <a:t>Social artifacts</a:t>
            </a:r>
          </a:p>
        </p:txBody>
      </p:sp>
      <p:pic>
        <p:nvPicPr>
          <p:cNvPr id="1026" name="Picture 2" descr="MSR 2017">
            <a:extLst>
              <a:ext uri="{FF2B5EF4-FFF2-40B4-BE49-F238E27FC236}">
                <a16:creationId xmlns:a16="http://schemas.microsoft.com/office/drawing/2014/main" id="{AE989352-18FC-4EDF-3BFA-690CA01A6F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69119" y="4213592"/>
            <a:ext cx="1519664" cy="15196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3352241"/>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F915E92E-7D6C-912D-3B2C-179929EDD52C}"/>
              </a:ext>
            </a:extLst>
          </p:cNvPr>
          <p:cNvSpPr>
            <a:spLocks noGrp="1"/>
          </p:cNvSpPr>
          <p:nvPr>
            <p:ph type="dt" sz="half" idx="10"/>
          </p:nvPr>
        </p:nvSpPr>
        <p:spPr>
          <a:xfrm>
            <a:off x="170985" y="6248400"/>
            <a:ext cx="3124200" cy="457200"/>
          </a:xfrm>
        </p:spPr>
        <p:txBody>
          <a:bodyPr/>
          <a:lstStyle/>
          <a:p>
            <a:pPr>
              <a:defRPr/>
            </a:pPr>
            <a:endParaRPr lang="en-US" altLang="x-none"/>
          </a:p>
        </p:txBody>
      </p:sp>
      <p:grpSp>
        <p:nvGrpSpPr>
          <p:cNvPr id="5" name="Group 4">
            <a:extLst>
              <a:ext uri="{FF2B5EF4-FFF2-40B4-BE49-F238E27FC236}">
                <a16:creationId xmlns:a16="http://schemas.microsoft.com/office/drawing/2014/main" id="{8B4A755C-1568-608A-58CF-D215D0882CA0}"/>
              </a:ext>
            </a:extLst>
          </p:cNvPr>
          <p:cNvGrpSpPr/>
          <p:nvPr/>
        </p:nvGrpSpPr>
        <p:grpSpPr>
          <a:xfrm>
            <a:off x="713411" y="426782"/>
            <a:ext cx="8395093" cy="5782926"/>
            <a:chOff x="1210197" y="51165"/>
            <a:chExt cx="8395093" cy="5782926"/>
          </a:xfrm>
        </p:grpSpPr>
        <p:pic>
          <p:nvPicPr>
            <p:cNvPr id="6" name="Picture 5">
              <a:extLst>
                <a:ext uri="{FF2B5EF4-FFF2-40B4-BE49-F238E27FC236}">
                  <a16:creationId xmlns:a16="http://schemas.microsoft.com/office/drawing/2014/main" id="{EA9EF322-EA09-E855-29A4-189AFD0112AE}"/>
                </a:ext>
              </a:extLst>
            </p:cNvPr>
            <p:cNvPicPr>
              <a:picLocks noChangeAspect="1"/>
            </p:cNvPicPr>
            <p:nvPr/>
          </p:nvPicPr>
          <p:blipFill rotWithShape="1">
            <a:blip r:embed="rId3"/>
            <a:srcRect l="20317" t="18888"/>
            <a:stretch/>
          </p:blipFill>
          <p:spPr>
            <a:xfrm>
              <a:off x="1210197" y="750267"/>
              <a:ext cx="8395093" cy="5083824"/>
            </a:xfrm>
            <a:prstGeom prst="rect">
              <a:avLst/>
            </a:prstGeom>
          </p:spPr>
        </p:pic>
        <p:pic>
          <p:nvPicPr>
            <p:cNvPr id="7" name="Picture 6">
              <a:extLst>
                <a:ext uri="{FF2B5EF4-FFF2-40B4-BE49-F238E27FC236}">
                  <a16:creationId xmlns:a16="http://schemas.microsoft.com/office/drawing/2014/main" id="{563DBFD9-57B0-2D9B-DE0E-9AB60B0382DD}"/>
                </a:ext>
              </a:extLst>
            </p:cNvPr>
            <p:cNvPicPr>
              <a:picLocks noChangeAspect="1"/>
            </p:cNvPicPr>
            <p:nvPr/>
          </p:nvPicPr>
          <p:blipFill rotWithShape="1">
            <a:blip r:embed="rId4"/>
            <a:srcRect l="64881" t="2554" r="70" b="-2554"/>
            <a:stretch/>
          </p:blipFill>
          <p:spPr>
            <a:xfrm>
              <a:off x="3861257" y="51165"/>
              <a:ext cx="5715273" cy="1060449"/>
            </a:xfrm>
            <a:prstGeom prst="rect">
              <a:avLst/>
            </a:prstGeom>
          </p:spPr>
        </p:pic>
        <p:pic>
          <p:nvPicPr>
            <p:cNvPr id="8" name="Picture 7">
              <a:extLst>
                <a:ext uri="{FF2B5EF4-FFF2-40B4-BE49-F238E27FC236}">
                  <a16:creationId xmlns:a16="http://schemas.microsoft.com/office/drawing/2014/main" id="{2DA74D61-5EE0-0EC1-6080-FFA73FEC453B}"/>
                </a:ext>
              </a:extLst>
            </p:cNvPr>
            <p:cNvPicPr>
              <a:picLocks noChangeAspect="1"/>
            </p:cNvPicPr>
            <p:nvPr/>
          </p:nvPicPr>
          <p:blipFill rotWithShape="1">
            <a:blip r:embed="rId4"/>
            <a:srcRect t="11046" r="76556"/>
            <a:stretch/>
          </p:blipFill>
          <p:spPr>
            <a:xfrm>
              <a:off x="1230516" y="56936"/>
              <a:ext cx="4044613" cy="998026"/>
            </a:xfrm>
            <a:prstGeom prst="rect">
              <a:avLst/>
            </a:prstGeom>
          </p:spPr>
        </p:pic>
      </p:grpSp>
      <p:sp>
        <p:nvSpPr>
          <p:cNvPr id="9" name="Rectangle 8">
            <a:extLst>
              <a:ext uri="{FF2B5EF4-FFF2-40B4-BE49-F238E27FC236}">
                <a16:creationId xmlns:a16="http://schemas.microsoft.com/office/drawing/2014/main" id="{189DDEE9-8AA4-A68C-501F-B2DDC76AE422}"/>
              </a:ext>
            </a:extLst>
          </p:cNvPr>
          <p:cNvSpPr/>
          <p:nvPr/>
        </p:nvSpPr>
        <p:spPr>
          <a:xfrm>
            <a:off x="815897" y="6302654"/>
            <a:ext cx="6975664" cy="338554"/>
          </a:xfrm>
          <a:prstGeom prst="rect">
            <a:avLst/>
          </a:prstGeom>
          <a:ln w="28575">
            <a:solidFill>
              <a:srgbClr val="0432FF"/>
            </a:solidFill>
          </a:ln>
        </p:spPr>
        <p:txBody>
          <a:bodyPr wrap="square">
            <a:spAutoFit/>
          </a:bodyPr>
          <a:lstStyle/>
          <a:p>
            <a:r>
              <a:rPr lang="en-GB" sz="1600" dirty="0">
                <a:solidFill>
                  <a:srgbClr val="24292F"/>
                </a:solidFill>
                <a:latin typeface="-apple-system"/>
              </a:rPr>
              <a:t>Apache Kafka is a distributed event store and stream-processing platform</a:t>
            </a:r>
            <a:endParaRPr lang="en-BE" sz="1600" dirty="0"/>
          </a:p>
        </p:txBody>
      </p:sp>
      <p:sp>
        <p:nvSpPr>
          <p:cNvPr id="10" name="TextBox 9">
            <a:extLst>
              <a:ext uri="{FF2B5EF4-FFF2-40B4-BE49-F238E27FC236}">
                <a16:creationId xmlns:a16="http://schemas.microsoft.com/office/drawing/2014/main" id="{BD39FCC1-8574-6EEB-13A0-19CEAD3F520F}"/>
              </a:ext>
            </a:extLst>
          </p:cNvPr>
          <p:cNvSpPr txBox="1"/>
          <p:nvPr/>
        </p:nvSpPr>
        <p:spPr>
          <a:xfrm>
            <a:off x="1815902" y="-27384"/>
            <a:ext cx="6722067" cy="461665"/>
          </a:xfrm>
          <a:prstGeom prst="rect">
            <a:avLst/>
          </a:prstGeom>
          <a:noFill/>
        </p:spPr>
        <p:txBody>
          <a:bodyPr wrap="square" rtlCol="0">
            <a:spAutoFit/>
          </a:bodyPr>
          <a:lstStyle/>
          <a:p>
            <a:pPr algn="ctr"/>
            <a:r>
              <a:rPr lang="en-BE" dirty="0"/>
              <a:t>What is a Software Repository? </a:t>
            </a:r>
          </a:p>
        </p:txBody>
      </p:sp>
      <p:pic>
        <p:nvPicPr>
          <p:cNvPr id="11" name="Picture 10">
            <a:extLst>
              <a:ext uri="{FF2B5EF4-FFF2-40B4-BE49-F238E27FC236}">
                <a16:creationId xmlns:a16="http://schemas.microsoft.com/office/drawing/2014/main" id="{83A08467-3C2A-178F-862D-AAA6FEA9789A}"/>
              </a:ext>
            </a:extLst>
          </p:cNvPr>
          <p:cNvPicPr>
            <a:picLocks noChangeAspect="1"/>
          </p:cNvPicPr>
          <p:nvPr/>
        </p:nvPicPr>
        <p:blipFill>
          <a:blip r:embed="rId5"/>
          <a:stretch>
            <a:fillRect/>
          </a:stretch>
        </p:blipFill>
        <p:spPr>
          <a:xfrm>
            <a:off x="1929589" y="932319"/>
            <a:ext cx="2553816" cy="459319"/>
          </a:xfrm>
          <a:prstGeom prst="rect">
            <a:avLst/>
          </a:prstGeom>
        </p:spPr>
      </p:pic>
      <p:sp>
        <p:nvSpPr>
          <p:cNvPr id="12" name="Rectangle 11">
            <a:extLst>
              <a:ext uri="{FF2B5EF4-FFF2-40B4-BE49-F238E27FC236}">
                <a16:creationId xmlns:a16="http://schemas.microsoft.com/office/drawing/2014/main" id="{019E6A5C-7CAA-3806-6462-6639CF7C2C84}"/>
              </a:ext>
            </a:extLst>
          </p:cNvPr>
          <p:cNvSpPr/>
          <p:nvPr/>
        </p:nvSpPr>
        <p:spPr>
          <a:xfrm>
            <a:off x="1052645" y="414013"/>
            <a:ext cx="2022046" cy="411480"/>
          </a:xfrm>
          <a:prstGeom prst="rect">
            <a:avLst/>
          </a:prstGeom>
          <a:noFill/>
          <a:ln w="28575">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nvGrpSpPr>
          <p:cNvPr id="13" name="Group 12">
            <a:extLst>
              <a:ext uri="{FF2B5EF4-FFF2-40B4-BE49-F238E27FC236}">
                <a16:creationId xmlns:a16="http://schemas.microsoft.com/office/drawing/2014/main" id="{1DB01ADD-0B58-3F6D-D80B-B73DAA920736}"/>
              </a:ext>
            </a:extLst>
          </p:cNvPr>
          <p:cNvGrpSpPr/>
          <p:nvPr/>
        </p:nvGrpSpPr>
        <p:grpSpPr>
          <a:xfrm>
            <a:off x="4318290" y="404918"/>
            <a:ext cx="3309719" cy="797572"/>
            <a:chOff x="4800077" y="122369"/>
            <a:chExt cx="3309719" cy="797572"/>
          </a:xfrm>
        </p:grpSpPr>
        <p:sp>
          <p:nvSpPr>
            <p:cNvPr id="14" name="TextBox 13">
              <a:extLst>
                <a:ext uri="{FF2B5EF4-FFF2-40B4-BE49-F238E27FC236}">
                  <a16:creationId xmlns:a16="http://schemas.microsoft.com/office/drawing/2014/main" id="{6E2D6EBB-EC01-C746-4DD6-39D63C158101}"/>
                </a:ext>
              </a:extLst>
            </p:cNvPr>
            <p:cNvSpPr txBox="1"/>
            <p:nvPr/>
          </p:nvSpPr>
          <p:spPr>
            <a:xfrm>
              <a:off x="6729052" y="122369"/>
              <a:ext cx="1380744" cy="521208"/>
            </a:xfrm>
            <a:prstGeom prst="rect">
              <a:avLst/>
            </a:prstGeom>
            <a:noFill/>
            <a:ln w="28575">
              <a:solidFill>
                <a:srgbClr val="0432FF"/>
              </a:solidFill>
            </a:ln>
          </p:spPr>
          <p:txBody>
            <a:bodyPr wrap="square" rtlCol="0">
              <a:spAutoFit/>
            </a:bodyPr>
            <a:lstStyle/>
            <a:p>
              <a:endParaRPr lang="en-BE"/>
            </a:p>
          </p:txBody>
        </p:sp>
        <p:cxnSp>
          <p:nvCxnSpPr>
            <p:cNvPr id="15" name="Straight Arrow Connector 14">
              <a:extLst>
                <a:ext uri="{FF2B5EF4-FFF2-40B4-BE49-F238E27FC236}">
                  <a16:creationId xmlns:a16="http://schemas.microsoft.com/office/drawing/2014/main" id="{B6CCF3A8-17C3-E070-768A-BBA7FB7B7D13}"/>
                </a:ext>
              </a:extLst>
            </p:cNvPr>
            <p:cNvCxnSpPr>
              <a:cxnSpLocks/>
            </p:cNvCxnSpPr>
            <p:nvPr/>
          </p:nvCxnSpPr>
          <p:spPr>
            <a:xfrm flipV="1">
              <a:off x="7498080" y="613616"/>
              <a:ext cx="0" cy="30632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5C1EFF9-76B8-F112-F9BE-BE8E1D1E55CC}"/>
                </a:ext>
              </a:extLst>
            </p:cNvPr>
            <p:cNvCxnSpPr>
              <a:cxnSpLocks/>
            </p:cNvCxnSpPr>
            <p:nvPr/>
          </p:nvCxnSpPr>
          <p:spPr>
            <a:xfrm flipV="1">
              <a:off x="4800077" y="910797"/>
              <a:ext cx="2725435" cy="9144"/>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grpSp>
      <p:pic>
        <p:nvPicPr>
          <p:cNvPr id="17" name="Picture 16">
            <a:extLst>
              <a:ext uri="{FF2B5EF4-FFF2-40B4-BE49-F238E27FC236}">
                <a16:creationId xmlns:a16="http://schemas.microsoft.com/office/drawing/2014/main" id="{1B0C71D7-AAAA-3595-1CBC-6CBDBDD90B26}"/>
              </a:ext>
            </a:extLst>
          </p:cNvPr>
          <p:cNvPicPr>
            <a:picLocks noChangeAspect="1"/>
          </p:cNvPicPr>
          <p:nvPr/>
        </p:nvPicPr>
        <p:blipFill rotWithShape="1">
          <a:blip r:embed="rId6"/>
          <a:srcRect t="60415"/>
          <a:stretch/>
        </p:blipFill>
        <p:spPr>
          <a:xfrm>
            <a:off x="2703732" y="4563643"/>
            <a:ext cx="3199993" cy="1308240"/>
          </a:xfrm>
          <a:prstGeom prst="rect">
            <a:avLst/>
          </a:prstGeom>
          <a:ln w="28575">
            <a:solidFill>
              <a:srgbClr val="0432FF"/>
            </a:solidFill>
          </a:ln>
        </p:spPr>
      </p:pic>
      <p:grpSp>
        <p:nvGrpSpPr>
          <p:cNvPr id="18" name="Group 17">
            <a:extLst>
              <a:ext uri="{FF2B5EF4-FFF2-40B4-BE49-F238E27FC236}">
                <a16:creationId xmlns:a16="http://schemas.microsoft.com/office/drawing/2014/main" id="{73825D47-0DE5-C739-41E2-15A0BDF9C5C0}"/>
              </a:ext>
            </a:extLst>
          </p:cNvPr>
          <p:cNvGrpSpPr/>
          <p:nvPr/>
        </p:nvGrpSpPr>
        <p:grpSpPr>
          <a:xfrm>
            <a:off x="95930" y="1487231"/>
            <a:ext cx="4116030" cy="1528087"/>
            <a:chOff x="329504" y="1487231"/>
            <a:chExt cx="4116030" cy="1528087"/>
          </a:xfrm>
        </p:grpSpPr>
        <p:grpSp>
          <p:nvGrpSpPr>
            <p:cNvPr id="19" name="Group 18">
              <a:extLst>
                <a:ext uri="{FF2B5EF4-FFF2-40B4-BE49-F238E27FC236}">
                  <a16:creationId xmlns:a16="http://schemas.microsoft.com/office/drawing/2014/main" id="{A8D28B40-89BF-ACFF-430E-58EA6A7684E2}"/>
                </a:ext>
              </a:extLst>
            </p:cNvPr>
            <p:cNvGrpSpPr/>
            <p:nvPr/>
          </p:nvGrpSpPr>
          <p:grpSpPr>
            <a:xfrm>
              <a:off x="329504" y="1487231"/>
              <a:ext cx="4116030" cy="1528087"/>
              <a:chOff x="2742215" y="1011954"/>
              <a:chExt cx="4116030" cy="1528087"/>
            </a:xfrm>
          </p:grpSpPr>
          <p:grpSp>
            <p:nvGrpSpPr>
              <p:cNvPr id="21" name="Group 20">
                <a:extLst>
                  <a:ext uri="{FF2B5EF4-FFF2-40B4-BE49-F238E27FC236}">
                    <a16:creationId xmlns:a16="http://schemas.microsoft.com/office/drawing/2014/main" id="{D5E3265F-5CF5-AABE-52EB-F7BBC838B6EB}"/>
                  </a:ext>
                </a:extLst>
              </p:cNvPr>
              <p:cNvGrpSpPr/>
              <p:nvPr/>
            </p:nvGrpSpPr>
            <p:grpSpPr>
              <a:xfrm>
                <a:off x="2742215" y="1011954"/>
                <a:ext cx="4116030" cy="1528087"/>
                <a:chOff x="4044612" y="1528229"/>
                <a:chExt cx="4116030" cy="1528087"/>
              </a:xfrm>
            </p:grpSpPr>
            <p:grpSp>
              <p:nvGrpSpPr>
                <p:cNvPr id="32" name="Group 31">
                  <a:extLst>
                    <a:ext uri="{FF2B5EF4-FFF2-40B4-BE49-F238E27FC236}">
                      <a16:creationId xmlns:a16="http://schemas.microsoft.com/office/drawing/2014/main" id="{F6A18260-7098-FC39-A559-35AAD7741D35}"/>
                    </a:ext>
                  </a:extLst>
                </p:cNvPr>
                <p:cNvGrpSpPr/>
                <p:nvPr/>
              </p:nvGrpSpPr>
              <p:grpSpPr>
                <a:xfrm>
                  <a:off x="4044612" y="1949892"/>
                  <a:ext cx="4116030" cy="1106424"/>
                  <a:chOff x="3930790" y="2483256"/>
                  <a:chExt cx="4116030" cy="1106424"/>
                </a:xfrm>
              </p:grpSpPr>
              <p:sp>
                <p:nvSpPr>
                  <p:cNvPr id="34" name="Rectangle 33">
                    <a:extLst>
                      <a:ext uri="{FF2B5EF4-FFF2-40B4-BE49-F238E27FC236}">
                        <a16:creationId xmlns:a16="http://schemas.microsoft.com/office/drawing/2014/main" id="{63BA2B38-CE1C-5E41-EF5A-1618078257B8}"/>
                      </a:ext>
                    </a:extLst>
                  </p:cNvPr>
                  <p:cNvSpPr/>
                  <p:nvPr/>
                </p:nvSpPr>
                <p:spPr>
                  <a:xfrm>
                    <a:off x="3930790" y="2483256"/>
                    <a:ext cx="4116030" cy="1106424"/>
                  </a:xfrm>
                  <a:prstGeom prst="rect">
                    <a:avLst/>
                  </a:prstGeom>
                  <a:solidFill>
                    <a:schemeClr val="bg1"/>
                  </a:solidFill>
                  <a:ln w="28575">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35" name="Picture 34" descr="Bug Fix Icons - Download Free Vector Icons | Noun Project">
                    <a:extLst>
                      <a:ext uri="{FF2B5EF4-FFF2-40B4-BE49-F238E27FC236}">
                        <a16:creationId xmlns:a16="http://schemas.microsoft.com/office/drawing/2014/main" id="{8B3AF0B4-1057-397A-E512-0D76A5C03C9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46458" y="2753182"/>
                    <a:ext cx="566573" cy="566573"/>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35" descr="Content management, features, order management, software application,  survey icon - Download on Iconfinder">
                    <a:extLst>
                      <a:ext uri="{FF2B5EF4-FFF2-40B4-BE49-F238E27FC236}">
                        <a16:creationId xmlns:a16="http://schemas.microsoft.com/office/drawing/2014/main" id="{673E709F-C4E9-811D-CC33-A510BB00CCF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990383" y="2753182"/>
                    <a:ext cx="548831" cy="548831"/>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36" descr="Modernize, refactor, refactoring, refurbish, refurbished, restructure icon  - Download on Iconfinder">
                    <a:extLst>
                      <a:ext uri="{FF2B5EF4-FFF2-40B4-BE49-F238E27FC236}">
                        <a16:creationId xmlns:a16="http://schemas.microsoft.com/office/drawing/2014/main" id="{19CC94C4-C7F9-734B-EBED-719396A7023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rot="5400000">
                    <a:off x="5144607" y="2772638"/>
                    <a:ext cx="566579" cy="566579"/>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33" name="Straight Arrow Connector 32">
                  <a:extLst>
                    <a:ext uri="{FF2B5EF4-FFF2-40B4-BE49-F238E27FC236}">
                      <a16:creationId xmlns:a16="http://schemas.microsoft.com/office/drawing/2014/main" id="{948C2D4F-18DE-CC63-C05A-359AF607C3D0}"/>
                    </a:ext>
                  </a:extLst>
                </p:cNvPr>
                <p:cNvCxnSpPr>
                  <a:cxnSpLocks/>
                </p:cNvCxnSpPr>
                <p:nvPr/>
              </p:nvCxnSpPr>
              <p:spPr>
                <a:xfrm>
                  <a:off x="6422306" y="1528229"/>
                  <a:ext cx="0" cy="411652"/>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pic>
            <p:nvPicPr>
              <p:cNvPr id="22" name="Picture 12" descr="Optimization - Free business and finance icons">
                <a:extLst>
                  <a:ext uri="{FF2B5EF4-FFF2-40B4-BE49-F238E27FC236}">
                    <a16:creationId xmlns:a16="http://schemas.microsoft.com/office/drawing/2014/main" id="{B1982C92-84DF-F324-DC4A-FD9AC90C8FF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481983" y="1692513"/>
                <a:ext cx="701024" cy="645998"/>
              </a:xfrm>
              <a:prstGeom prst="rect">
                <a:avLst/>
              </a:prstGeom>
              <a:noFill/>
              <a:extLst>
                <a:ext uri="{909E8E84-426E-40DD-AFC4-6F175D3DCCD1}">
                  <a14:hiddenFill xmlns:a14="http://schemas.microsoft.com/office/drawing/2010/main">
                    <a:solidFill>
                      <a:srgbClr val="FFFFFF"/>
                    </a:solidFill>
                  </a14:hiddenFill>
                </a:ext>
              </a:extLst>
            </p:spPr>
          </p:pic>
          <p:grpSp>
            <p:nvGrpSpPr>
              <p:cNvPr id="23" name="Group 22">
                <a:extLst>
                  <a:ext uri="{FF2B5EF4-FFF2-40B4-BE49-F238E27FC236}">
                    <a16:creationId xmlns:a16="http://schemas.microsoft.com/office/drawing/2014/main" id="{4F74CC6C-13D8-C913-E3F1-EAC5F464880E}"/>
                  </a:ext>
                </a:extLst>
              </p:cNvPr>
              <p:cNvGrpSpPr/>
              <p:nvPr/>
            </p:nvGrpSpPr>
            <p:grpSpPr>
              <a:xfrm>
                <a:off x="5195883" y="1653606"/>
                <a:ext cx="885218" cy="787938"/>
                <a:chOff x="2401557" y="2921334"/>
                <a:chExt cx="1332688" cy="1369115"/>
              </a:xfrm>
            </p:grpSpPr>
            <p:grpSp>
              <p:nvGrpSpPr>
                <p:cNvPr id="24" name="Group 23">
                  <a:extLst>
                    <a:ext uri="{FF2B5EF4-FFF2-40B4-BE49-F238E27FC236}">
                      <a16:creationId xmlns:a16="http://schemas.microsoft.com/office/drawing/2014/main" id="{54B1D199-DCFB-C73C-16CB-FC4810E228D5}"/>
                    </a:ext>
                  </a:extLst>
                </p:cNvPr>
                <p:cNvGrpSpPr/>
                <p:nvPr/>
              </p:nvGrpSpPr>
              <p:grpSpPr>
                <a:xfrm>
                  <a:off x="2401557" y="2921334"/>
                  <a:ext cx="1332688" cy="756884"/>
                  <a:chOff x="2401557" y="2921334"/>
                  <a:chExt cx="1332688" cy="756884"/>
                </a:xfrm>
              </p:grpSpPr>
              <p:sp>
                <p:nvSpPr>
                  <p:cNvPr id="26" name="Rectangle 25">
                    <a:extLst>
                      <a:ext uri="{FF2B5EF4-FFF2-40B4-BE49-F238E27FC236}">
                        <a16:creationId xmlns:a16="http://schemas.microsoft.com/office/drawing/2014/main" id="{038A94FD-E129-9C4A-ED1D-D33043C06B0A}"/>
                      </a:ext>
                    </a:extLst>
                  </p:cNvPr>
                  <p:cNvSpPr/>
                  <p:nvPr/>
                </p:nvSpPr>
                <p:spPr>
                  <a:xfrm>
                    <a:off x="2401557" y="2969970"/>
                    <a:ext cx="194553" cy="21401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7" name="Regular Pentagon 26">
                    <a:extLst>
                      <a:ext uri="{FF2B5EF4-FFF2-40B4-BE49-F238E27FC236}">
                        <a16:creationId xmlns:a16="http://schemas.microsoft.com/office/drawing/2014/main" id="{075358F8-2EFF-E050-E0CF-8E501B5A10DC}"/>
                      </a:ext>
                    </a:extLst>
                  </p:cNvPr>
                  <p:cNvSpPr/>
                  <p:nvPr/>
                </p:nvSpPr>
                <p:spPr>
                  <a:xfrm>
                    <a:off x="2883076" y="2921334"/>
                    <a:ext cx="282102" cy="262648"/>
                  </a:xfrm>
                  <a:prstGeom prst="pentagon">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28" name="Straight Arrow Connector 27">
                    <a:extLst>
                      <a:ext uri="{FF2B5EF4-FFF2-40B4-BE49-F238E27FC236}">
                        <a16:creationId xmlns:a16="http://schemas.microsoft.com/office/drawing/2014/main" id="{CA02DCD0-09E9-CB06-AEB8-9D5CA784FF54}"/>
                      </a:ext>
                    </a:extLst>
                  </p:cNvPr>
                  <p:cNvCxnSpPr>
                    <a:cxnSpLocks/>
                    <a:endCxn id="27" idx="3"/>
                  </p:cNvCxnSpPr>
                  <p:nvPr/>
                </p:nvCxnSpPr>
                <p:spPr>
                  <a:xfrm flipV="1">
                    <a:off x="3021693" y="3183982"/>
                    <a:ext cx="2431" cy="45719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03390A6A-128C-2A51-264D-8C078994A6F0}"/>
                      </a:ext>
                    </a:extLst>
                  </p:cNvPr>
                  <p:cNvCxnSpPr>
                    <a:cxnSpLocks/>
                    <a:endCxn id="26" idx="2"/>
                  </p:cNvCxnSpPr>
                  <p:nvPr/>
                </p:nvCxnSpPr>
                <p:spPr>
                  <a:xfrm flipH="1" flipV="1">
                    <a:off x="2498834" y="3183982"/>
                    <a:ext cx="364243" cy="49423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Triangle 29">
                    <a:extLst>
                      <a:ext uri="{FF2B5EF4-FFF2-40B4-BE49-F238E27FC236}">
                        <a16:creationId xmlns:a16="http://schemas.microsoft.com/office/drawing/2014/main" id="{2759C09A-755B-F22C-0F17-3FC4E2125EA6}"/>
                      </a:ext>
                    </a:extLst>
                  </p:cNvPr>
                  <p:cNvSpPr/>
                  <p:nvPr/>
                </p:nvSpPr>
                <p:spPr>
                  <a:xfrm>
                    <a:off x="3452143" y="2921334"/>
                    <a:ext cx="282102" cy="248055"/>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31" name="Straight Arrow Connector 30">
                    <a:extLst>
                      <a:ext uri="{FF2B5EF4-FFF2-40B4-BE49-F238E27FC236}">
                        <a16:creationId xmlns:a16="http://schemas.microsoft.com/office/drawing/2014/main" id="{5098FAB2-A7CF-82B1-FA7F-560B2101F28A}"/>
                      </a:ext>
                    </a:extLst>
                  </p:cNvPr>
                  <p:cNvCxnSpPr>
                    <a:cxnSpLocks/>
                    <a:endCxn id="30" idx="3"/>
                  </p:cNvCxnSpPr>
                  <p:nvPr/>
                </p:nvCxnSpPr>
                <p:spPr>
                  <a:xfrm flipV="1">
                    <a:off x="3189623" y="3169390"/>
                    <a:ext cx="403570" cy="50882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25" name="Picture 14" descr="Software upgrade icon Images, Stock Photos &amp; Vectors | Shutterstock">
                  <a:extLst>
                    <a:ext uri="{FF2B5EF4-FFF2-40B4-BE49-F238E27FC236}">
                      <a16:creationId xmlns:a16="http://schemas.microsoft.com/office/drawing/2014/main" id="{1177452F-B26B-CB80-B4A2-79C40A3B9C4C}"/>
                    </a:ext>
                  </a:extLst>
                </p:cNvPr>
                <p:cNvPicPr>
                  <a:picLocks noChangeAspect="1" noChangeArrowheads="1"/>
                </p:cNvPicPr>
                <p:nvPr/>
              </p:nvPicPr>
              <p:blipFill rotWithShape="1">
                <a:blip r:embed="rId11">
                  <a:extLst>
                    <a:ext uri="{BEBA8EAE-BF5A-486C-A8C5-ECC9F3942E4B}">
                      <a14:imgProps xmlns:a14="http://schemas.microsoft.com/office/drawing/2010/main">
                        <a14:imgLayer r:embed="rId12">
                          <a14:imgEffect>
                            <a14:backgroundRemoval t="20357" b="72857" l="31154" r="69615">
                              <a14:foregroundMark x1="40385" y1="65357" x2="40385" y2="65357"/>
                              <a14:foregroundMark x1="34231" y1="63214" x2="44615" y2="62857"/>
                              <a14:foregroundMark x1="44615" y1="62857" x2="44615" y2="62857"/>
                              <a14:foregroundMark x1="66923" y1="63214" x2="67692" y2="65000"/>
                              <a14:foregroundMark x1="56538" y1="70357" x2="56538" y2="70714"/>
                              <a14:foregroundMark x1="56923" y1="71786" x2="56923" y2="71786"/>
                              <a14:foregroundMark x1="59615" y1="73214" x2="59615" y2="73214"/>
                              <a14:foregroundMark x1="61154" y1="73214" x2="61154" y2="73214"/>
                              <a14:foregroundMark x1="61923" y1="73571" x2="58462" y2="73571"/>
                              <a14:foregroundMark x1="62692" y1="72857" x2="59615" y2="72857"/>
                              <a14:foregroundMark x1="63462" y1="72857" x2="63462" y2="72857"/>
                              <a14:foregroundMark x1="40769" y1="70357" x2="40769" y2="70357"/>
                              <a14:foregroundMark x1="44231" y1="71071" x2="44231" y2="71071"/>
                              <a14:foregroundMark x1="47692" y1="71786" x2="47692" y2="71786"/>
                              <a14:foregroundMark x1="51154" y1="70714" x2="51154" y2="70714"/>
                              <a14:foregroundMark x1="51538" y1="70000" x2="51538" y2="70000"/>
                              <a14:foregroundMark x1="41154" y1="70000" x2="56923" y2="70357"/>
                              <a14:foregroundMark x1="40385" y1="72143" x2="41154" y2="72500"/>
                              <a14:foregroundMark x1="43846" y1="72857" x2="45769" y2="68214"/>
                              <a14:foregroundMark x1="49615" y1="72857" x2="58077" y2="73571"/>
                              <a14:foregroundMark x1="45000" y1="72143" x2="56154" y2="72143"/>
                              <a14:foregroundMark x1="56154" y1="72143" x2="57308" y2="72143"/>
                              <a14:foregroundMark x1="53846" y1="69643" x2="59615" y2="69643"/>
                              <a14:foregroundMark x1="39615" y1="69643" x2="45769" y2="69643"/>
                              <a14:foregroundMark x1="42692" y1="41786" x2="52308" y2="45714"/>
                              <a14:foregroundMark x1="52308" y1="45714" x2="57308" y2="36429"/>
                              <a14:foregroundMark x1="57308" y1="36429" x2="48077" y2="31786"/>
                              <a14:foregroundMark x1="48077" y1="31786" x2="43462" y2="40714"/>
                              <a14:foregroundMark x1="43462" y1="40714" x2="43462" y2="41071"/>
                              <a14:foregroundMark x1="46923" y1="20714" x2="45769" y2="23929"/>
                              <a14:foregroundMark x1="68462" y1="36429" x2="69615" y2="40000"/>
                              <a14:foregroundMark x1="44231" y1="20714" x2="45000" y2="23214"/>
                            </a14:backgroundRemoval>
                          </a14:imgEffect>
                        </a14:imgLayer>
                      </a14:imgProps>
                    </a:ext>
                    <a:ext uri="{28A0092B-C50C-407E-A947-70E740481C1C}">
                      <a14:useLocalDpi xmlns:a14="http://schemas.microsoft.com/office/drawing/2010/main" val="0"/>
                    </a:ext>
                  </a:extLst>
                </a:blip>
                <a:srcRect l="27292" t="18951" r="27180" b="26661"/>
                <a:stretch/>
              </p:blipFill>
              <p:spPr bwMode="auto">
                <a:xfrm>
                  <a:off x="2754727" y="3610124"/>
                  <a:ext cx="528831" cy="680325"/>
                </a:xfrm>
                <a:prstGeom prst="rect">
                  <a:avLst/>
                </a:prstGeom>
                <a:noFill/>
                <a:extLst>
                  <a:ext uri="{909E8E84-426E-40DD-AFC4-6F175D3DCCD1}">
                    <a14:hiddenFill xmlns:a14="http://schemas.microsoft.com/office/drawing/2010/main">
                      <a:solidFill>
                        <a:srgbClr val="FFFFFF"/>
                      </a:solidFill>
                    </a14:hiddenFill>
                  </a:ext>
                </a:extLst>
              </p:spPr>
            </p:pic>
          </p:grpSp>
        </p:grpSp>
        <p:pic>
          <p:nvPicPr>
            <p:cNvPr id="20" name="Picture 4" descr="Definition of a test case – Bartek Rohard Warszawski">
              <a:extLst>
                <a:ext uri="{FF2B5EF4-FFF2-40B4-BE49-F238E27FC236}">
                  <a16:creationId xmlns:a16="http://schemas.microsoft.com/office/drawing/2014/main" id="{B817475D-26D6-CF74-23B7-F5B33B7FD6BC}"/>
                </a:ext>
              </a:extLst>
            </p:cNvPr>
            <p:cNvPicPr>
              <a:picLocks noChangeAspect="1" noChangeArrowheads="1"/>
            </p:cNvPicPr>
            <p:nvPr/>
          </p:nvPicPr>
          <p:blipFill>
            <a:blip r:embed="rId13">
              <a:extLst>
                <a:ext uri="{BEBA8EAE-BF5A-486C-A8C5-ECC9F3942E4B}">
                  <a14:imgProps xmlns:a14="http://schemas.microsoft.com/office/drawing/2010/main">
                    <a14:imgLayer r:embed="rId14">
                      <a14:imgEffect>
                        <a14:backgroundRemoval t="2000" b="96667" l="0" r="93536">
                          <a14:foregroundMark x1="25475" y1="60333" x2="25475" y2="60333"/>
                          <a14:foregroundMark x1="23194" y1="5333" x2="12548" y2="66000"/>
                          <a14:foregroundMark x1="12548" y1="66000" x2="70342" y2="96667"/>
                          <a14:foregroundMark x1="70342" y1="96667" x2="81749" y2="34667"/>
                          <a14:foregroundMark x1="81749" y1="34667" x2="42205" y2="81000"/>
                          <a14:foregroundMark x1="42205" y1="81000" x2="31939" y2="17667"/>
                          <a14:foregroundMark x1="31939" y1="17667" x2="58555" y2="71667"/>
                          <a14:foregroundMark x1="58555" y1="71667" x2="28897" y2="14333"/>
                          <a14:foregroundMark x1="28897" y1="14333" x2="83270" y2="50333"/>
                          <a14:foregroundMark x1="83270" y1="50333" x2="14068" y2="68333"/>
                          <a14:foregroundMark x1="14068" y1="68333" x2="23194" y2="49667"/>
                          <a14:foregroundMark x1="62738" y1="17333" x2="83650" y2="22333"/>
                          <a14:foregroundMark x1="59696" y1="27667" x2="85551" y2="30333"/>
                          <a14:foregroundMark x1="24715" y1="4667" x2="88213" y2="21000"/>
                          <a14:foregroundMark x1="13308" y1="36333" x2="19011" y2="41333"/>
                          <a14:foregroundMark x1="22053" y1="8667" x2="23954" y2="38667"/>
                          <a14:foregroundMark x1="88593" y1="20000" x2="81369" y2="79667"/>
                          <a14:foregroundMark x1="81369" y1="79667" x2="73004" y2="92667"/>
                          <a14:foregroundMark x1="67681" y1="87667" x2="76426" y2="63667"/>
                          <a14:foregroundMark x1="75285" y1="58667" x2="76046" y2="83333"/>
                          <a14:foregroundMark x1="87833" y1="18333" x2="88593" y2="38333"/>
                          <a14:foregroundMark x1="760" y1="81333" x2="64259" y2="94000"/>
                          <a14:foregroundMark x1="25475" y1="2333" x2="87833" y2="22333"/>
                          <a14:foregroundMark x1="87833" y1="22333" x2="79848" y2="80000"/>
                          <a14:foregroundMark x1="79848" y1="80000" x2="60837" y2="91000"/>
                          <a14:foregroundMark x1="15970" y1="59000" x2="29278" y2="79667"/>
                          <a14:foregroundMark x1="68061" y1="54333" x2="71483" y2="52667"/>
                          <a14:foregroundMark x1="44867" y1="7000" x2="85932" y2="34000"/>
                          <a14:foregroundMark x1="47148" y1="8667" x2="93536" y2="18667"/>
                          <a14:foregroundMark x1="79468" y1="54667" x2="75285" y2="90667"/>
                          <a14:foregroundMark x1="24715" y1="4667" x2="18631" y2="42333"/>
                        </a14:backgroundRemoval>
                      </a14:imgEffect>
                    </a14:imgLayer>
                  </a14:imgProps>
                </a:ext>
                <a:ext uri="{28A0092B-C50C-407E-A947-70E740481C1C}">
                  <a14:useLocalDpi xmlns:a14="http://schemas.microsoft.com/office/drawing/2010/main" val="0"/>
                </a:ext>
              </a:extLst>
            </a:blip>
            <a:srcRect/>
            <a:stretch>
              <a:fillRect/>
            </a:stretch>
          </p:blipFill>
          <p:spPr bwMode="auto">
            <a:xfrm rot="20683137">
              <a:off x="3668670" y="2089823"/>
              <a:ext cx="717889" cy="818884"/>
            </a:xfrm>
            <a:prstGeom prst="rect">
              <a:avLst/>
            </a:prstGeom>
            <a:noFill/>
            <a:extLst>
              <a:ext uri="{909E8E84-426E-40DD-AFC4-6F175D3DCCD1}">
                <a14:hiddenFill xmlns:a14="http://schemas.microsoft.com/office/drawing/2010/main">
                  <a:solidFill>
                    <a:srgbClr val="FFFFFF"/>
                  </a:solidFill>
                </a14:hiddenFill>
              </a:ext>
            </a:extLst>
          </p:spPr>
        </p:pic>
      </p:grpSp>
      <p:sp>
        <p:nvSpPr>
          <p:cNvPr id="38" name="TextBox 37">
            <a:extLst>
              <a:ext uri="{FF2B5EF4-FFF2-40B4-BE49-F238E27FC236}">
                <a16:creationId xmlns:a16="http://schemas.microsoft.com/office/drawing/2014/main" id="{8A56D336-4FB8-D100-B59D-CF1E3E74C046}"/>
              </a:ext>
            </a:extLst>
          </p:cNvPr>
          <p:cNvSpPr txBox="1"/>
          <p:nvPr/>
        </p:nvSpPr>
        <p:spPr>
          <a:xfrm>
            <a:off x="6831793" y="1559186"/>
            <a:ext cx="2129190" cy="521208"/>
          </a:xfrm>
          <a:prstGeom prst="rect">
            <a:avLst/>
          </a:prstGeom>
          <a:noFill/>
          <a:ln w="28575">
            <a:solidFill>
              <a:srgbClr val="0432FF"/>
            </a:solidFill>
          </a:ln>
        </p:spPr>
        <p:txBody>
          <a:bodyPr wrap="square" rtlCol="0">
            <a:spAutoFit/>
          </a:bodyPr>
          <a:lstStyle/>
          <a:p>
            <a:endParaRPr lang="en-BE" dirty="0"/>
          </a:p>
        </p:txBody>
      </p:sp>
      <p:grpSp>
        <p:nvGrpSpPr>
          <p:cNvPr id="39" name="Group 38">
            <a:extLst>
              <a:ext uri="{FF2B5EF4-FFF2-40B4-BE49-F238E27FC236}">
                <a16:creationId xmlns:a16="http://schemas.microsoft.com/office/drawing/2014/main" id="{0A475AC9-22D4-2DE3-0747-663C136BEE6F}"/>
              </a:ext>
            </a:extLst>
          </p:cNvPr>
          <p:cNvGrpSpPr/>
          <p:nvPr/>
        </p:nvGrpSpPr>
        <p:grpSpPr>
          <a:xfrm>
            <a:off x="4051897" y="1391606"/>
            <a:ext cx="2677051" cy="2988585"/>
            <a:chOff x="4566712" y="1391606"/>
            <a:chExt cx="2677051" cy="2988585"/>
          </a:xfrm>
        </p:grpSpPr>
        <p:grpSp>
          <p:nvGrpSpPr>
            <p:cNvPr id="40" name="Group 39">
              <a:extLst>
                <a:ext uri="{FF2B5EF4-FFF2-40B4-BE49-F238E27FC236}">
                  <a16:creationId xmlns:a16="http://schemas.microsoft.com/office/drawing/2014/main" id="{4224D6E9-764F-F959-FB0E-7BB0A16C6779}"/>
                </a:ext>
              </a:extLst>
            </p:cNvPr>
            <p:cNvGrpSpPr/>
            <p:nvPr/>
          </p:nvGrpSpPr>
          <p:grpSpPr>
            <a:xfrm>
              <a:off x="4566712" y="2813788"/>
              <a:ext cx="2677051" cy="1566403"/>
              <a:chOff x="5499933" y="2396092"/>
              <a:chExt cx="2677051" cy="1566403"/>
            </a:xfrm>
          </p:grpSpPr>
          <p:pic>
            <p:nvPicPr>
              <p:cNvPr id="43" name="Picture 42">
                <a:extLst>
                  <a:ext uri="{FF2B5EF4-FFF2-40B4-BE49-F238E27FC236}">
                    <a16:creationId xmlns:a16="http://schemas.microsoft.com/office/drawing/2014/main" id="{46A9BD62-58B3-C0CF-E767-5EB0015F5ACE}"/>
                  </a:ext>
                </a:extLst>
              </p:cNvPr>
              <p:cNvPicPr>
                <a:picLocks noChangeAspect="1"/>
              </p:cNvPicPr>
              <p:nvPr/>
            </p:nvPicPr>
            <p:blipFill rotWithShape="1">
              <a:blip r:embed="rId6"/>
              <a:srcRect r="11736" b="49994"/>
              <a:stretch/>
            </p:blipFill>
            <p:spPr>
              <a:xfrm>
                <a:off x="5499933" y="2396092"/>
                <a:ext cx="2677051" cy="1566403"/>
              </a:xfrm>
              <a:prstGeom prst="rect">
                <a:avLst/>
              </a:prstGeom>
              <a:ln w="28575">
                <a:solidFill>
                  <a:srgbClr val="0432FF"/>
                </a:solidFill>
              </a:ln>
            </p:spPr>
          </p:pic>
          <p:sp>
            <p:nvSpPr>
              <p:cNvPr id="44" name="TextBox 43">
                <a:extLst>
                  <a:ext uri="{FF2B5EF4-FFF2-40B4-BE49-F238E27FC236}">
                    <a16:creationId xmlns:a16="http://schemas.microsoft.com/office/drawing/2014/main" id="{DE59458D-77A6-723D-651B-B429CF3BF2EA}"/>
                  </a:ext>
                </a:extLst>
              </p:cNvPr>
              <p:cNvSpPr txBox="1"/>
              <p:nvPr/>
            </p:nvSpPr>
            <p:spPr>
              <a:xfrm>
                <a:off x="7188736" y="3294471"/>
                <a:ext cx="651754" cy="369332"/>
              </a:xfrm>
              <a:prstGeom prst="rect">
                <a:avLst/>
              </a:prstGeom>
              <a:noFill/>
              <a:ln w="28575">
                <a:solidFill>
                  <a:srgbClr val="C00000"/>
                </a:solidFill>
              </a:ln>
            </p:spPr>
            <p:txBody>
              <a:bodyPr wrap="square" rtlCol="0">
                <a:spAutoFit/>
              </a:bodyPr>
              <a:lstStyle/>
              <a:p>
                <a:r>
                  <a:rPr lang="en-BE" dirty="0"/>
                  <a:t>1.7k</a:t>
                </a:r>
              </a:p>
            </p:txBody>
          </p:sp>
        </p:grpSp>
        <p:cxnSp>
          <p:nvCxnSpPr>
            <p:cNvPr id="41" name="Straight Connector 40">
              <a:extLst>
                <a:ext uri="{FF2B5EF4-FFF2-40B4-BE49-F238E27FC236}">
                  <a16:creationId xmlns:a16="http://schemas.microsoft.com/office/drawing/2014/main" id="{9E6C99BC-6A94-4D35-D273-FF62C57F8727}"/>
                </a:ext>
              </a:extLst>
            </p:cNvPr>
            <p:cNvCxnSpPr>
              <a:cxnSpLocks/>
            </p:cNvCxnSpPr>
            <p:nvPr/>
          </p:nvCxnSpPr>
          <p:spPr>
            <a:xfrm>
              <a:off x="5818556" y="1399030"/>
              <a:ext cx="0" cy="1414758"/>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054933C0-B287-CAB4-1959-A91993168646}"/>
                </a:ext>
              </a:extLst>
            </p:cNvPr>
            <p:cNvCxnSpPr>
              <a:cxnSpLocks/>
            </p:cNvCxnSpPr>
            <p:nvPr/>
          </p:nvCxnSpPr>
          <p:spPr>
            <a:xfrm flipH="1">
              <a:off x="4833105" y="1391606"/>
              <a:ext cx="1003491" cy="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pic>
        <p:nvPicPr>
          <p:cNvPr id="45" name="Picture 44">
            <a:extLst>
              <a:ext uri="{FF2B5EF4-FFF2-40B4-BE49-F238E27FC236}">
                <a16:creationId xmlns:a16="http://schemas.microsoft.com/office/drawing/2014/main" id="{085DA069-C699-C79F-23D3-415F35862912}"/>
              </a:ext>
            </a:extLst>
          </p:cNvPr>
          <p:cNvPicPr>
            <a:picLocks noChangeAspect="1"/>
          </p:cNvPicPr>
          <p:nvPr/>
        </p:nvPicPr>
        <p:blipFill>
          <a:blip r:embed="rId15"/>
          <a:stretch>
            <a:fillRect/>
          </a:stretch>
        </p:blipFill>
        <p:spPr>
          <a:xfrm>
            <a:off x="765720" y="869628"/>
            <a:ext cx="1463837" cy="536053"/>
          </a:xfrm>
          <a:prstGeom prst="rect">
            <a:avLst/>
          </a:prstGeom>
        </p:spPr>
      </p:pic>
      <p:sp>
        <p:nvSpPr>
          <p:cNvPr id="46" name="TextBox 45">
            <a:extLst>
              <a:ext uri="{FF2B5EF4-FFF2-40B4-BE49-F238E27FC236}">
                <a16:creationId xmlns:a16="http://schemas.microsoft.com/office/drawing/2014/main" id="{1144E6DE-6F7C-C7DA-2E4E-8D9BE934F2D8}"/>
              </a:ext>
            </a:extLst>
          </p:cNvPr>
          <p:cNvSpPr txBox="1"/>
          <p:nvPr/>
        </p:nvSpPr>
        <p:spPr>
          <a:xfrm>
            <a:off x="885969" y="936768"/>
            <a:ext cx="3432322" cy="521208"/>
          </a:xfrm>
          <a:prstGeom prst="rect">
            <a:avLst/>
          </a:prstGeom>
          <a:noFill/>
          <a:ln w="28575">
            <a:solidFill>
              <a:srgbClr val="0432FF"/>
            </a:solidFill>
          </a:ln>
        </p:spPr>
        <p:txBody>
          <a:bodyPr wrap="square" rtlCol="0">
            <a:spAutoFit/>
          </a:bodyPr>
          <a:lstStyle/>
          <a:p>
            <a:endParaRPr lang="en-BE" dirty="0"/>
          </a:p>
        </p:txBody>
      </p:sp>
      <p:grpSp>
        <p:nvGrpSpPr>
          <p:cNvPr id="47" name="Group 46">
            <a:extLst>
              <a:ext uri="{FF2B5EF4-FFF2-40B4-BE49-F238E27FC236}">
                <a16:creationId xmlns:a16="http://schemas.microsoft.com/office/drawing/2014/main" id="{F3156646-A129-D3D3-7859-70E1808DC105}"/>
              </a:ext>
            </a:extLst>
          </p:cNvPr>
          <p:cNvGrpSpPr/>
          <p:nvPr/>
        </p:nvGrpSpPr>
        <p:grpSpPr>
          <a:xfrm>
            <a:off x="6880906" y="2513348"/>
            <a:ext cx="2035311" cy="3444974"/>
            <a:chOff x="9933232" y="2716609"/>
            <a:chExt cx="2035311" cy="3444974"/>
          </a:xfrm>
        </p:grpSpPr>
        <p:grpSp>
          <p:nvGrpSpPr>
            <p:cNvPr id="48" name="Group 47">
              <a:extLst>
                <a:ext uri="{FF2B5EF4-FFF2-40B4-BE49-F238E27FC236}">
                  <a16:creationId xmlns:a16="http://schemas.microsoft.com/office/drawing/2014/main" id="{80F511AA-AF68-F4BD-DC24-880E6B7D7FEE}"/>
                </a:ext>
              </a:extLst>
            </p:cNvPr>
            <p:cNvGrpSpPr/>
            <p:nvPr/>
          </p:nvGrpSpPr>
          <p:grpSpPr>
            <a:xfrm>
              <a:off x="9933232" y="2745392"/>
              <a:ext cx="2035311" cy="3416190"/>
              <a:chOff x="2290541" y="1520166"/>
              <a:chExt cx="1949006" cy="3587901"/>
            </a:xfrm>
          </p:grpSpPr>
          <p:pic>
            <p:nvPicPr>
              <p:cNvPr id="50" name="Picture 49" descr="Text&#10;&#10;Description automatically generated">
                <a:extLst>
                  <a:ext uri="{FF2B5EF4-FFF2-40B4-BE49-F238E27FC236}">
                    <a16:creationId xmlns:a16="http://schemas.microsoft.com/office/drawing/2014/main" id="{A255A255-7B35-F5E8-278D-1B342149061E}"/>
                  </a:ext>
                </a:extLst>
              </p:cNvPr>
              <p:cNvPicPr>
                <a:picLocks noChangeAspect="1"/>
              </p:cNvPicPr>
              <p:nvPr/>
            </p:nvPicPr>
            <p:blipFill rotWithShape="1">
              <a:blip r:embed="rId16"/>
              <a:srcRect b="22845"/>
              <a:stretch/>
            </p:blipFill>
            <p:spPr>
              <a:xfrm>
                <a:off x="2294674" y="4608337"/>
                <a:ext cx="1612899" cy="499730"/>
              </a:xfrm>
              <a:prstGeom prst="rect">
                <a:avLst/>
              </a:prstGeom>
            </p:spPr>
          </p:pic>
          <p:pic>
            <p:nvPicPr>
              <p:cNvPr id="51" name="Picture 50" descr="Text&#10;&#10;Description automatically generated with medium confidence">
                <a:extLst>
                  <a:ext uri="{FF2B5EF4-FFF2-40B4-BE49-F238E27FC236}">
                    <a16:creationId xmlns:a16="http://schemas.microsoft.com/office/drawing/2014/main" id="{F87C420F-9324-421B-CDEB-E67C51FF7A47}"/>
                  </a:ext>
                </a:extLst>
              </p:cNvPr>
              <p:cNvPicPr>
                <a:picLocks noChangeAspect="1"/>
              </p:cNvPicPr>
              <p:nvPr/>
            </p:nvPicPr>
            <p:blipFill rotWithShape="1">
              <a:blip r:embed="rId17"/>
              <a:srcRect b="24329"/>
              <a:stretch/>
            </p:blipFill>
            <p:spPr>
              <a:xfrm>
                <a:off x="2301174" y="4042990"/>
                <a:ext cx="1638300" cy="499730"/>
              </a:xfrm>
              <a:prstGeom prst="rect">
                <a:avLst/>
              </a:prstGeom>
            </p:spPr>
          </p:pic>
          <p:pic>
            <p:nvPicPr>
              <p:cNvPr id="52" name="Picture 51" descr="A picture containing text&#10;&#10;Description automatically generated">
                <a:extLst>
                  <a:ext uri="{FF2B5EF4-FFF2-40B4-BE49-F238E27FC236}">
                    <a16:creationId xmlns:a16="http://schemas.microsoft.com/office/drawing/2014/main" id="{CD5C0C38-7B2B-121E-3E32-EA99A7E219CA}"/>
                  </a:ext>
                </a:extLst>
              </p:cNvPr>
              <p:cNvPicPr>
                <a:picLocks noChangeAspect="1"/>
              </p:cNvPicPr>
              <p:nvPr/>
            </p:nvPicPr>
            <p:blipFill rotWithShape="1">
              <a:blip r:embed="rId18"/>
              <a:srcRect b="28583"/>
              <a:stretch/>
            </p:blipFill>
            <p:spPr>
              <a:xfrm>
                <a:off x="2290541" y="3518080"/>
                <a:ext cx="1625600" cy="462570"/>
              </a:xfrm>
              <a:prstGeom prst="rect">
                <a:avLst/>
              </a:prstGeom>
            </p:spPr>
          </p:pic>
          <p:pic>
            <p:nvPicPr>
              <p:cNvPr id="53" name="Picture 52" descr="Graphical user interface, text, application&#10;&#10;Description automatically generated">
                <a:extLst>
                  <a:ext uri="{FF2B5EF4-FFF2-40B4-BE49-F238E27FC236}">
                    <a16:creationId xmlns:a16="http://schemas.microsoft.com/office/drawing/2014/main" id="{64FFC174-A0EB-706D-8D3C-CE9C8B6558E3}"/>
                  </a:ext>
                </a:extLst>
              </p:cNvPr>
              <p:cNvPicPr>
                <a:picLocks noChangeAspect="1"/>
              </p:cNvPicPr>
              <p:nvPr/>
            </p:nvPicPr>
            <p:blipFill rotWithShape="1">
              <a:blip r:embed="rId19"/>
              <a:srcRect b="25757"/>
              <a:stretch/>
            </p:blipFill>
            <p:spPr>
              <a:xfrm>
                <a:off x="2290541" y="2936103"/>
                <a:ext cx="1739900" cy="499730"/>
              </a:xfrm>
              <a:prstGeom prst="rect">
                <a:avLst/>
              </a:prstGeom>
            </p:spPr>
          </p:pic>
          <p:pic>
            <p:nvPicPr>
              <p:cNvPr id="54" name="Picture 53" descr="Graphical user interface, text, application, email&#10;&#10;Description automatically generated">
                <a:extLst>
                  <a:ext uri="{FF2B5EF4-FFF2-40B4-BE49-F238E27FC236}">
                    <a16:creationId xmlns:a16="http://schemas.microsoft.com/office/drawing/2014/main" id="{9CCAAA1E-B4AB-47AF-14A6-2B795B2CB5EC}"/>
                  </a:ext>
                </a:extLst>
              </p:cNvPr>
              <p:cNvPicPr>
                <a:picLocks noChangeAspect="1"/>
              </p:cNvPicPr>
              <p:nvPr/>
            </p:nvPicPr>
            <p:blipFill rotWithShape="1">
              <a:blip r:embed="rId20"/>
              <a:srcRect t="-95" r="60426" b="77988"/>
              <a:stretch/>
            </p:blipFill>
            <p:spPr>
              <a:xfrm>
                <a:off x="2294526" y="1520166"/>
                <a:ext cx="1945021" cy="499730"/>
              </a:xfrm>
              <a:prstGeom prst="rect">
                <a:avLst/>
              </a:prstGeom>
            </p:spPr>
          </p:pic>
          <p:pic>
            <p:nvPicPr>
              <p:cNvPr id="55" name="Picture 54" descr="Graphical user interface, text, application, email&#10;&#10;Description automatically generated">
                <a:extLst>
                  <a:ext uri="{FF2B5EF4-FFF2-40B4-BE49-F238E27FC236}">
                    <a16:creationId xmlns:a16="http://schemas.microsoft.com/office/drawing/2014/main" id="{046253A0-2591-3F62-E194-2913086A99F5}"/>
                  </a:ext>
                </a:extLst>
              </p:cNvPr>
              <p:cNvPicPr>
                <a:picLocks noChangeAspect="1"/>
              </p:cNvPicPr>
              <p:nvPr/>
            </p:nvPicPr>
            <p:blipFill rotWithShape="1">
              <a:blip r:embed="rId20"/>
              <a:srcRect l="23796" t="70225" r="39288" b="8372"/>
              <a:stretch/>
            </p:blipFill>
            <p:spPr>
              <a:xfrm>
                <a:off x="2294527" y="2421866"/>
                <a:ext cx="1814332" cy="483836"/>
              </a:xfrm>
              <a:prstGeom prst="rect">
                <a:avLst/>
              </a:prstGeom>
            </p:spPr>
          </p:pic>
          <p:pic>
            <p:nvPicPr>
              <p:cNvPr id="56" name="Picture 55" descr="Graphical user interface, text, application, email&#10;&#10;Description automatically generated">
                <a:extLst>
                  <a:ext uri="{FF2B5EF4-FFF2-40B4-BE49-F238E27FC236}">
                    <a16:creationId xmlns:a16="http://schemas.microsoft.com/office/drawing/2014/main" id="{8D5E6961-2536-84DA-B003-2C39C37F523A}"/>
                  </a:ext>
                </a:extLst>
              </p:cNvPr>
              <p:cNvPicPr>
                <a:picLocks noChangeAspect="1"/>
              </p:cNvPicPr>
              <p:nvPr/>
            </p:nvPicPr>
            <p:blipFill rotWithShape="1">
              <a:blip r:embed="rId20"/>
              <a:srcRect l="23797" t="23429" r="40803" b="56346"/>
              <a:stretch/>
            </p:blipFill>
            <p:spPr>
              <a:xfrm>
                <a:off x="2294526" y="1985932"/>
                <a:ext cx="1739901" cy="457200"/>
              </a:xfrm>
              <a:prstGeom prst="rect">
                <a:avLst/>
              </a:prstGeom>
            </p:spPr>
          </p:pic>
        </p:grpSp>
        <p:sp>
          <p:nvSpPr>
            <p:cNvPr id="49" name="Rectangle 48">
              <a:extLst>
                <a:ext uri="{FF2B5EF4-FFF2-40B4-BE49-F238E27FC236}">
                  <a16:creationId xmlns:a16="http://schemas.microsoft.com/office/drawing/2014/main" id="{BCE57C6D-1CC9-C827-8793-9E9BB228B84F}"/>
                </a:ext>
              </a:extLst>
            </p:cNvPr>
            <p:cNvSpPr/>
            <p:nvPr/>
          </p:nvSpPr>
          <p:spPr>
            <a:xfrm>
              <a:off x="9943389" y="2716609"/>
              <a:ext cx="1666231" cy="3444974"/>
            </a:xfrm>
            <a:prstGeom prst="rect">
              <a:avLst/>
            </a:prstGeom>
            <a:noFill/>
            <a:ln w="28575">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dirty="0"/>
            </a:p>
          </p:txBody>
        </p:sp>
      </p:grpSp>
      <p:sp>
        <p:nvSpPr>
          <p:cNvPr id="2" name="Slide Number Placeholder 4">
            <a:extLst>
              <a:ext uri="{FF2B5EF4-FFF2-40B4-BE49-F238E27FC236}">
                <a16:creationId xmlns:a16="http://schemas.microsoft.com/office/drawing/2014/main" id="{8496D6BD-2519-778E-A587-89AF420FAC9C}"/>
              </a:ext>
            </a:extLst>
          </p:cNvPr>
          <p:cNvSpPr>
            <a:spLocks noGrp="1"/>
          </p:cNvSpPr>
          <p:nvPr>
            <p:ph type="sldNum" sz="quarter" idx="11"/>
          </p:nvPr>
        </p:nvSpPr>
        <p:spPr>
          <a:xfrm>
            <a:off x="6024915" y="6147346"/>
            <a:ext cx="2895600" cy="457200"/>
          </a:xfrm>
        </p:spPr>
        <p:txBody>
          <a:bodyPr/>
          <a:lstStyle/>
          <a:p>
            <a:pPr>
              <a:defRPr/>
            </a:pPr>
            <a:r>
              <a:rPr lang="en-US" altLang="x-none" dirty="0"/>
              <a:t>Object-Oriented Reengineering.</a:t>
            </a:r>
            <a:fld id="{28B0D84E-F486-BB43-9FBC-1E15A1D2605E}" type="slidenum">
              <a:rPr lang="en-US" altLang="x-none" smtClean="0"/>
              <a:pPr>
                <a:defRPr/>
              </a:pPr>
              <a:t>43</a:t>
            </a:fld>
            <a:endParaRPr lang="en-US" altLang="x-none" dirty="0"/>
          </a:p>
        </p:txBody>
      </p:sp>
    </p:spTree>
    <p:extLst>
      <p:ext uri="{BB962C8B-B14F-4D97-AF65-F5344CB8AC3E}">
        <p14:creationId xmlns:p14="http://schemas.microsoft.com/office/powerpoint/2010/main" val="205424076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nodeType="clickEffect">
                                  <p:stCondLst>
                                    <p:cond delay="0"/>
                                  </p:stCondLst>
                                  <p:childTnLst>
                                    <p:set>
                                      <p:cBhvr>
                                        <p:cTn id="30" dur="1" fill="hold">
                                          <p:stCondLst>
                                            <p:cond delay="0"/>
                                          </p:stCondLst>
                                        </p:cTn>
                                        <p:tgtEl>
                                          <p:spTgt spid="47"/>
                                        </p:tgtEl>
                                        <p:attrNameLst>
                                          <p:attrName>style.visibility</p:attrName>
                                        </p:attrNameLst>
                                      </p:cBhvr>
                                      <p:to>
                                        <p:strVal val="visible"/>
                                      </p:to>
                                    </p:set>
                                    <p:animEffect transition="in" filter="dissolve">
                                      <p:cBhvr>
                                        <p:cTn id="31"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46"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34F5E6-9F91-507E-0814-49D94C04F3A7}"/>
              </a:ext>
            </a:extLst>
          </p:cNvPr>
          <p:cNvSpPr>
            <a:spLocks noGrp="1"/>
          </p:cNvSpPr>
          <p:nvPr>
            <p:ph type="title"/>
          </p:nvPr>
        </p:nvSpPr>
        <p:spPr>
          <a:xfrm>
            <a:off x="685800" y="381000"/>
            <a:ext cx="7772400" cy="815752"/>
          </a:xfrm>
        </p:spPr>
        <p:txBody>
          <a:bodyPr/>
          <a:lstStyle/>
          <a:p>
            <a:r>
              <a:rPr lang="en-US" altLang="x-none" sz="3200" dirty="0"/>
              <a:t>Why should we mine Software repositories?</a:t>
            </a:r>
            <a:endParaRPr lang="en-BE" sz="3200" dirty="0"/>
          </a:p>
        </p:txBody>
      </p:sp>
      <p:sp>
        <p:nvSpPr>
          <p:cNvPr id="3" name="Date Placeholder 2">
            <a:extLst>
              <a:ext uri="{FF2B5EF4-FFF2-40B4-BE49-F238E27FC236}">
                <a16:creationId xmlns:a16="http://schemas.microsoft.com/office/drawing/2014/main" id="{0620F92F-D2F7-4616-6C4F-512B475108D4}"/>
              </a:ext>
            </a:extLst>
          </p:cNvPr>
          <p:cNvSpPr>
            <a:spLocks noGrp="1"/>
          </p:cNvSpPr>
          <p:nvPr>
            <p:ph type="dt" sz="half" idx="10"/>
          </p:nvPr>
        </p:nvSpPr>
        <p:spPr/>
        <p:txBody>
          <a:bodyPr/>
          <a:lstStyle/>
          <a:p>
            <a:pPr>
              <a:defRPr/>
            </a:pPr>
            <a:endParaRPr lang="en-US" altLang="x-none"/>
          </a:p>
        </p:txBody>
      </p:sp>
      <p:sp>
        <p:nvSpPr>
          <p:cNvPr id="4" name="Slide Number Placeholder 3">
            <a:extLst>
              <a:ext uri="{FF2B5EF4-FFF2-40B4-BE49-F238E27FC236}">
                <a16:creationId xmlns:a16="http://schemas.microsoft.com/office/drawing/2014/main" id="{A364F83C-39A2-5179-5CBF-5B2CBBA3BDE2}"/>
              </a:ext>
            </a:extLst>
          </p:cNvPr>
          <p:cNvSpPr>
            <a:spLocks noGrp="1"/>
          </p:cNvSpPr>
          <p:nvPr>
            <p:ph type="sldNum" sz="quarter" idx="11"/>
          </p:nvPr>
        </p:nvSpPr>
        <p:spPr/>
        <p:txBody>
          <a:bodyPr/>
          <a:lstStyle/>
          <a:p>
            <a:pPr>
              <a:defRPr/>
            </a:pPr>
            <a:r>
              <a:rPr lang="en-US" altLang="x-none" dirty="0"/>
              <a:t>Object-Oriented Reengineering.</a:t>
            </a:r>
            <a:fld id="{F85D24D9-77A6-A74D-90BB-545712034A1E}" type="slidenum">
              <a:rPr lang="en-US" altLang="x-none" smtClean="0"/>
              <a:pPr>
                <a:defRPr/>
              </a:pPr>
              <a:t>44</a:t>
            </a:fld>
            <a:endParaRPr lang="en-US" altLang="x-none" dirty="0"/>
          </a:p>
        </p:txBody>
      </p:sp>
      <p:sp>
        <p:nvSpPr>
          <p:cNvPr id="6" name="TextBox 5">
            <a:extLst>
              <a:ext uri="{FF2B5EF4-FFF2-40B4-BE49-F238E27FC236}">
                <a16:creationId xmlns:a16="http://schemas.microsoft.com/office/drawing/2014/main" id="{7933F316-1C7C-0754-208D-F8E6D025E078}"/>
              </a:ext>
            </a:extLst>
          </p:cNvPr>
          <p:cNvSpPr txBox="1"/>
          <p:nvPr/>
        </p:nvSpPr>
        <p:spPr>
          <a:xfrm>
            <a:off x="685800" y="1908819"/>
            <a:ext cx="7990656" cy="1569660"/>
          </a:xfrm>
          <a:prstGeom prst="rect">
            <a:avLst/>
          </a:prstGeom>
          <a:noFill/>
          <a:ln w="28575">
            <a:solidFill>
              <a:srgbClr val="7F010D"/>
            </a:solidFill>
          </a:ln>
        </p:spPr>
        <p:txBody>
          <a:bodyPr wrap="square">
            <a:spAutoFit/>
          </a:bodyPr>
          <a:lstStyle/>
          <a:p>
            <a:pPr algn="ctr"/>
            <a:r>
              <a:rPr lang="en-GB" b="0" i="0" dirty="0">
                <a:solidFill>
                  <a:srgbClr val="002060"/>
                </a:solidFill>
                <a:effectLst/>
                <a:latin typeface="Helvetica Neue" panose="02000503000000020004" pitchFamily="2" charset="0"/>
              </a:rPr>
              <a:t>The goal </a:t>
            </a:r>
            <a:r>
              <a:rPr lang="en-GB" dirty="0">
                <a:solidFill>
                  <a:srgbClr val="002060"/>
                </a:solidFill>
                <a:latin typeface="Helvetica Neue" panose="02000503000000020004" pitchFamily="2" charset="0"/>
              </a:rPr>
              <a:t>… </a:t>
            </a:r>
            <a:r>
              <a:rPr lang="en-GB" b="0" i="0" dirty="0">
                <a:solidFill>
                  <a:srgbClr val="002060"/>
                </a:solidFill>
                <a:effectLst/>
                <a:latin typeface="Helvetica Neue" panose="02000503000000020004" pitchFamily="2" charset="0"/>
              </a:rPr>
              <a:t>is to improve software engineering practices by uncovering interesting and actionable information about software systems and projects using the vast amounts of software data</a:t>
            </a:r>
            <a:endParaRPr lang="en-BE" dirty="0">
              <a:solidFill>
                <a:srgbClr val="002060"/>
              </a:solidFill>
            </a:endParaRPr>
          </a:p>
        </p:txBody>
      </p:sp>
      <p:sp>
        <p:nvSpPr>
          <p:cNvPr id="7" name="TextBox 6">
            <a:extLst>
              <a:ext uri="{FF2B5EF4-FFF2-40B4-BE49-F238E27FC236}">
                <a16:creationId xmlns:a16="http://schemas.microsoft.com/office/drawing/2014/main" id="{4861A2CF-08B4-717D-51B6-0FB199172D6F}"/>
              </a:ext>
            </a:extLst>
          </p:cNvPr>
          <p:cNvSpPr txBox="1"/>
          <p:nvPr/>
        </p:nvSpPr>
        <p:spPr>
          <a:xfrm>
            <a:off x="216632" y="4172853"/>
            <a:ext cx="4464496" cy="1477328"/>
          </a:xfrm>
          <a:prstGeom prst="rect">
            <a:avLst/>
          </a:prstGeom>
          <a:noFill/>
          <a:ln w="19050">
            <a:solidFill>
              <a:srgbClr val="0000CC"/>
            </a:solidFill>
          </a:ln>
        </p:spPr>
        <p:txBody>
          <a:bodyPr wrap="square" rtlCol="0">
            <a:spAutoFit/>
          </a:bodyPr>
          <a:lstStyle/>
          <a:p>
            <a:r>
              <a:rPr lang="en-BE" sz="1800" dirty="0">
                <a:solidFill>
                  <a:srgbClr val="002060"/>
                </a:solidFill>
              </a:rPr>
              <a:t>+ Understand software development process</a:t>
            </a:r>
          </a:p>
          <a:p>
            <a:r>
              <a:rPr lang="en-BE" sz="1800" dirty="0">
                <a:solidFill>
                  <a:srgbClr val="002060"/>
                </a:solidFill>
              </a:rPr>
              <a:t>+ Support and/or improve the maintenance of software systems</a:t>
            </a:r>
          </a:p>
          <a:p>
            <a:r>
              <a:rPr lang="en-BE" sz="1800" dirty="0">
                <a:solidFill>
                  <a:srgbClr val="002060"/>
                </a:solidFill>
              </a:rPr>
              <a:t>+ Exploit knowledge in planning the future development</a:t>
            </a:r>
          </a:p>
        </p:txBody>
      </p:sp>
      <p:sp>
        <p:nvSpPr>
          <p:cNvPr id="8" name="TextBox 7">
            <a:extLst>
              <a:ext uri="{FF2B5EF4-FFF2-40B4-BE49-F238E27FC236}">
                <a16:creationId xmlns:a16="http://schemas.microsoft.com/office/drawing/2014/main" id="{B15B114A-C7B3-55B1-4BAB-4B6A6D792D59}"/>
              </a:ext>
            </a:extLst>
          </p:cNvPr>
          <p:cNvSpPr txBox="1"/>
          <p:nvPr/>
        </p:nvSpPr>
        <p:spPr>
          <a:xfrm>
            <a:off x="5182952" y="3933056"/>
            <a:ext cx="3744416" cy="1015663"/>
          </a:xfrm>
          <a:prstGeom prst="rect">
            <a:avLst/>
          </a:prstGeom>
          <a:noFill/>
          <a:ln w="19050">
            <a:solidFill>
              <a:srgbClr val="0000CC"/>
            </a:solidFill>
          </a:ln>
        </p:spPr>
        <p:txBody>
          <a:bodyPr wrap="square" rtlCol="0">
            <a:spAutoFit/>
          </a:bodyPr>
          <a:lstStyle/>
          <a:p>
            <a:r>
              <a:rPr lang="en-BE" dirty="0">
                <a:solidFill>
                  <a:srgbClr val="002060"/>
                </a:solidFill>
              </a:rPr>
              <a:t>- </a:t>
            </a:r>
            <a:r>
              <a:rPr lang="en-GB" sz="1800" dirty="0">
                <a:solidFill>
                  <a:srgbClr val="002060"/>
                </a:solidFill>
              </a:rPr>
              <a:t>I</a:t>
            </a:r>
            <a:r>
              <a:rPr lang="en-BE" sz="1800" dirty="0">
                <a:solidFill>
                  <a:srgbClr val="002060"/>
                </a:solidFill>
              </a:rPr>
              <a:t>f the data analysis in not carefully designed and executed, it can lead to invalid conclusions</a:t>
            </a:r>
          </a:p>
        </p:txBody>
      </p:sp>
      <p:pic>
        <p:nvPicPr>
          <p:cNvPr id="9" name="Picture 2" descr="MSR 2017">
            <a:extLst>
              <a:ext uri="{FF2B5EF4-FFF2-40B4-BE49-F238E27FC236}">
                <a16:creationId xmlns:a16="http://schemas.microsoft.com/office/drawing/2014/main" id="{0D4BC4C0-1F37-3362-0B62-67EEC3CDA0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4336" y="4867329"/>
            <a:ext cx="1519664" cy="15196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9587291"/>
      </p:ext>
    </p:extLst>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2AB10D-CE7D-0116-D16B-14CB22E4B96D}"/>
              </a:ext>
            </a:extLst>
          </p:cNvPr>
          <p:cNvSpPr>
            <a:spLocks noGrp="1"/>
          </p:cNvSpPr>
          <p:nvPr>
            <p:ph type="title"/>
          </p:nvPr>
        </p:nvSpPr>
        <p:spPr/>
        <p:txBody>
          <a:bodyPr/>
          <a:lstStyle/>
          <a:p>
            <a:pPr algn="l"/>
            <a:r>
              <a:rPr lang="en-US" altLang="x-none" sz="2400" dirty="0"/>
              <a:t>What are some of the data sources of software engineering data?</a:t>
            </a:r>
            <a:endParaRPr lang="en-BE" sz="2400" dirty="0"/>
          </a:p>
        </p:txBody>
      </p:sp>
      <p:sp>
        <p:nvSpPr>
          <p:cNvPr id="3" name="Date Placeholder 2">
            <a:extLst>
              <a:ext uri="{FF2B5EF4-FFF2-40B4-BE49-F238E27FC236}">
                <a16:creationId xmlns:a16="http://schemas.microsoft.com/office/drawing/2014/main" id="{BF29C5A2-9705-3362-BE8D-58865E2F80C6}"/>
              </a:ext>
            </a:extLst>
          </p:cNvPr>
          <p:cNvSpPr>
            <a:spLocks noGrp="1"/>
          </p:cNvSpPr>
          <p:nvPr>
            <p:ph type="dt" sz="half" idx="10"/>
          </p:nvPr>
        </p:nvSpPr>
        <p:spPr/>
        <p:txBody>
          <a:bodyPr/>
          <a:lstStyle/>
          <a:p>
            <a:pPr>
              <a:defRPr/>
            </a:pPr>
            <a:endParaRPr lang="en-US" altLang="x-none"/>
          </a:p>
        </p:txBody>
      </p:sp>
      <p:sp>
        <p:nvSpPr>
          <p:cNvPr id="4" name="Slide Number Placeholder 3">
            <a:extLst>
              <a:ext uri="{FF2B5EF4-FFF2-40B4-BE49-F238E27FC236}">
                <a16:creationId xmlns:a16="http://schemas.microsoft.com/office/drawing/2014/main" id="{C463E3D0-B242-7E18-B26D-99583D3471E5}"/>
              </a:ext>
            </a:extLst>
          </p:cNvPr>
          <p:cNvSpPr>
            <a:spLocks noGrp="1"/>
          </p:cNvSpPr>
          <p:nvPr>
            <p:ph type="sldNum" sz="quarter" idx="11"/>
          </p:nvPr>
        </p:nvSpPr>
        <p:spPr/>
        <p:txBody>
          <a:bodyPr/>
          <a:lstStyle/>
          <a:p>
            <a:pPr>
              <a:defRPr/>
            </a:pPr>
            <a:r>
              <a:rPr lang="en-US" altLang="x-none"/>
              <a:t>Object-Oriented Reengineering.</a:t>
            </a:r>
            <a:fld id="{F85D24D9-77A6-A74D-90BB-545712034A1E}" type="slidenum">
              <a:rPr lang="en-US" altLang="x-none" smtClean="0"/>
              <a:pPr>
                <a:defRPr/>
              </a:pPr>
              <a:t>45</a:t>
            </a:fld>
            <a:endParaRPr lang="en-US" altLang="x-none"/>
          </a:p>
        </p:txBody>
      </p:sp>
      <p:pic>
        <p:nvPicPr>
          <p:cNvPr id="5" name="Picture 4">
            <a:extLst>
              <a:ext uri="{FF2B5EF4-FFF2-40B4-BE49-F238E27FC236}">
                <a16:creationId xmlns:a16="http://schemas.microsoft.com/office/drawing/2014/main" id="{DC71DCDC-77A1-7453-C292-5E345042BFDC}"/>
              </a:ext>
            </a:extLst>
          </p:cNvPr>
          <p:cNvPicPr>
            <a:picLocks noChangeAspect="1"/>
          </p:cNvPicPr>
          <p:nvPr/>
        </p:nvPicPr>
        <p:blipFill rotWithShape="1">
          <a:blip r:embed="rId3"/>
          <a:srcRect t="2401"/>
          <a:stretch/>
        </p:blipFill>
        <p:spPr>
          <a:xfrm>
            <a:off x="1367644" y="1219200"/>
            <a:ext cx="6408712" cy="3806488"/>
          </a:xfrm>
          <a:prstGeom prst="rect">
            <a:avLst/>
          </a:prstGeom>
        </p:spPr>
      </p:pic>
      <p:sp>
        <p:nvSpPr>
          <p:cNvPr id="7" name="TextBox 6">
            <a:extLst>
              <a:ext uri="{FF2B5EF4-FFF2-40B4-BE49-F238E27FC236}">
                <a16:creationId xmlns:a16="http://schemas.microsoft.com/office/drawing/2014/main" id="{659E3AB5-3A8D-FEC2-21B8-91DAA62ECF38}"/>
              </a:ext>
            </a:extLst>
          </p:cNvPr>
          <p:cNvSpPr txBox="1"/>
          <p:nvPr/>
        </p:nvSpPr>
        <p:spPr>
          <a:xfrm>
            <a:off x="1138098" y="5048071"/>
            <a:ext cx="7056784" cy="1015663"/>
          </a:xfrm>
          <a:prstGeom prst="rect">
            <a:avLst/>
          </a:prstGeom>
          <a:noFill/>
          <a:ln w="19050">
            <a:solidFill>
              <a:srgbClr val="7F010D"/>
            </a:solidFill>
          </a:ln>
        </p:spPr>
        <p:txBody>
          <a:bodyPr wrap="square" rtlCol="0">
            <a:spAutoFit/>
          </a:bodyPr>
          <a:lstStyle/>
          <a:p>
            <a:r>
              <a:rPr lang="en-BE" sz="2000" dirty="0"/>
              <a:t>This list is not exhaustive. </a:t>
            </a:r>
          </a:p>
          <a:p>
            <a:r>
              <a:rPr lang="en-BE" sz="2000" b="1" dirty="0"/>
              <a:t>Qn. What are some of the additional software engineering data sources that can be mained?</a:t>
            </a:r>
          </a:p>
        </p:txBody>
      </p:sp>
    </p:spTree>
    <p:extLst>
      <p:ext uri="{BB962C8B-B14F-4D97-AF65-F5344CB8AC3E}">
        <p14:creationId xmlns:p14="http://schemas.microsoft.com/office/powerpoint/2010/main" val="3345983958"/>
      </p:ext>
    </p:extLst>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5DFD74-806D-BB97-84A3-5DF6AA29F8DD}"/>
              </a:ext>
            </a:extLst>
          </p:cNvPr>
          <p:cNvSpPr>
            <a:spLocks noGrp="1"/>
          </p:cNvSpPr>
          <p:nvPr>
            <p:ph type="title"/>
          </p:nvPr>
        </p:nvSpPr>
        <p:spPr/>
        <p:txBody>
          <a:bodyPr/>
          <a:lstStyle/>
          <a:p>
            <a:pPr algn="l"/>
            <a:r>
              <a:rPr lang="en-US" altLang="x-none" sz="2400" dirty="0"/>
              <a:t>What are some of the existing tools we can use to mine software engineering data?</a:t>
            </a:r>
            <a:endParaRPr lang="en-BE" sz="2400" dirty="0"/>
          </a:p>
        </p:txBody>
      </p:sp>
      <p:sp>
        <p:nvSpPr>
          <p:cNvPr id="3" name="Date Placeholder 2">
            <a:extLst>
              <a:ext uri="{FF2B5EF4-FFF2-40B4-BE49-F238E27FC236}">
                <a16:creationId xmlns:a16="http://schemas.microsoft.com/office/drawing/2014/main" id="{FF336109-FC82-2261-1AD8-A390FEB304C4}"/>
              </a:ext>
            </a:extLst>
          </p:cNvPr>
          <p:cNvSpPr>
            <a:spLocks noGrp="1"/>
          </p:cNvSpPr>
          <p:nvPr>
            <p:ph type="dt" sz="half" idx="10"/>
          </p:nvPr>
        </p:nvSpPr>
        <p:spPr/>
        <p:txBody>
          <a:bodyPr/>
          <a:lstStyle/>
          <a:p>
            <a:pPr>
              <a:defRPr/>
            </a:pPr>
            <a:endParaRPr lang="en-US" altLang="x-none"/>
          </a:p>
        </p:txBody>
      </p:sp>
      <p:sp>
        <p:nvSpPr>
          <p:cNvPr id="4" name="Slide Number Placeholder 3">
            <a:extLst>
              <a:ext uri="{FF2B5EF4-FFF2-40B4-BE49-F238E27FC236}">
                <a16:creationId xmlns:a16="http://schemas.microsoft.com/office/drawing/2014/main" id="{AEBC7482-996F-F9DE-EF20-E9E90F996B90}"/>
              </a:ext>
            </a:extLst>
          </p:cNvPr>
          <p:cNvSpPr>
            <a:spLocks noGrp="1"/>
          </p:cNvSpPr>
          <p:nvPr>
            <p:ph type="sldNum" sz="quarter" idx="11"/>
          </p:nvPr>
        </p:nvSpPr>
        <p:spPr/>
        <p:txBody>
          <a:bodyPr/>
          <a:lstStyle/>
          <a:p>
            <a:pPr>
              <a:defRPr/>
            </a:pPr>
            <a:r>
              <a:rPr lang="en-US" altLang="x-none"/>
              <a:t>Object-Oriented Reengineering.</a:t>
            </a:r>
            <a:fld id="{F85D24D9-77A6-A74D-90BB-545712034A1E}" type="slidenum">
              <a:rPr lang="en-US" altLang="x-none" smtClean="0"/>
              <a:pPr>
                <a:defRPr/>
              </a:pPr>
              <a:t>46</a:t>
            </a:fld>
            <a:endParaRPr lang="en-US" altLang="x-none"/>
          </a:p>
        </p:txBody>
      </p:sp>
      <p:sp>
        <p:nvSpPr>
          <p:cNvPr id="6" name="TextBox 5">
            <a:extLst>
              <a:ext uri="{FF2B5EF4-FFF2-40B4-BE49-F238E27FC236}">
                <a16:creationId xmlns:a16="http://schemas.microsoft.com/office/drawing/2014/main" id="{219A0AEE-A3F3-E353-6777-FB93A1E47708}"/>
              </a:ext>
            </a:extLst>
          </p:cNvPr>
          <p:cNvSpPr txBox="1"/>
          <p:nvPr/>
        </p:nvSpPr>
        <p:spPr>
          <a:xfrm>
            <a:off x="685800" y="1352778"/>
            <a:ext cx="7488832" cy="1384995"/>
          </a:xfrm>
          <a:prstGeom prst="rect">
            <a:avLst/>
          </a:prstGeom>
          <a:noFill/>
          <a:ln w="19050">
            <a:solidFill>
              <a:srgbClr val="0000CC"/>
            </a:solidFill>
          </a:ln>
        </p:spPr>
        <p:txBody>
          <a:bodyPr wrap="square">
            <a:spAutoFit/>
          </a:bodyPr>
          <a:lstStyle/>
          <a:p>
            <a:pPr algn="l"/>
            <a:r>
              <a:rPr lang="en-GB" b="1" i="0" dirty="0" err="1">
                <a:solidFill>
                  <a:srgbClr val="002060"/>
                </a:solidFill>
                <a:effectLst/>
                <a:latin typeface="-apple-system"/>
              </a:rPr>
              <a:t>PyDriller</a:t>
            </a:r>
            <a:r>
              <a:rPr lang="en-GB" b="0" i="0" dirty="0">
                <a:solidFill>
                  <a:srgbClr val="002060"/>
                </a:solidFill>
                <a:effectLst/>
                <a:latin typeface="-apple-system"/>
              </a:rPr>
              <a:t> </a:t>
            </a:r>
          </a:p>
          <a:p>
            <a:pPr algn="l"/>
            <a:r>
              <a:rPr lang="en-GB" sz="2000" dirty="0">
                <a:solidFill>
                  <a:srgbClr val="002060"/>
                </a:solidFill>
                <a:latin typeface="-apple-system"/>
              </a:rPr>
              <a:t>A</a:t>
            </a:r>
            <a:r>
              <a:rPr lang="en-GB" sz="2000" b="0" i="0" dirty="0">
                <a:solidFill>
                  <a:srgbClr val="002060"/>
                </a:solidFill>
                <a:effectLst/>
                <a:latin typeface="-apple-system"/>
              </a:rPr>
              <a:t> Python framework that helps developers in </a:t>
            </a:r>
            <a:r>
              <a:rPr lang="en-GB" sz="2000" b="0" i="0" dirty="0" err="1">
                <a:solidFill>
                  <a:srgbClr val="002060"/>
                </a:solidFill>
                <a:effectLst/>
                <a:latin typeface="-apple-system"/>
              </a:rPr>
              <a:t>analyzing</a:t>
            </a:r>
            <a:r>
              <a:rPr lang="en-GB" sz="2000" b="0" i="0" dirty="0">
                <a:solidFill>
                  <a:srgbClr val="002060"/>
                </a:solidFill>
                <a:effectLst/>
                <a:latin typeface="-apple-system"/>
              </a:rPr>
              <a:t> Git repositories. With </a:t>
            </a:r>
            <a:r>
              <a:rPr lang="en-GB" sz="2000" b="0" i="0" dirty="0" err="1">
                <a:solidFill>
                  <a:srgbClr val="002060"/>
                </a:solidFill>
                <a:effectLst/>
                <a:latin typeface="-apple-system"/>
              </a:rPr>
              <a:t>PyDriller</a:t>
            </a:r>
            <a:r>
              <a:rPr lang="en-GB" sz="2000" b="0" i="0" dirty="0">
                <a:solidFill>
                  <a:srgbClr val="002060"/>
                </a:solidFill>
                <a:effectLst/>
                <a:latin typeface="-apple-system"/>
              </a:rPr>
              <a:t> you can easily extract information about </a:t>
            </a:r>
            <a:r>
              <a:rPr lang="en-GB" sz="2000" b="1" i="0" dirty="0">
                <a:solidFill>
                  <a:srgbClr val="002060"/>
                </a:solidFill>
                <a:effectLst/>
                <a:latin typeface="-apple-system"/>
              </a:rPr>
              <a:t>commits</a:t>
            </a:r>
            <a:r>
              <a:rPr lang="en-GB" sz="2000" b="0" i="0" dirty="0">
                <a:solidFill>
                  <a:srgbClr val="002060"/>
                </a:solidFill>
                <a:effectLst/>
                <a:latin typeface="-apple-system"/>
              </a:rPr>
              <a:t>, </a:t>
            </a:r>
            <a:r>
              <a:rPr lang="en-GB" sz="2000" b="1" i="0" dirty="0">
                <a:solidFill>
                  <a:srgbClr val="002060"/>
                </a:solidFill>
                <a:effectLst/>
                <a:latin typeface="-apple-system"/>
              </a:rPr>
              <a:t>developers</a:t>
            </a:r>
            <a:r>
              <a:rPr lang="en-GB" sz="2000" b="0" i="0" dirty="0">
                <a:solidFill>
                  <a:srgbClr val="002060"/>
                </a:solidFill>
                <a:effectLst/>
                <a:latin typeface="-apple-system"/>
              </a:rPr>
              <a:t>, </a:t>
            </a:r>
            <a:r>
              <a:rPr lang="en-GB" sz="2000" b="1" i="0" dirty="0">
                <a:solidFill>
                  <a:srgbClr val="002060"/>
                </a:solidFill>
                <a:effectLst/>
                <a:latin typeface="-apple-system"/>
              </a:rPr>
              <a:t>modified files</a:t>
            </a:r>
            <a:r>
              <a:rPr lang="en-GB" sz="2000" b="0" i="0" dirty="0">
                <a:solidFill>
                  <a:srgbClr val="002060"/>
                </a:solidFill>
                <a:effectLst/>
                <a:latin typeface="-apple-system"/>
              </a:rPr>
              <a:t>, </a:t>
            </a:r>
            <a:r>
              <a:rPr lang="en-GB" sz="2000" b="1" i="0" dirty="0">
                <a:solidFill>
                  <a:srgbClr val="002060"/>
                </a:solidFill>
                <a:effectLst/>
                <a:latin typeface="-apple-system"/>
              </a:rPr>
              <a:t>diffs</a:t>
            </a:r>
            <a:r>
              <a:rPr lang="en-GB" sz="2000" b="0" i="0" dirty="0">
                <a:solidFill>
                  <a:srgbClr val="002060"/>
                </a:solidFill>
                <a:effectLst/>
                <a:latin typeface="-apple-system"/>
              </a:rPr>
              <a:t>, and </a:t>
            </a:r>
            <a:r>
              <a:rPr lang="en-GB" sz="2000" b="1" i="0" dirty="0">
                <a:solidFill>
                  <a:srgbClr val="002060"/>
                </a:solidFill>
                <a:effectLst/>
                <a:latin typeface="-apple-system"/>
              </a:rPr>
              <a:t>source code</a:t>
            </a:r>
            <a:r>
              <a:rPr lang="en-GB" sz="2000" b="0" i="0" dirty="0">
                <a:solidFill>
                  <a:srgbClr val="002060"/>
                </a:solidFill>
                <a:effectLst/>
                <a:latin typeface="-apple-system"/>
              </a:rPr>
              <a:t>.</a:t>
            </a:r>
          </a:p>
        </p:txBody>
      </p:sp>
      <p:sp>
        <p:nvSpPr>
          <p:cNvPr id="8" name="TextBox 7">
            <a:extLst>
              <a:ext uri="{FF2B5EF4-FFF2-40B4-BE49-F238E27FC236}">
                <a16:creationId xmlns:a16="http://schemas.microsoft.com/office/drawing/2014/main" id="{75EC3AE0-1435-60FC-CC87-B9201369D6DB}"/>
              </a:ext>
            </a:extLst>
          </p:cNvPr>
          <p:cNvSpPr txBox="1"/>
          <p:nvPr/>
        </p:nvSpPr>
        <p:spPr>
          <a:xfrm>
            <a:off x="655983" y="2904559"/>
            <a:ext cx="7488832" cy="1692771"/>
          </a:xfrm>
          <a:prstGeom prst="rect">
            <a:avLst/>
          </a:prstGeom>
          <a:noFill/>
          <a:ln w="19050">
            <a:solidFill>
              <a:srgbClr val="0000CC"/>
            </a:solidFill>
          </a:ln>
        </p:spPr>
        <p:txBody>
          <a:bodyPr wrap="square">
            <a:spAutoFit/>
          </a:bodyPr>
          <a:lstStyle/>
          <a:p>
            <a:r>
              <a:rPr lang="en-GB" b="1" i="0" dirty="0" err="1">
                <a:solidFill>
                  <a:srgbClr val="002060"/>
                </a:solidFill>
                <a:effectLst/>
                <a:latin typeface="-apple-system"/>
              </a:rPr>
              <a:t>RepoDriller</a:t>
            </a:r>
            <a:endParaRPr lang="en-GB" b="1" dirty="0">
              <a:solidFill>
                <a:srgbClr val="002060"/>
              </a:solidFill>
              <a:latin typeface="-apple-system"/>
            </a:endParaRPr>
          </a:p>
          <a:p>
            <a:r>
              <a:rPr lang="en-GB" sz="2000" b="0" i="0" dirty="0">
                <a:solidFill>
                  <a:srgbClr val="002060"/>
                </a:solidFill>
                <a:effectLst/>
                <a:latin typeface="-apple-system"/>
              </a:rPr>
              <a:t>A Java framework that helps developers on mining software repositories. With it, you can easily extract information from any Git repository, such as commits, developers, modifications, diffs, and source codes, and quickly export CSV files.</a:t>
            </a:r>
            <a:endParaRPr lang="en-BE" sz="2000" dirty="0">
              <a:solidFill>
                <a:srgbClr val="002060"/>
              </a:solidFill>
            </a:endParaRPr>
          </a:p>
        </p:txBody>
      </p:sp>
      <p:sp>
        <p:nvSpPr>
          <p:cNvPr id="9" name="TextBox 8">
            <a:extLst>
              <a:ext uri="{FF2B5EF4-FFF2-40B4-BE49-F238E27FC236}">
                <a16:creationId xmlns:a16="http://schemas.microsoft.com/office/drawing/2014/main" id="{1EAEFDA3-BD83-581A-CDDE-A252B38AECB2}"/>
              </a:ext>
            </a:extLst>
          </p:cNvPr>
          <p:cNvSpPr txBox="1"/>
          <p:nvPr/>
        </p:nvSpPr>
        <p:spPr>
          <a:xfrm>
            <a:off x="655982" y="4869160"/>
            <a:ext cx="7518649" cy="1077218"/>
          </a:xfrm>
          <a:prstGeom prst="rect">
            <a:avLst/>
          </a:prstGeom>
          <a:noFill/>
          <a:ln w="19050">
            <a:solidFill>
              <a:srgbClr val="0000CC"/>
            </a:solidFill>
          </a:ln>
        </p:spPr>
        <p:txBody>
          <a:bodyPr wrap="square" rtlCol="0">
            <a:spAutoFit/>
          </a:bodyPr>
          <a:lstStyle/>
          <a:p>
            <a:r>
              <a:rPr lang="en-BE" b="1" dirty="0"/>
              <a:t>Build your own tool/script</a:t>
            </a:r>
          </a:p>
          <a:p>
            <a:r>
              <a:rPr lang="en-BE" sz="2000" dirty="0"/>
              <a:t>Sometimes/ most of the times, you have to build your own tool or script to mine your own data</a:t>
            </a:r>
          </a:p>
        </p:txBody>
      </p:sp>
    </p:spTree>
    <p:extLst>
      <p:ext uri="{BB962C8B-B14F-4D97-AF65-F5344CB8AC3E}">
        <p14:creationId xmlns:p14="http://schemas.microsoft.com/office/powerpoint/2010/main" val="2149664810"/>
      </p:ext>
    </p:extLst>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B496CF-8D24-189B-FF53-908048104619}"/>
              </a:ext>
            </a:extLst>
          </p:cNvPr>
          <p:cNvSpPr>
            <a:spLocks noGrp="1"/>
          </p:cNvSpPr>
          <p:nvPr>
            <p:ph type="title"/>
          </p:nvPr>
        </p:nvSpPr>
        <p:spPr/>
        <p:txBody>
          <a:bodyPr/>
          <a:lstStyle/>
          <a:p>
            <a:r>
              <a:rPr lang="en-BE" dirty="0"/>
              <a:t>Developers who touched files</a:t>
            </a:r>
          </a:p>
        </p:txBody>
      </p:sp>
      <p:sp>
        <p:nvSpPr>
          <p:cNvPr id="3" name="Date Placeholder 2">
            <a:extLst>
              <a:ext uri="{FF2B5EF4-FFF2-40B4-BE49-F238E27FC236}">
                <a16:creationId xmlns:a16="http://schemas.microsoft.com/office/drawing/2014/main" id="{3E3D3736-10E1-2D03-91B7-2699DD91F9E2}"/>
              </a:ext>
            </a:extLst>
          </p:cNvPr>
          <p:cNvSpPr>
            <a:spLocks noGrp="1"/>
          </p:cNvSpPr>
          <p:nvPr>
            <p:ph type="dt" sz="half" idx="10"/>
          </p:nvPr>
        </p:nvSpPr>
        <p:spPr/>
        <p:txBody>
          <a:bodyPr/>
          <a:lstStyle/>
          <a:p>
            <a:pPr>
              <a:defRPr/>
            </a:pPr>
            <a:endParaRPr lang="en-US" altLang="x-none"/>
          </a:p>
        </p:txBody>
      </p:sp>
      <p:sp>
        <p:nvSpPr>
          <p:cNvPr id="4" name="Slide Number Placeholder 3">
            <a:extLst>
              <a:ext uri="{FF2B5EF4-FFF2-40B4-BE49-F238E27FC236}">
                <a16:creationId xmlns:a16="http://schemas.microsoft.com/office/drawing/2014/main" id="{83250C6A-EE11-F547-C4E7-82008D0CA1DA}"/>
              </a:ext>
            </a:extLst>
          </p:cNvPr>
          <p:cNvSpPr>
            <a:spLocks noGrp="1"/>
          </p:cNvSpPr>
          <p:nvPr>
            <p:ph type="sldNum" sz="quarter" idx="11"/>
          </p:nvPr>
        </p:nvSpPr>
        <p:spPr/>
        <p:txBody>
          <a:bodyPr/>
          <a:lstStyle/>
          <a:p>
            <a:pPr>
              <a:defRPr/>
            </a:pPr>
            <a:r>
              <a:rPr lang="en-US" altLang="x-none"/>
              <a:t>Object-Oriented Reengineering.</a:t>
            </a:r>
            <a:fld id="{F85D24D9-77A6-A74D-90BB-545712034A1E}" type="slidenum">
              <a:rPr lang="en-US" altLang="x-none" smtClean="0"/>
              <a:pPr>
                <a:defRPr/>
              </a:pPr>
              <a:t>47</a:t>
            </a:fld>
            <a:endParaRPr lang="en-US" altLang="x-none"/>
          </a:p>
        </p:txBody>
      </p:sp>
      <p:pic>
        <p:nvPicPr>
          <p:cNvPr id="6" name="Picture 5" descr="Chart&#10;&#10;Description automatically generated">
            <a:extLst>
              <a:ext uri="{FF2B5EF4-FFF2-40B4-BE49-F238E27FC236}">
                <a16:creationId xmlns:a16="http://schemas.microsoft.com/office/drawing/2014/main" id="{D761849B-F83B-484F-7539-D20DB35D41C4}"/>
              </a:ext>
            </a:extLst>
          </p:cNvPr>
          <p:cNvPicPr>
            <a:picLocks noChangeAspect="1"/>
          </p:cNvPicPr>
          <p:nvPr/>
        </p:nvPicPr>
        <p:blipFill>
          <a:blip r:embed="rId2"/>
          <a:stretch>
            <a:fillRect/>
          </a:stretch>
        </p:blipFill>
        <p:spPr>
          <a:xfrm>
            <a:off x="1331640" y="1398577"/>
            <a:ext cx="6107459" cy="4609187"/>
          </a:xfrm>
          <a:prstGeom prst="rect">
            <a:avLst/>
          </a:prstGeom>
        </p:spPr>
      </p:pic>
    </p:spTree>
    <p:extLst>
      <p:ext uri="{BB962C8B-B14F-4D97-AF65-F5344CB8AC3E}">
        <p14:creationId xmlns:p14="http://schemas.microsoft.com/office/powerpoint/2010/main" val="2446353984"/>
      </p:ext>
    </p:extLst>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69"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en-US" altLang="x-none" sz="1100" dirty="0">
              <a:solidFill>
                <a:schemeClr val="accent1"/>
              </a:solidFill>
              <a:latin typeface="Lucida Grande" charset="0"/>
            </a:endParaRPr>
          </a:p>
        </p:txBody>
      </p:sp>
      <p:sp>
        <p:nvSpPr>
          <p:cNvPr id="186370"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r>
              <a:rPr lang="en-US" altLang="x-none" sz="1400">
                <a:solidFill>
                  <a:srgbClr val="60BDC4"/>
                </a:solidFill>
                <a:latin typeface="Gill Sans" charset="0"/>
              </a:rPr>
              <a:t>Object-Oriented Reengineering.</a:t>
            </a:r>
            <a:fld id="{6B23C2AC-E1AE-9D4A-AD24-3D8AEEB48C93}" type="slidenum">
              <a:rPr lang="en-US" altLang="x-none" sz="1400">
                <a:solidFill>
                  <a:srgbClr val="60BDC4"/>
                </a:solidFill>
                <a:latin typeface="Gill Sans" charset="0"/>
              </a:rPr>
              <a:pPr/>
              <a:t>48</a:t>
            </a:fld>
            <a:endParaRPr lang="en-US" altLang="x-none" sz="1400">
              <a:solidFill>
                <a:srgbClr val="60BDC4"/>
              </a:solidFill>
              <a:latin typeface="Gill Sans" charset="0"/>
            </a:endParaRPr>
          </a:p>
        </p:txBody>
      </p:sp>
      <p:sp>
        <p:nvSpPr>
          <p:cNvPr id="186371" name="Rectangle 2"/>
          <p:cNvSpPr>
            <a:spLocks noGrp="1" noChangeArrowheads="1"/>
          </p:cNvSpPr>
          <p:nvPr>
            <p:ph type="title"/>
          </p:nvPr>
        </p:nvSpPr>
        <p:spPr/>
        <p:txBody>
          <a:bodyPr/>
          <a:lstStyle/>
          <a:p>
            <a:pPr eaLnBrk="1" hangingPunct="1"/>
            <a:r>
              <a:rPr lang="en-GB" altLang="x-none" dirty="0"/>
              <a:t>9. Conclusion</a:t>
            </a:r>
          </a:p>
        </p:txBody>
      </p:sp>
      <p:sp>
        <p:nvSpPr>
          <p:cNvPr id="186372" name="Rectangle 3"/>
          <p:cNvSpPr>
            <a:spLocks noGrp="1" noChangeArrowheads="1"/>
          </p:cNvSpPr>
          <p:nvPr>
            <p:ph type="body" idx="1"/>
          </p:nvPr>
        </p:nvSpPr>
        <p:spPr/>
        <p:txBody>
          <a:bodyPr/>
          <a:lstStyle/>
          <a:p>
            <a:pPr eaLnBrk="1" hangingPunct="1">
              <a:lnSpc>
                <a:spcPct val="90000"/>
              </a:lnSpc>
              <a:buFontTx/>
              <a:buNone/>
            </a:pPr>
            <a:r>
              <a:rPr lang="en-GB" altLang="x-none" sz="1600" dirty="0"/>
              <a:t>1. </a:t>
            </a:r>
            <a:r>
              <a:rPr lang="en-GB" altLang="x-none" sz="1600" b="1" dirty="0"/>
              <a:t>Introduction</a:t>
            </a:r>
            <a:endParaRPr lang="en-GB" altLang="x-none" sz="1600" dirty="0"/>
          </a:p>
          <a:p>
            <a:pPr lvl="1" eaLnBrk="1" hangingPunct="1">
              <a:lnSpc>
                <a:spcPct val="90000"/>
              </a:lnSpc>
              <a:buFont typeface="Zapf Dingbats" charset="0"/>
              <a:buNone/>
            </a:pPr>
            <a:r>
              <a:rPr lang="en-GB" altLang="x-none" sz="1400" dirty="0"/>
              <a:t>Software changes and that requires planning</a:t>
            </a:r>
          </a:p>
          <a:p>
            <a:pPr eaLnBrk="1" hangingPunct="1">
              <a:lnSpc>
                <a:spcPct val="90000"/>
              </a:lnSpc>
              <a:buFontTx/>
              <a:buNone/>
            </a:pPr>
            <a:r>
              <a:rPr lang="en-GB" altLang="x-none" sz="1600" dirty="0"/>
              <a:t>2. </a:t>
            </a:r>
            <a:r>
              <a:rPr lang="en-GB" altLang="x-none" sz="1600" b="1" dirty="0"/>
              <a:t>Reverse Engineering</a:t>
            </a:r>
            <a:endParaRPr lang="en-GB" altLang="x-none" sz="1600" dirty="0"/>
          </a:p>
          <a:p>
            <a:pPr lvl="1" eaLnBrk="1" hangingPunct="1">
              <a:lnSpc>
                <a:spcPct val="90000"/>
              </a:lnSpc>
              <a:buFont typeface="Zapf Dingbats" charset="0"/>
              <a:buNone/>
            </a:pPr>
            <a:r>
              <a:rPr lang="en-GB" altLang="x-none" sz="1400" dirty="0"/>
              <a:t>How to understand your code</a:t>
            </a:r>
          </a:p>
          <a:p>
            <a:pPr eaLnBrk="1" hangingPunct="1">
              <a:lnSpc>
                <a:spcPct val="90000"/>
              </a:lnSpc>
              <a:buFontTx/>
              <a:buNone/>
            </a:pPr>
            <a:r>
              <a:rPr lang="en-GB" altLang="x-none" sz="1600" dirty="0"/>
              <a:t>3. </a:t>
            </a:r>
            <a:r>
              <a:rPr lang="en-US" altLang="x-none" sz="1600" b="1" dirty="0"/>
              <a:t>Visualization</a:t>
            </a:r>
            <a:endParaRPr lang="en-GB" altLang="x-none" sz="1600" dirty="0"/>
          </a:p>
          <a:p>
            <a:pPr lvl="1" eaLnBrk="1" hangingPunct="1">
              <a:lnSpc>
                <a:spcPct val="90000"/>
              </a:lnSpc>
              <a:buFont typeface="Zapf Dingbats" charset="0"/>
              <a:buNone/>
            </a:pPr>
            <a:r>
              <a:rPr lang="en-GB" altLang="x-none" sz="1400" dirty="0"/>
              <a:t>Scalable approach</a:t>
            </a:r>
          </a:p>
          <a:p>
            <a:pPr eaLnBrk="1" hangingPunct="1">
              <a:lnSpc>
                <a:spcPct val="90000"/>
              </a:lnSpc>
              <a:buFontTx/>
              <a:buNone/>
            </a:pPr>
            <a:r>
              <a:rPr lang="en-GB" altLang="x-none" sz="1600" dirty="0"/>
              <a:t>4. </a:t>
            </a:r>
            <a:r>
              <a:rPr lang="en-US" altLang="x-none" sz="1600" b="1" dirty="0"/>
              <a:t>Restructuring</a:t>
            </a:r>
            <a:endParaRPr lang="en-GB" altLang="x-none" sz="1600" dirty="0"/>
          </a:p>
          <a:p>
            <a:pPr lvl="1" eaLnBrk="1" hangingPunct="1">
              <a:lnSpc>
                <a:spcPct val="90000"/>
              </a:lnSpc>
              <a:buFont typeface="Zapf Dingbats" charset="0"/>
              <a:buNone/>
            </a:pPr>
            <a:r>
              <a:rPr lang="en-GB" altLang="x-none" sz="1400" dirty="0"/>
              <a:t>How to Refactor Your Code</a:t>
            </a:r>
          </a:p>
          <a:p>
            <a:pPr eaLnBrk="1" hangingPunct="1">
              <a:lnSpc>
                <a:spcPct val="90000"/>
              </a:lnSpc>
              <a:buFontTx/>
              <a:buNone/>
            </a:pPr>
            <a:r>
              <a:rPr lang="en-GB" altLang="x-none" sz="1600" b="1" dirty="0"/>
              <a:t>6. Dynamic Analysis (&amp; Testing)</a:t>
            </a:r>
          </a:p>
          <a:p>
            <a:pPr marL="846138" indent="-346075" eaLnBrk="1" hangingPunct="1">
              <a:lnSpc>
                <a:spcPct val="90000"/>
              </a:lnSpc>
              <a:buNone/>
            </a:pPr>
            <a:r>
              <a:rPr lang="en-GB" altLang="x-none" sz="1600" dirty="0"/>
              <a:t>To be really certain</a:t>
            </a:r>
          </a:p>
          <a:p>
            <a:pPr eaLnBrk="1" hangingPunct="1">
              <a:lnSpc>
                <a:spcPct val="90000"/>
              </a:lnSpc>
              <a:buFontTx/>
              <a:buNone/>
            </a:pPr>
            <a:r>
              <a:rPr lang="en-GB" altLang="x-none" sz="1600" dirty="0"/>
              <a:t>6 . </a:t>
            </a:r>
            <a:r>
              <a:rPr lang="en-GB" altLang="x-none" sz="1600" b="1" dirty="0"/>
              <a:t>Code Integration</a:t>
            </a:r>
            <a:endParaRPr lang="en-GB" altLang="x-none" sz="1600" dirty="0"/>
          </a:p>
          <a:p>
            <a:pPr lvl="1" eaLnBrk="1" hangingPunct="1">
              <a:lnSpc>
                <a:spcPct val="90000"/>
              </a:lnSpc>
              <a:buNone/>
            </a:pPr>
            <a:r>
              <a:rPr lang="en-GB" altLang="x-none" sz="1400" dirty="0"/>
              <a:t>How to resolve conflicts</a:t>
            </a:r>
          </a:p>
          <a:p>
            <a:pPr eaLnBrk="1" hangingPunct="1">
              <a:lnSpc>
                <a:spcPct val="90000"/>
              </a:lnSpc>
              <a:buFontTx/>
              <a:buNone/>
            </a:pPr>
            <a:r>
              <a:rPr lang="en-GB" altLang="x-none" sz="1600" dirty="0"/>
              <a:t>7. </a:t>
            </a:r>
            <a:r>
              <a:rPr lang="en-GB" altLang="x-none" sz="1600" b="1" dirty="0"/>
              <a:t>Mining Software Repositories</a:t>
            </a:r>
            <a:endParaRPr lang="en-GB" altLang="x-none" sz="1600" dirty="0"/>
          </a:p>
          <a:p>
            <a:pPr lvl="1" eaLnBrk="1" hangingPunct="1">
              <a:lnSpc>
                <a:spcPct val="90000"/>
              </a:lnSpc>
              <a:buFont typeface="Zapf Dingbats" charset="0"/>
              <a:buNone/>
            </a:pPr>
            <a:r>
              <a:rPr lang="en-GB" altLang="x-none" sz="1400" dirty="0"/>
              <a:t>Learn from the past</a:t>
            </a:r>
          </a:p>
          <a:p>
            <a:pPr eaLnBrk="1" hangingPunct="1">
              <a:lnSpc>
                <a:spcPct val="90000"/>
              </a:lnSpc>
              <a:buFontTx/>
              <a:buNone/>
            </a:pPr>
            <a:r>
              <a:rPr lang="en-GB" altLang="x-none" sz="1600" dirty="0"/>
              <a:t>8. </a:t>
            </a:r>
            <a:r>
              <a:rPr lang="en-GB" altLang="x-none" sz="1600" b="1" dirty="0"/>
              <a:t>Conclusion</a:t>
            </a:r>
          </a:p>
        </p:txBody>
      </p:sp>
      <p:pic>
        <p:nvPicPr>
          <p:cNvPr id="186373"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91200" y="1447800"/>
            <a:ext cx="2362200" cy="2046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r>
              <a:rPr lang="en-US" altLang="x-none" sz="1400">
                <a:solidFill>
                  <a:srgbClr val="60BDC4"/>
                </a:solidFill>
                <a:latin typeface="Gill Sans" charset="0"/>
              </a:rPr>
              <a:t>Object-Oriented Reengineering.</a:t>
            </a:r>
            <a:fld id="{7DED4548-0105-ED4F-9BC2-AD19D371A85F}" type="slidenum">
              <a:rPr lang="en-US" altLang="x-none" sz="1400">
                <a:solidFill>
                  <a:srgbClr val="60BDC4"/>
                </a:solidFill>
                <a:latin typeface="Gill Sans" charset="0"/>
              </a:rPr>
              <a:pPr/>
              <a:t>49</a:t>
            </a:fld>
            <a:endParaRPr lang="en-US" altLang="x-none" sz="1400">
              <a:solidFill>
                <a:srgbClr val="60BDC4"/>
              </a:solidFill>
              <a:latin typeface="Gill Sans" charset="0"/>
            </a:endParaRPr>
          </a:p>
        </p:txBody>
      </p:sp>
      <p:sp>
        <p:nvSpPr>
          <p:cNvPr id="188419" name="Rectangle 2"/>
          <p:cNvSpPr>
            <a:spLocks noGrp="1" noChangeArrowheads="1"/>
          </p:cNvSpPr>
          <p:nvPr>
            <p:ph type="title"/>
          </p:nvPr>
        </p:nvSpPr>
        <p:spPr/>
        <p:txBody>
          <a:bodyPr/>
          <a:lstStyle/>
          <a:p>
            <a:pPr eaLnBrk="1" hangingPunct="1"/>
            <a:r>
              <a:rPr lang="en-GB" altLang="x-none"/>
              <a:t>Goals</a:t>
            </a:r>
          </a:p>
        </p:txBody>
      </p:sp>
      <p:pic>
        <p:nvPicPr>
          <p:cNvPr id="188421"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68344" y="3987479"/>
            <a:ext cx="1322388"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
            <a:extLst>
              <a:ext uri="{FF2B5EF4-FFF2-40B4-BE49-F238E27FC236}">
                <a16:creationId xmlns:a16="http://schemas.microsoft.com/office/drawing/2014/main" id="{5CCC825F-4925-5E48-88E5-468AB10C6A59}"/>
              </a:ext>
            </a:extLst>
          </p:cNvPr>
          <p:cNvSpPr txBox="1">
            <a:spLocks noChangeArrowheads="1"/>
          </p:cNvSpPr>
          <p:nvPr/>
        </p:nvSpPr>
        <p:spPr bwMode="auto">
          <a:xfrm>
            <a:off x="430705" y="1340768"/>
            <a:ext cx="6912768" cy="4399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rgbClr val="00027F"/>
                </a:solidFill>
                <a:latin typeface="+mn-lt"/>
                <a:ea typeface="ＭＳ Ｐゴシック" charset="-128"/>
                <a:cs typeface="ＭＳ Ｐゴシック" charset="-128"/>
              </a:defRPr>
            </a:lvl1pPr>
            <a:lvl2pPr marL="742950" indent="-285750" algn="l" rtl="0" eaLnBrk="0" fontAlgn="base" hangingPunct="0">
              <a:spcBef>
                <a:spcPct val="20000"/>
              </a:spcBef>
              <a:spcAft>
                <a:spcPct val="0"/>
              </a:spcAft>
              <a:buSzPct val="80000"/>
              <a:buFont typeface="Zapf Dingbats" charset="0"/>
              <a:buChar char="+"/>
              <a:defRPr sz="2800">
                <a:solidFill>
                  <a:srgbClr val="00027F"/>
                </a:solidFill>
                <a:latin typeface="+mn-lt"/>
                <a:ea typeface="ＭＳ Ｐゴシック" charset="-128"/>
              </a:defRPr>
            </a:lvl2pPr>
            <a:lvl3pPr marL="1143000" indent="-228600" algn="l" rtl="0" eaLnBrk="0" fontAlgn="base" hangingPunct="0">
              <a:spcBef>
                <a:spcPct val="20000"/>
              </a:spcBef>
              <a:spcAft>
                <a:spcPct val="0"/>
              </a:spcAft>
              <a:buChar char="•"/>
              <a:defRPr sz="2400">
                <a:solidFill>
                  <a:srgbClr val="00027F"/>
                </a:solidFill>
                <a:latin typeface="+mn-lt"/>
                <a:ea typeface="ヒラギノ角ゴ Pro W3" pitchFamily="-111" charset="-128"/>
                <a:cs typeface="ヒラギノ角ゴ Pro W3" charset="-128"/>
              </a:defRPr>
            </a:lvl3pPr>
            <a:lvl4pPr marL="1600200" indent="-228600" algn="l" rtl="0" eaLnBrk="0" fontAlgn="base" hangingPunct="0">
              <a:spcBef>
                <a:spcPct val="20000"/>
              </a:spcBef>
              <a:spcAft>
                <a:spcPct val="0"/>
              </a:spcAft>
              <a:buChar char="–"/>
              <a:defRPr sz="2000">
                <a:solidFill>
                  <a:srgbClr val="00027F"/>
                </a:solidFill>
                <a:latin typeface="+mn-lt"/>
                <a:ea typeface="ヒラギノ角ゴ Pro W3" pitchFamily="-111" charset="-128"/>
              </a:defRPr>
            </a:lvl4pPr>
            <a:lvl5pPr marL="2057400" indent="-228600" algn="l" rtl="0" eaLnBrk="0" fontAlgn="base" hangingPunct="0">
              <a:spcBef>
                <a:spcPct val="20000"/>
              </a:spcBef>
              <a:spcAft>
                <a:spcPct val="0"/>
              </a:spcAft>
              <a:buChar char="»"/>
              <a:defRPr sz="2000">
                <a:solidFill>
                  <a:srgbClr val="00027F"/>
                </a:solidFill>
                <a:latin typeface="+mn-lt"/>
                <a:ea typeface="ヒラギノ角ゴ Pro W3" pitchFamily="-111" charset="-128"/>
              </a:defRPr>
            </a:lvl5pPr>
            <a:lvl6pPr marL="2514600" indent="-228600" algn="l" rtl="0" fontAlgn="base">
              <a:spcBef>
                <a:spcPct val="20000"/>
              </a:spcBef>
              <a:spcAft>
                <a:spcPct val="0"/>
              </a:spcAft>
              <a:buChar char="»"/>
              <a:defRPr sz="2000">
                <a:solidFill>
                  <a:srgbClr val="00027F"/>
                </a:solidFill>
                <a:latin typeface="+mn-lt"/>
                <a:ea typeface="ＭＳ Ｐゴシック" charset="-128"/>
              </a:defRPr>
            </a:lvl6pPr>
            <a:lvl7pPr marL="2971800" indent="-228600" algn="l" rtl="0" fontAlgn="base">
              <a:spcBef>
                <a:spcPct val="20000"/>
              </a:spcBef>
              <a:spcAft>
                <a:spcPct val="0"/>
              </a:spcAft>
              <a:buChar char="»"/>
              <a:defRPr sz="2000">
                <a:solidFill>
                  <a:srgbClr val="00027F"/>
                </a:solidFill>
                <a:latin typeface="+mn-lt"/>
                <a:ea typeface="ＭＳ Ｐゴシック" charset="-128"/>
              </a:defRPr>
            </a:lvl7pPr>
            <a:lvl8pPr marL="3429000" indent="-228600" algn="l" rtl="0" fontAlgn="base">
              <a:spcBef>
                <a:spcPct val="20000"/>
              </a:spcBef>
              <a:spcAft>
                <a:spcPct val="0"/>
              </a:spcAft>
              <a:buChar char="»"/>
              <a:defRPr sz="2000">
                <a:solidFill>
                  <a:srgbClr val="00027F"/>
                </a:solidFill>
                <a:latin typeface="+mn-lt"/>
                <a:ea typeface="ＭＳ Ｐゴシック" charset="-128"/>
              </a:defRPr>
            </a:lvl8pPr>
            <a:lvl9pPr marL="3886200" indent="-228600" algn="l" rtl="0" fontAlgn="base">
              <a:spcBef>
                <a:spcPct val="20000"/>
              </a:spcBef>
              <a:spcAft>
                <a:spcPct val="0"/>
              </a:spcAft>
              <a:buChar char="»"/>
              <a:defRPr sz="2000">
                <a:solidFill>
                  <a:srgbClr val="00027F"/>
                </a:solidFill>
                <a:latin typeface="+mn-lt"/>
                <a:ea typeface="ＭＳ Ｐゴシック" charset="-128"/>
              </a:defRPr>
            </a:lvl9pPr>
          </a:lstStyle>
          <a:p>
            <a:pPr eaLnBrk="1" hangingPunct="1">
              <a:spcBef>
                <a:spcPct val="50000"/>
              </a:spcBef>
              <a:buFontTx/>
              <a:buNone/>
            </a:pPr>
            <a:r>
              <a:rPr lang="en-GB" altLang="x-none" sz="2400" b="1" i="1" kern="0" dirty="0"/>
              <a:t>We will try to convince you:</a:t>
            </a:r>
          </a:p>
          <a:p>
            <a:pPr eaLnBrk="1" hangingPunct="1">
              <a:spcBef>
                <a:spcPct val="50000"/>
              </a:spcBef>
            </a:pPr>
            <a:r>
              <a:rPr lang="en-GB" altLang="x-none" sz="2400" kern="0" dirty="0"/>
              <a:t>Programs change!</a:t>
            </a:r>
          </a:p>
          <a:p>
            <a:pPr eaLnBrk="1" hangingPunct="1">
              <a:spcBef>
                <a:spcPct val="50000"/>
              </a:spcBef>
            </a:pPr>
            <a:r>
              <a:rPr lang="en-GB" altLang="x-none" sz="2400" kern="0" dirty="0"/>
              <a:t>Reverse engineering forward engineering and reengineering are </a:t>
            </a:r>
            <a:r>
              <a:rPr lang="en-GB" altLang="x-none" sz="2400" i="1" kern="0" dirty="0">
                <a:solidFill>
                  <a:schemeClr val="accent2"/>
                </a:solidFill>
              </a:rPr>
              <a:t>essential activities</a:t>
            </a:r>
            <a:r>
              <a:rPr lang="en-GB" altLang="x-none" sz="2400" kern="0" dirty="0"/>
              <a:t> in the lifecycle of any successful software system. (And especially OO ones!)</a:t>
            </a:r>
          </a:p>
          <a:p>
            <a:pPr eaLnBrk="1" hangingPunct="1">
              <a:spcBef>
                <a:spcPct val="50000"/>
              </a:spcBef>
            </a:pPr>
            <a:r>
              <a:rPr lang="en-GB" altLang="x-none" sz="2400" kern="0" dirty="0"/>
              <a:t>There is a large set of </a:t>
            </a:r>
            <a:r>
              <a:rPr lang="en-GB" altLang="x-none" sz="2400" i="1" kern="0" dirty="0">
                <a:solidFill>
                  <a:schemeClr val="accent2"/>
                </a:solidFill>
              </a:rPr>
              <a:t>lightweight tools and techniques</a:t>
            </a:r>
            <a:r>
              <a:rPr lang="en-GB" altLang="x-none" sz="2400" kern="0" dirty="0"/>
              <a:t> to help you with reengineering.</a:t>
            </a:r>
          </a:p>
          <a:p>
            <a:pPr eaLnBrk="1" hangingPunct="1">
              <a:spcBef>
                <a:spcPct val="50000"/>
              </a:spcBef>
            </a:pPr>
            <a:r>
              <a:rPr lang="en-GB" altLang="x-none" sz="2400" kern="0" dirty="0"/>
              <a:t>Despite these tools and techniques, </a:t>
            </a:r>
            <a:r>
              <a:rPr lang="en-GB" altLang="x-none" sz="2400" i="1" kern="0" dirty="0">
                <a:solidFill>
                  <a:schemeClr val="accent2"/>
                </a:solidFill>
              </a:rPr>
              <a:t>people must do job</a:t>
            </a:r>
            <a:r>
              <a:rPr lang="en-GB" altLang="x-none" sz="2400" kern="0" dirty="0"/>
              <a:t> and they represent the most valuable resource.</a:t>
            </a: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2"/>
          <p:cNvSpPr>
            <a:spLocks noGrp="1" noChangeArrowheads="1"/>
          </p:cNvSpPr>
          <p:nvPr>
            <p:ph type="title"/>
          </p:nvPr>
        </p:nvSpPr>
        <p:spPr/>
        <p:txBody>
          <a:bodyPr/>
          <a:lstStyle/>
          <a:p>
            <a:pPr eaLnBrk="1" hangingPunct="1"/>
            <a:r>
              <a:rPr lang="en-GB" altLang="x-none"/>
              <a:t>Goals</a:t>
            </a:r>
          </a:p>
        </p:txBody>
      </p:sp>
      <p:sp>
        <p:nvSpPr>
          <p:cNvPr id="20484" name="Rectangle 3"/>
          <p:cNvSpPr>
            <a:spLocks noGrp="1" noChangeArrowheads="1"/>
          </p:cNvSpPr>
          <p:nvPr>
            <p:ph type="body" idx="1"/>
          </p:nvPr>
        </p:nvSpPr>
        <p:spPr/>
        <p:txBody>
          <a:bodyPr/>
          <a:lstStyle/>
          <a:p>
            <a:pPr eaLnBrk="1" hangingPunct="1">
              <a:spcBef>
                <a:spcPct val="50000"/>
              </a:spcBef>
              <a:buFontTx/>
              <a:buNone/>
            </a:pPr>
            <a:r>
              <a:rPr lang="en-GB" altLang="x-none" sz="2400" b="1" i="1" dirty="0"/>
              <a:t>We will try to convince you:</a:t>
            </a:r>
          </a:p>
          <a:p>
            <a:pPr eaLnBrk="1" hangingPunct="1">
              <a:spcBef>
                <a:spcPct val="50000"/>
              </a:spcBef>
            </a:pPr>
            <a:r>
              <a:rPr lang="en-GB" altLang="x-none" sz="2400" dirty="0"/>
              <a:t>Programs change!</a:t>
            </a:r>
          </a:p>
          <a:p>
            <a:pPr eaLnBrk="1" hangingPunct="1">
              <a:spcBef>
                <a:spcPct val="50000"/>
              </a:spcBef>
            </a:pPr>
            <a:r>
              <a:rPr lang="en-GB" altLang="x-none" sz="2400" dirty="0"/>
              <a:t>Reverse engineering, forward engineering and reengineering are </a:t>
            </a:r>
            <a:r>
              <a:rPr lang="en-GB" altLang="x-none" sz="2400" i="1" dirty="0">
                <a:solidFill>
                  <a:schemeClr val="accent2"/>
                </a:solidFill>
              </a:rPr>
              <a:t>essential activities</a:t>
            </a:r>
            <a:r>
              <a:rPr lang="en-GB" altLang="x-none" sz="2400" dirty="0"/>
              <a:t> in the lifecycle of any successful software system. (And especially OO ones!)</a:t>
            </a:r>
          </a:p>
          <a:p>
            <a:pPr eaLnBrk="1" hangingPunct="1">
              <a:spcBef>
                <a:spcPct val="50000"/>
              </a:spcBef>
            </a:pPr>
            <a:r>
              <a:rPr lang="en-GB" altLang="x-none" sz="2400" dirty="0"/>
              <a:t>There is a large set of </a:t>
            </a:r>
            <a:r>
              <a:rPr lang="en-GB" altLang="x-none" sz="2400" i="1" dirty="0">
                <a:solidFill>
                  <a:schemeClr val="accent2"/>
                </a:solidFill>
              </a:rPr>
              <a:t>lightweight tools and techniques</a:t>
            </a:r>
            <a:r>
              <a:rPr lang="en-GB" altLang="x-none" sz="2400" dirty="0"/>
              <a:t> to help you with reengineering.</a:t>
            </a:r>
          </a:p>
          <a:p>
            <a:pPr eaLnBrk="1" hangingPunct="1">
              <a:spcBef>
                <a:spcPct val="50000"/>
              </a:spcBef>
            </a:pPr>
            <a:r>
              <a:rPr lang="en-GB" altLang="x-none" sz="2400" dirty="0"/>
              <a:t>Despite these tools and techniques, </a:t>
            </a:r>
            <a:r>
              <a:rPr lang="en-GB" altLang="x-none" sz="2400" i="1" dirty="0">
                <a:solidFill>
                  <a:schemeClr val="accent2"/>
                </a:solidFill>
              </a:rPr>
              <a:t>people must do job</a:t>
            </a:r>
            <a:r>
              <a:rPr lang="en-GB" altLang="x-none" sz="2400" dirty="0"/>
              <a:t> and they represent the most valuable resource.</a:t>
            </a:r>
          </a:p>
        </p:txBody>
      </p:sp>
      <p:sp>
        <p:nvSpPr>
          <p:cNvPr id="2" name="Slide Number Placeholder 4">
            <a:extLst>
              <a:ext uri="{FF2B5EF4-FFF2-40B4-BE49-F238E27FC236}">
                <a16:creationId xmlns:a16="http://schemas.microsoft.com/office/drawing/2014/main" id="{7E3D72F3-7EDA-02EE-AB27-A382F211EFCF}"/>
              </a:ext>
            </a:extLst>
          </p:cNvPr>
          <p:cNvSpPr>
            <a:spLocks noGrp="1"/>
          </p:cNvSpPr>
          <p:nvPr>
            <p:ph type="sldNum" sz="quarter" idx="11"/>
          </p:nvPr>
        </p:nvSpPr>
        <p:spPr>
          <a:xfrm>
            <a:off x="5562600" y="6248400"/>
            <a:ext cx="2895600" cy="457200"/>
          </a:xfrm>
        </p:spPr>
        <p:txBody>
          <a:bodyPr/>
          <a:lstStyle/>
          <a:p>
            <a:pPr>
              <a:defRPr/>
            </a:pPr>
            <a:r>
              <a:rPr lang="en-US" altLang="x-none"/>
              <a:t>Object-Oriented Reengineering.</a:t>
            </a:r>
            <a:fld id="{28B0D84E-F486-BB43-9FBC-1E15A1D2605E}" type="slidenum">
              <a:rPr lang="en-US" altLang="x-none" smtClean="0"/>
              <a:pPr>
                <a:defRPr/>
              </a:pPr>
              <a:t>5</a:t>
            </a:fld>
            <a:endParaRPr lang="en-US" altLang="x-none"/>
          </a:p>
        </p:txBody>
      </p:sp>
    </p:spTree>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596DC022-6845-05B6-64F4-B8C1139BB1E2}"/>
              </a:ext>
            </a:extLst>
          </p:cNvPr>
          <p:cNvSpPr>
            <a:spLocks noGrp="1"/>
          </p:cNvSpPr>
          <p:nvPr>
            <p:ph type="dt" sz="half" idx="10"/>
          </p:nvPr>
        </p:nvSpPr>
        <p:spPr/>
        <p:txBody>
          <a:bodyPr/>
          <a:lstStyle/>
          <a:p>
            <a:pPr>
              <a:defRPr/>
            </a:pPr>
            <a:endParaRPr lang="en-US" altLang="x-none"/>
          </a:p>
        </p:txBody>
      </p:sp>
      <p:sp>
        <p:nvSpPr>
          <p:cNvPr id="5" name="Slide Number Placeholder 4">
            <a:extLst>
              <a:ext uri="{FF2B5EF4-FFF2-40B4-BE49-F238E27FC236}">
                <a16:creationId xmlns:a16="http://schemas.microsoft.com/office/drawing/2014/main" id="{5516611A-F177-83B7-7B1F-1C53493595B8}"/>
              </a:ext>
            </a:extLst>
          </p:cNvPr>
          <p:cNvSpPr>
            <a:spLocks noGrp="1"/>
          </p:cNvSpPr>
          <p:nvPr>
            <p:ph type="sldNum" sz="quarter" idx="11"/>
          </p:nvPr>
        </p:nvSpPr>
        <p:spPr/>
        <p:txBody>
          <a:bodyPr/>
          <a:lstStyle/>
          <a:p>
            <a:pPr>
              <a:defRPr/>
            </a:pPr>
            <a:r>
              <a:rPr lang="en-US" altLang="x-none"/>
              <a:t>Object-Oriented Reengineering.</a:t>
            </a:r>
            <a:fld id="{28B0D84E-F486-BB43-9FBC-1E15A1D2605E}" type="slidenum">
              <a:rPr lang="en-US" altLang="x-none" smtClean="0"/>
              <a:pPr>
                <a:defRPr/>
              </a:pPr>
              <a:t>50</a:t>
            </a:fld>
            <a:endParaRPr lang="en-US" altLang="x-none"/>
          </a:p>
        </p:txBody>
      </p:sp>
      <p:pic>
        <p:nvPicPr>
          <p:cNvPr id="6" name="Picture 2" descr="369,580 Question Icon Images, Stock Photos, 3D objects, &amp; Vectors |  Shutterstock">
            <a:extLst>
              <a:ext uri="{FF2B5EF4-FFF2-40B4-BE49-F238E27FC236}">
                <a16:creationId xmlns:a16="http://schemas.microsoft.com/office/drawing/2014/main" id="{03D8F4A1-A53D-B084-6B79-F048279918E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4231" t="21785" r="13847" b="30000"/>
          <a:stretch/>
        </p:blipFill>
        <p:spPr bwMode="auto">
          <a:xfrm>
            <a:off x="2123728" y="1484784"/>
            <a:ext cx="4521106" cy="3263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1414346"/>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C4C658-29E7-DABB-6102-F05BD5E7BE1F}"/>
              </a:ext>
            </a:extLst>
          </p:cNvPr>
          <p:cNvSpPr>
            <a:spLocks noGrp="1"/>
          </p:cNvSpPr>
          <p:nvPr>
            <p:ph type="title"/>
          </p:nvPr>
        </p:nvSpPr>
        <p:spPr/>
        <p:txBody>
          <a:bodyPr/>
          <a:lstStyle/>
          <a:p>
            <a:r>
              <a:rPr lang="en-BE" dirty="0"/>
              <a:t>Program Change</a:t>
            </a:r>
          </a:p>
        </p:txBody>
      </p:sp>
      <p:grpSp>
        <p:nvGrpSpPr>
          <p:cNvPr id="38" name="Group 37">
            <a:extLst>
              <a:ext uri="{FF2B5EF4-FFF2-40B4-BE49-F238E27FC236}">
                <a16:creationId xmlns:a16="http://schemas.microsoft.com/office/drawing/2014/main" id="{C0A39FF8-F984-C5D3-E52D-7EC99E15C60B}"/>
              </a:ext>
            </a:extLst>
          </p:cNvPr>
          <p:cNvGrpSpPr/>
          <p:nvPr/>
        </p:nvGrpSpPr>
        <p:grpSpPr>
          <a:xfrm>
            <a:off x="2928101" y="2933002"/>
            <a:ext cx="2724018" cy="1935770"/>
            <a:chOff x="1113752" y="3658733"/>
            <a:chExt cx="2092604" cy="1238385"/>
          </a:xfrm>
        </p:grpSpPr>
        <p:cxnSp>
          <p:nvCxnSpPr>
            <p:cNvPr id="39" name="Curved Connector 38">
              <a:extLst>
                <a:ext uri="{FF2B5EF4-FFF2-40B4-BE49-F238E27FC236}">
                  <a16:creationId xmlns:a16="http://schemas.microsoft.com/office/drawing/2014/main" id="{0A9511C5-F217-A1A5-E10A-B4EEC4BB8803}"/>
                </a:ext>
              </a:extLst>
            </p:cNvPr>
            <p:cNvCxnSpPr>
              <a:cxnSpLocks/>
              <a:endCxn id="40" idx="3"/>
            </p:cNvCxnSpPr>
            <p:nvPr/>
          </p:nvCxnSpPr>
          <p:spPr>
            <a:xfrm>
              <a:off x="1113752" y="3658733"/>
              <a:ext cx="1903741" cy="1053875"/>
            </a:xfrm>
            <a:prstGeom prst="curvedConnector4">
              <a:avLst>
                <a:gd name="adj1" fmla="val 26154"/>
                <a:gd name="adj2" fmla="val 93766"/>
              </a:avLst>
            </a:prstGeom>
            <a:ln w="101600">
              <a:solidFill>
                <a:schemeClr val="tx1"/>
              </a:solidFill>
            </a:ln>
          </p:spPr>
          <p:style>
            <a:lnRef idx="1">
              <a:schemeClr val="accent1"/>
            </a:lnRef>
            <a:fillRef idx="0">
              <a:schemeClr val="accent1"/>
            </a:fillRef>
            <a:effectRef idx="0">
              <a:schemeClr val="accent1"/>
            </a:effectRef>
            <a:fontRef idx="minor">
              <a:schemeClr val="tx1"/>
            </a:fontRef>
          </p:style>
        </p:cxnSp>
        <p:sp>
          <p:nvSpPr>
            <p:cNvPr id="40" name="Oval 39">
              <a:extLst>
                <a:ext uri="{FF2B5EF4-FFF2-40B4-BE49-F238E27FC236}">
                  <a16:creationId xmlns:a16="http://schemas.microsoft.com/office/drawing/2014/main" id="{1C2F617A-5CFB-0A10-EB54-E2C97BB3945E}"/>
                </a:ext>
              </a:extLst>
            </p:cNvPr>
            <p:cNvSpPr/>
            <p:nvPr/>
          </p:nvSpPr>
          <p:spPr>
            <a:xfrm>
              <a:off x="2985089" y="4550398"/>
              <a:ext cx="221267" cy="190041"/>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1" name="TextBox 40">
              <a:extLst>
                <a:ext uri="{FF2B5EF4-FFF2-40B4-BE49-F238E27FC236}">
                  <a16:creationId xmlns:a16="http://schemas.microsoft.com/office/drawing/2014/main" id="{03D73E00-ED22-559A-55C8-D57DE8739DA5}"/>
                </a:ext>
              </a:extLst>
            </p:cNvPr>
            <p:cNvSpPr txBox="1"/>
            <p:nvPr/>
          </p:nvSpPr>
          <p:spPr>
            <a:xfrm>
              <a:off x="1881852" y="4660842"/>
              <a:ext cx="1255550" cy="236276"/>
            </a:xfrm>
            <a:prstGeom prst="rect">
              <a:avLst/>
            </a:prstGeom>
            <a:noFill/>
          </p:spPr>
          <p:txBody>
            <a:bodyPr wrap="square" rtlCol="0">
              <a:spAutoFit/>
            </a:bodyPr>
            <a:lstStyle/>
            <a:p>
              <a:r>
                <a:rPr lang="en-GB" sz="1800" dirty="0"/>
                <a:t>S</a:t>
              </a:r>
              <a:r>
                <a:rPr lang="en-BE" sz="1800" dirty="0"/>
                <a:t>ocial Fork</a:t>
              </a:r>
            </a:p>
          </p:txBody>
        </p:sp>
      </p:grpSp>
      <p:grpSp>
        <p:nvGrpSpPr>
          <p:cNvPr id="42" name="Group 41">
            <a:extLst>
              <a:ext uri="{FF2B5EF4-FFF2-40B4-BE49-F238E27FC236}">
                <a16:creationId xmlns:a16="http://schemas.microsoft.com/office/drawing/2014/main" id="{B855152B-AB34-9583-4B7A-67ABF5BBF3D5}"/>
              </a:ext>
            </a:extLst>
          </p:cNvPr>
          <p:cNvGrpSpPr/>
          <p:nvPr/>
        </p:nvGrpSpPr>
        <p:grpSpPr>
          <a:xfrm>
            <a:off x="4344117" y="1249320"/>
            <a:ext cx="2676155" cy="1669434"/>
            <a:chOff x="2246056" y="2624892"/>
            <a:chExt cx="1047732" cy="1028284"/>
          </a:xfrm>
        </p:grpSpPr>
        <p:cxnSp>
          <p:nvCxnSpPr>
            <p:cNvPr id="43" name="Curved Connector 42">
              <a:extLst>
                <a:ext uri="{FF2B5EF4-FFF2-40B4-BE49-F238E27FC236}">
                  <a16:creationId xmlns:a16="http://schemas.microsoft.com/office/drawing/2014/main" id="{1E7C21B4-3E10-6602-8049-52CAF3F3A0BF}"/>
                </a:ext>
              </a:extLst>
            </p:cNvPr>
            <p:cNvCxnSpPr>
              <a:cxnSpLocks/>
              <a:endCxn id="44" idx="2"/>
            </p:cNvCxnSpPr>
            <p:nvPr/>
          </p:nvCxnSpPr>
          <p:spPr>
            <a:xfrm flipV="1">
              <a:off x="2246056" y="2812588"/>
              <a:ext cx="911593" cy="840588"/>
            </a:xfrm>
            <a:prstGeom prst="curvedConnector3">
              <a:avLst>
                <a:gd name="adj1" fmla="val 11867"/>
              </a:avLst>
            </a:prstGeom>
            <a:ln w="101600">
              <a:solidFill>
                <a:schemeClr val="tx1"/>
              </a:solidFill>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00322B4A-C037-BA5A-CB7D-8805A4BC97AF}"/>
                </a:ext>
              </a:extLst>
            </p:cNvPr>
            <p:cNvSpPr/>
            <p:nvPr/>
          </p:nvSpPr>
          <p:spPr>
            <a:xfrm>
              <a:off x="3157649" y="2722191"/>
              <a:ext cx="136139" cy="18079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5" name="TextBox 44">
              <a:extLst>
                <a:ext uri="{FF2B5EF4-FFF2-40B4-BE49-F238E27FC236}">
                  <a16:creationId xmlns:a16="http://schemas.microsoft.com/office/drawing/2014/main" id="{4443977E-F6DD-53FF-5827-44C8184EB61E}"/>
                </a:ext>
              </a:extLst>
            </p:cNvPr>
            <p:cNvSpPr txBox="1"/>
            <p:nvPr/>
          </p:nvSpPr>
          <p:spPr>
            <a:xfrm>
              <a:off x="2565715" y="2624892"/>
              <a:ext cx="444881" cy="227489"/>
            </a:xfrm>
            <a:prstGeom prst="rect">
              <a:avLst/>
            </a:prstGeom>
            <a:noFill/>
          </p:spPr>
          <p:txBody>
            <a:bodyPr wrap="square" rtlCol="0">
              <a:spAutoFit/>
            </a:bodyPr>
            <a:lstStyle/>
            <a:p>
              <a:r>
                <a:rPr lang="en-BE" sz="1800" dirty="0"/>
                <a:t>Branch</a:t>
              </a:r>
            </a:p>
          </p:txBody>
        </p:sp>
      </p:grpSp>
      <p:grpSp>
        <p:nvGrpSpPr>
          <p:cNvPr id="46" name="Group 45">
            <a:extLst>
              <a:ext uri="{FF2B5EF4-FFF2-40B4-BE49-F238E27FC236}">
                <a16:creationId xmlns:a16="http://schemas.microsoft.com/office/drawing/2014/main" id="{7A6736A2-689B-5B38-18DD-0E508317951D}"/>
              </a:ext>
            </a:extLst>
          </p:cNvPr>
          <p:cNvGrpSpPr/>
          <p:nvPr/>
        </p:nvGrpSpPr>
        <p:grpSpPr>
          <a:xfrm>
            <a:off x="1149361" y="2390078"/>
            <a:ext cx="6735007" cy="661649"/>
            <a:chOff x="-624999" y="3947461"/>
            <a:chExt cx="6735007" cy="661649"/>
          </a:xfrm>
        </p:grpSpPr>
        <p:cxnSp>
          <p:nvCxnSpPr>
            <p:cNvPr id="47" name="Straight Connector 46">
              <a:extLst>
                <a:ext uri="{FF2B5EF4-FFF2-40B4-BE49-F238E27FC236}">
                  <a16:creationId xmlns:a16="http://schemas.microsoft.com/office/drawing/2014/main" id="{3CA7E23B-C330-7DB5-8CDE-154A2D4825F2}"/>
                </a:ext>
              </a:extLst>
            </p:cNvPr>
            <p:cNvCxnSpPr>
              <a:cxnSpLocks/>
              <a:stCxn id="48" idx="6"/>
            </p:cNvCxnSpPr>
            <p:nvPr/>
          </p:nvCxnSpPr>
          <p:spPr>
            <a:xfrm>
              <a:off x="130125" y="4481693"/>
              <a:ext cx="5979883" cy="73969"/>
            </a:xfrm>
            <a:prstGeom prst="line">
              <a:avLst/>
            </a:prstGeom>
            <a:ln w="1016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8" name="Oval 47">
              <a:extLst>
                <a:ext uri="{FF2B5EF4-FFF2-40B4-BE49-F238E27FC236}">
                  <a16:creationId xmlns:a16="http://schemas.microsoft.com/office/drawing/2014/main" id="{A091A1CD-D6F8-0652-96B0-78FA507FF8D4}"/>
                </a:ext>
              </a:extLst>
            </p:cNvPr>
            <p:cNvSpPr/>
            <p:nvPr/>
          </p:nvSpPr>
          <p:spPr>
            <a:xfrm>
              <a:off x="-154688" y="4354276"/>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dirty="0"/>
            </a:p>
          </p:txBody>
        </p:sp>
        <p:sp>
          <p:nvSpPr>
            <p:cNvPr id="49" name="TextBox 48">
              <a:extLst>
                <a:ext uri="{FF2B5EF4-FFF2-40B4-BE49-F238E27FC236}">
                  <a16:creationId xmlns:a16="http://schemas.microsoft.com/office/drawing/2014/main" id="{79FC564D-FFE9-014E-61EC-1684940E4E25}"/>
                </a:ext>
              </a:extLst>
            </p:cNvPr>
            <p:cNvSpPr txBox="1"/>
            <p:nvPr/>
          </p:nvSpPr>
          <p:spPr>
            <a:xfrm>
              <a:off x="-624999" y="3947461"/>
              <a:ext cx="1336016" cy="369332"/>
            </a:xfrm>
            <a:prstGeom prst="rect">
              <a:avLst/>
            </a:prstGeom>
            <a:noFill/>
          </p:spPr>
          <p:txBody>
            <a:bodyPr wrap="square" rtlCol="0">
              <a:spAutoFit/>
            </a:bodyPr>
            <a:lstStyle/>
            <a:p>
              <a:r>
                <a:rPr lang="en-BE" sz="1800" dirty="0"/>
                <a:t>Mainline</a:t>
              </a:r>
            </a:p>
          </p:txBody>
        </p:sp>
      </p:grpSp>
      <p:grpSp>
        <p:nvGrpSpPr>
          <p:cNvPr id="50" name="Group 49">
            <a:extLst>
              <a:ext uri="{FF2B5EF4-FFF2-40B4-BE49-F238E27FC236}">
                <a16:creationId xmlns:a16="http://schemas.microsoft.com/office/drawing/2014/main" id="{5D055376-E55F-121D-AE96-4655F2F4FD5A}"/>
              </a:ext>
            </a:extLst>
          </p:cNvPr>
          <p:cNvGrpSpPr/>
          <p:nvPr/>
        </p:nvGrpSpPr>
        <p:grpSpPr>
          <a:xfrm>
            <a:off x="5391410" y="1700808"/>
            <a:ext cx="2114679" cy="2625994"/>
            <a:chOff x="3617050" y="2435231"/>
            <a:chExt cx="2114679" cy="2625994"/>
          </a:xfrm>
        </p:grpSpPr>
        <p:sp>
          <p:nvSpPr>
            <p:cNvPr id="51" name="Oval 50">
              <a:extLst>
                <a:ext uri="{FF2B5EF4-FFF2-40B4-BE49-F238E27FC236}">
                  <a16:creationId xmlns:a16="http://schemas.microsoft.com/office/drawing/2014/main" id="{56E93FDA-0A00-CC5D-E03C-C37A874C3A8A}"/>
                </a:ext>
              </a:extLst>
            </p:cNvPr>
            <p:cNvSpPr/>
            <p:nvPr/>
          </p:nvSpPr>
          <p:spPr>
            <a:xfrm>
              <a:off x="3617050" y="3555623"/>
              <a:ext cx="260710"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52" name="Straight Arrow Connector 51">
              <a:extLst>
                <a:ext uri="{FF2B5EF4-FFF2-40B4-BE49-F238E27FC236}">
                  <a16:creationId xmlns:a16="http://schemas.microsoft.com/office/drawing/2014/main" id="{C7E31EE9-A216-9025-1739-DF3A171D002B}"/>
                </a:ext>
              </a:extLst>
            </p:cNvPr>
            <p:cNvCxnSpPr>
              <a:cxnSpLocks/>
              <a:stCxn id="40" idx="0"/>
              <a:endCxn id="51" idx="4"/>
            </p:cNvCxnSpPr>
            <p:nvPr/>
          </p:nvCxnSpPr>
          <p:spPr>
            <a:xfrm flipV="1">
              <a:off x="3733744" y="3810457"/>
              <a:ext cx="13661" cy="1250768"/>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E1830F90-D03E-1640-8F7C-237CA775D2B7}"/>
                </a:ext>
              </a:extLst>
            </p:cNvPr>
            <p:cNvCxnSpPr>
              <a:cxnSpLocks/>
              <a:stCxn id="44" idx="4"/>
              <a:endCxn id="54" idx="0"/>
            </p:cNvCxnSpPr>
            <p:nvPr/>
          </p:nvCxnSpPr>
          <p:spPr>
            <a:xfrm>
              <a:off x="5072046" y="2435231"/>
              <a:ext cx="43511" cy="1102104"/>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Oval 53">
              <a:extLst>
                <a:ext uri="{FF2B5EF4-FFF2-40B4-BE49-F238E27FC236}">
                  <a16:creationId xmlns:a16="http://schemas.microsoft.com/office/drawing/2014/main" id="{EEFE1592-8B69-B184-019C-C097F39F6D84}"/>
                </a:ext>
              </a:extLst>
            </p:cNvPr>
            <p:cNvSpPr/>
            <p:nvPr/>
          </p:nvSpPr>
          <p:spPr>
            <a:xfrm>
              <a:off x="4985202" y="3537335"/>
              <a:ext cx="260710"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55" name="Picture 16" descr="Bug Fix Icons - Download Free Vector Icons | Noun Project">
              <a:extLst>
                <a:ext uri="{FF2B5EF4-FFF2-40B4-BE49-F238E27FC236}">
                  <a16:creationId xmlns:a16="http://schemas.microsoft.com/office/drawing/2014/main" id="{2153CC89-FCEB-4829-8190-329F339900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64583" y="4200327"/>
              <a:ext cx="646829" cy="646829"/>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20" descr="Content management, features, order management, software application,  survey icon - Download on Iconfinder">
              <a:extLst>
                <a:ext uri="{FF2B5EF4-FFF2-40B4-BE49-F238E27FC236}">
                  <a16:creationId xmlns:a16="http://schemas.microsoft.com/office/drawing/2014/main" id="{A4891516-03DF-A2E2-8850-7FCB34382E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01709" y="2630054"/>
              <a:ext cx="530020" cy="53002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9" name="Group 58">
            <a:extLst>
              <a:ext uri="{FF2B5EF4-FFF2-40B4-BE49-F238E27FC236}">
                <a16:creationId xmlns:a16="http://schemas.microsoft.com/office/drawing/2014/main" id="{D80BC283-649A-4070-3446-51525B197729}"/>
              </a:ext>
            </a:extLst>
          </p:cNvPr>
          <p:cNvGrpSpPr/>
          <p:nvPr/>
        </p:nvGrpSpPr>
        <p:grpSpPr>
          <a:xfrm>
            <a:off x="5769297" y="4293096"/>
            <a:ext cx="1832991" cy="636901"/>
            <a:chOff x="2032847" y="3393667"/>
            <a:chExt cx="1832991" cy="636901"/>
          </a:xfrm>
        </p:grpSpPr>
        <p:sp>
          <p:nvSpPr>
            <p:cNvPr id="60" name="TextBox 59">
              <a:extLst>
                <a:ext uri="{FF2B5EF4-FFF2-40B4-BE49-F238E27FC236}">
                  <a16:creationId xmlns:a16="http://schemas.microsoft.com/office/drawing/2014/main" id="{C3F4F5AC-6BA9-0188-77FA-DC840EFF3F32}"/>
                </a:ext>
              </a:extLst>
            </p:cNvPr>
            <p:cNvSpPr txBox="1"/>
            <p:nvPr/>
          </p:nvSpPr>
          <p:spPr>
            <a:xfrm>
              <a:off x="2701805" y="3692014"/>
              <a:ext cx="1164033" cy="338554"/>
            </a:xfrm>
            <a:prstGeom prst="rect">
              <a:avLst/>
            </a:prstGeom>
            <a:noFill/>
            <a:ln w="28575">
              <a:solidFill>
                <a:srgbClr val="0432FF"/>
              </a:solidFill>
            </a:ln>
          </p:spPr>
          <p:txBody>
            <a:bodyPr wrap="square" rtlCol="0">
              <a:spAutoFit/>
            </a:bodyPr>
            <a:lstStyle/>
            <a:p>
              <a:r>
                <a:rPr lang="en-BE" sz="1600" dirty="0"/>
                <a:t>Pull request</a:t>
              </a:r>
            </a:p>
          </p:txBody>
        </p:sp>
        <p:cxnSp>
          <p:nvCxnSpPr>
            <p:cNvPr id="61" name="Straight Arrow Connector 60">
              <a:extLst>
                <a:ext uri="{FF2B5EF4-FFF2-40B4-BE49-F238E27FC236}">
                  <a16:creationId xmlns:a16="http://schemas.microsoft.com/office/drawing/2014/main" id="{FBBBB507-C090-9C95-E8AB-51CFBEA4EC9F}"/>
                </a:ext>
              </a:extLst>
            </p:cNvPr>
            <p:cNvCxnSpPr>
              <a:cxnSpLocks/>
            </p:cNvCxnSpPr>
            <p:nvPr/>
          </p:nvCxnSpPr>
          <p:spPr>
            <a:xfrm flipH="1" flipV="1">
              <a:off x="2032847" y="3393667"/>
              <a:ext cx="1206772" cy="287261"/>
            </a:xfrm>
            <a:prstGeom prst="straightConnector1">
              <a:avLst/>
            </a:prstGeom>
            <a:ln w="57150">
              <a:solidFill>
                <a:srgbClr val="0432FF"/>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 name="Group 3">
            <a:extLst>
              <a:ext uri="{FF2B5EF4-FFF2-40B4-BE49-F238E27FC236}">
                <a16:creationId xmlns:a16="http://schemas.microsoft.com/office/drawing/2014/main" id="{30385140-DD12-860B-546E-8E68B3540594}"/>
              </a:ext>
            </a:extLst>
          </p:cNvPr>
          <p:cNvGrpSpPr/>
          <p:nvPr/>
        </p:nvGrpSpPr>
        <p:grpSpPr>
          <a:xfrm>
            <a:off x="2096165" y="2780928"/>
            <a:ext cx="788425" cy="1053047"/>
            <a:chOff x="2096165" y="2780928"/>
            <a:chExt cx="788425" cy="1053047"/>
          </a:xfrm>
        </p:grpSpPr>
        <p:pic>
          <p:nvPicPr>
            <p:cNvPr id="1028" name="Picture 4" descr="software bug Icon - Free PNG &amp; SVG 3412531 - Noun Project">
              <a:extLst>
                <a:ext uri="{FF2B5EF4-FFF2-40B4-BE49-F238E27FC236}">
                  <a16:creationId xmlns:a16="http://schemas.microsoft.com/office/drawing/2014/main" id="{E6C25B3D-859A-66A4-A92C-971FF3FABE1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96165" y="3045550"/>
              <a:ext cx="788425" cy="788425"/>
            </a:xfrm>
            <a:prstGeom prst="rect">
              <a:avLst/>
            </a:prstGeom>
            <a:noFill/>
            <a:extLst>
              <a:ext uri="{909E8E84-426E-40DD-AFC4-6F175D3DCCD1}">
                <a14:hiddenFill xmlns:a14="http://schemas.microsoft.com/office/drawing/2010/main">
                  <a:solidFill>
                    <a:srgbClr val="FFFFFF"/>
                  </a:solidFill>
                </a14:hiddenFill>
              </a:ext>
            </a:extLst>
          </p:spPr>
        </p:pic>
        <p:sp>
          <p:nvSpPr>
            <p:cNvPr id="1024" name="Oval 1023">
              <a:extLst>
                <a:ext uri="{FF2B5EF4-FFF2-40B4-BE49-F238E27FC236}">
                  <a16:creationId xmlns:a16="http://schemas.microsoft.com/office/drawing/2014/main" id="{30285F87-1D5D-E4E7-86B6-70911089DA2A}"/>
                </a:ext>
              </a:extLst>
            </p:cNvPr>
            <p:cNvSpPr/>
            <p:nvPr/>
          </p:nvSpPr>
          <p:spPr>
            <a:xfrm>
              <a:off x="2342971" y="2780928"/>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pic>
        <p:nvPicPr>
          <p:cNvPr id="1032" name="Picture 14" descr="requirement Icon - Download requirement Icon 2209179 | Noun Project">
            <a:extLst>
              <a:ext uri="{FF2B5EF4-FFF2-40B4-BE49-F238E27FC236}">
                <a16:creationId xmlns:a16="http://schemas.microsoft.com/office/drawing/2014/main" id="{3E9B579E-CDCF-7036-66FC-777E46B5F03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44848" y="2254795"/>
            <a:ext cx="566233" cy="566233"/>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4">
            <a:extLst>
              <a:ext uri="{FF2B5EF4-FFF2-40B4-BE49-F238E27FC236}">
                <a16:creationId xmlns:a16="http://schemas.microsoft.com/office/drawing/2014/main" id="{4514D121-057D-02E6-CE4E-499CB69B1160}"/>
              </a:ext>
            </a:extLst>
          </p:cNvPr>
          <p:cNvSpPr>
            <a:spLocks noGrp="1"/>
          </p:cNvSpPr>
          <p:nvPr>
            <p:ph type="sldNum" sz="quarter" idx="11"/>
          </p:nvPr>
        </p:nvSpPr>
        <p:spPr>
          <a:xfrm>
            <a:off x="5562600" y="6248400"/>
            <a:ext cx="2895600" cy="457200"/>
          </a:xfrm>
        </p:spPr>
        <p:txBody>
          <a:bodyPr/>
          <a:lstStyle/>
          <a:p>
            <a:pPr>
              <a:defRPr/>
            </a:pPr>
            <a:r>
              <a:rPr lang="en-US" altLang="x-none"/>
              <a:t>Object-Oriented Reengineering.</a:t>
            </a:r>
            <a:fld id="{28B0D84E-F486-BB43-9FBC-1E15A1D2605E}" type="slidenum">
              <a:rPr lang="en-US" altLang="x-none" smtClean="0"/>
              <a:pPr>
                <a:defRPr/>
              </a:pPr>
              <a:t>6</a:t>
            </a:fld>
            <a:endParaRPr lang="en-US" altLang="x-none"/>
          </a:p>
        </p:txBody>
      </p:sp>
    </p:spTree>
    <p:extLst>
      <p:ext uri="{BB962C8B-B14F-4D97-AF65-F5344CB8AC3E}">
        <p14:creationId xmlns:p14="http://schemas.microsoft.com/office/powerpoint/2010/main" val="346074661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dissolve">
                                      <p:cBhvr>
                                        <p:cTn id="15" dur="500"/>
                                        <p:tgtEl>
                                          <p:spTgt spid="4"/>
                                        </p:tgtEl>
                                      </p:cBhvr>
                                    </p:animEffect>
                                  </p:childTnLst>
                                </p:cTn>
                              </p:par>
                              <p:par>
                                <p:cTn id="16" presetID="9" presetClass="entr" presetSubtype="0" fill="hold" nodeType="withEffect">
                                  <p:stCondLst>
                                    <p:cond delay="0"/>
                                  </p:stCondLst>
                                  <p:childTnLst>
                                    <p:set>
                                      <p:cBhvr>
                                        <p:cTn id="17" dur="1" fill="hold">
                                          <p:stCondLst>
                                            <p:cond delay="0"/>
                                          </p:stCondLst>
                                        </p:cTn>
                                        <p:tgtEl>
                                          <p:spTgt spid="1032"/>
                                        </p:tgtEl>
                                        <p:attrNameLst>
                                          <p:attrName>style.visibility</p:attrName>
                                        </p:attrNameLst>
                                      </p:cBhvr>
                                      <p:to>
                                        <p:strVal val="visible"/>
                                      </p:to>
                                    </p:set>
                                    <p:animEffect transition="in" filter="dissolve">
                                      <p:cBhvr>
                                        <p:cTn id="18" dur="500"/>
                                        <p:tgtEl>
                                          <p:spTgt spid="1032"/>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0"/>
                                        </p:tgtEl>
                                        <p:attrNameLst>
                                          <p:attrName>style.visibility</p:attrName>
                                        </p:attrNameLst>
                                      </p:cBhvr>
                                      <p:to>
                                        <p:strVal val="visible"/>
                                      </p:to>
                                    </p:set>
                                  </p:childTnLst>
                                </p:cTn>
                              </p:par>
                            </p:childTnLst>
                          </p:cTn>
                        </p:par>
                        <p:par>
                          <p:cTn id="23" fill="hold">
                            <p:stCondLst>
                              <p:cond delay="0"/>
                            </p:stCondLst>
                            <p:childTnLst>
                              <p:par>
                                <p:cTn id="24" presetID="1" presetClass="entr" presetSubtype="0" fill="hold" nodeType="afterEffect">
                                  <p:stCondLst>
                                    <p:cond delay="500"/>
                                  </p:stCondLst>
                                  <p:childTnLst>
                                    <p:set>
                                      <p:cBhvr>
                                        <p:cTn id="25" dur="1" fill="hold">
                                          <p:stCondLst>
                                            <p:cond delay="0"/>
                                          </p:stCondLst>
                                        </p:cTn>
                                        <p:tgtEl>
                                          <p:spTgt spid="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Rectangle 2"/>
          <p:cNvSpPr>
            <a:spLocks noGrp="1" noChangeArrowheads="1"/>
          </p:cNvSpPr>
          <p:nvPr>
            <p:ph type="title"/>
          </p:nvPr>
        </p:nvSpPr>
        <p:spPr/>
        <p:txBody>
          <a:bodyPr/>
          <a:lstStyle/>
          <a:p>
            <a:pPr eaLnBrk="1" hangingPunct="1"/>
            <a:r>
              <a:rPr lang="en-GB" altLang="x-none"/>
              <a:t>Software Maintenance - Cost</a:t>
            </a:r>
          </a:p>
        </p:txBody>
      </p:sp>
      <p:sp>
        <p:nvSpPr>
          <p:cNvPr id="24580" name="Rectangle 3"/>
          <p:cNvSpPr>
            <a:spLocks noChangeArrowheads="1"/>
          </p:cNvSpPr>
          <p:nvPr/>
        </p:nvSpPr>
        <p:spPr bwMode="auto">
          <a:xfrm>
            <a:off x="4899025" y="5181600"/>
            <a:ext cx="457200" cy="152400"/>
          </a:xfrm>
          <a:prstGeom prst="rect">
            <a:avLst/>
          </a:prstGeom>
          <a:solidFill>
            <a:schemeClr val="accent1"/>
          </a:solidFill>
          <a:ln w="12700">
            <a:solidFill>
              <a:schemeClr val="tx1"/>
            </a:solidFill>
            <a:miter lim="800000"/>
            <a:headEnd type="none" w="sm" len="sm"/>
            <a:tailEnd type="none" w="sm" len="sm"/>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24581" name="Rectangle 4"/>
          <p:cNvSpPr>
            <a:spLocks noChangeArrowheads="1"/>
          </p:cNvSpPr>
          <p:nvPr/>
        </p:nvSpPr>
        <p:spPr bwMode="auto">
          <a:xfrm>
            <a:off x="5641975" y="4572000"/>
            <a:ext cx="457200" cy="762000"/>
          </a:xfrm>
          <a:prstGeom prst="rect">
            <a:avLst/>
          </a:prstGeom>
          <a:solidFill>
            <a:schemeClr val="accent1"/>
          </a:solidFill>
          <a:ln w="12700">
            <a:solidFill>
              <a:schemeClr val="tx1"/>
            </a:solidFill>
            <a:miter lim="800000"/>
            <a:headEnd type="none" w="sm" len="sm"/>
            <a:tailEnd type="none" w="sm" len="sm"/>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24582" name="Rectangle 5"/>
          <p:cNvSpPr>
            <a:spLocks noChangeArrowheads="1"/>
          </p:cNvSpPr>
          <p:nvPr/>
        </p:nvSpPr>
        <p:spPr bwMode="auto">
          <a:xfrm>
            <a:off x="6384925" y="3810000"/>
            <a:ext cx="457200" cy="1524000"/>
          </a:xfrm>
          <a:prstGeom prst="rect">
            <a:avLst/>
          </a:prstGeom>
          <a:solidFill>
            <a:schemeClr val="accent1"/>
          </a:solidFill>
          <a:ln w="12700">
            <a:solidFill>
              <a:schemeClr val="tx1"/>
            </a:solidFill>
            <a:miter lim="800000"/>
            <a:headEnd type="none" w="sm" len="sm"/>
            <a:tailEnd type="none" w="sm" len="sm"/>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24583" name="Rectangle 6"/>
          <p:cNvSpPr>
            <a:spLocks noChangeArrowheads="1"/>
          </p:cNvSpPr>
          <p:nvPr/>
        </p:nvSpPr>
        <p:spPr bwMode="auto">
          <a:xfrm>
            <a:off x="7127875" y="2286000"/>
            <a:ext cx="455613" cy="3048000"/>
          </a:xfrm>
          <a:prstGeom prst="rect">
            <a:avLst/>
          </a:prstGeom>
          <a:solidFill>
            <a:schemeClr val="accent1"/>
          </a:solidFill>
          <a:ln w="12700">
            <a:solidFill>
              <a:schemeClr val="tx1"/>
            </a:solidFill>
            <a:miter lim="800000"/>
            <a:headEnd type="none" w="sm" len="sm"/>
            <a:tailEnd type="none" w="sm" len="sm"/>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24584" name="Rectangle 7"/>
          <p:cNvSpPr>
            <a:spLocks noChangeArrowheads="1"/>
          </p:cNvSpPr>
          <p:nvPr/>
        </p:nvSpPr>
        <p:spPr bwMode="auto">
          <a:xfrm>
            <a:off x="7953375" y="609600"/>
            <a:ext cx="457200" cy="4724400"/>
          </a:xfrm>
          <a:prstGeom prst="rect">
            <a:avLst/>
          </a:prstGeom>
          <a:solidFill>
            <a:schemeClr val="accent1"/>
          </a:solidFill>
          <a:ln w="12700">
            <a:solidFill>
              <a:schemeClr val="tx1"/>
            </a:solidFill>
            <a:miter lim="800000"/>
            <a:headEnd type="none" w="sm" len="sm"/>
            <a:tailEnd type="none" w="sm" len="sm"/>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24585" name="AutoShape 8"/>
          <p:cNvSpPr>
            <a:spLocks noChangeArrowheads="1"/>
          </p:cNvSpPr>
          <p:nvPr/>
        </p:nvSpPr>
        <p:spPr bwMode="auto">
          <a:xfrm>
            <a:off x="7648575" y="1752600"/>
            <a:ext cx="1143000" cy="609600"/>
          </a:xfrm>
          <a:prstGeom prst="irregularSeal2">
            <a:avLst/>
          </a:prstGeom>
          <a:solidFill>
            <a:srgbClr val="FFEB05"/>
          </a:solidFill>
          <a:ln w="3175">
            <a:solidFill>
              <a:srgbClr val="7F010D"/>
            </a:solidFill>
            <a:miter lim="800000"/>
            <a:headEnd type="none" w="sm" len="sm"/>
            <a:tailEnd type="none" w="sm" len="sm"/>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24586" name="Text Box 9"/>
          <p:cNvSpPr txBox="1">
            <a:spLocks noChangeArrowheads="1"/>
          </p:cNvSpPr>
          <p:nvPr/>
        </p:nvSpPr>
        <p:spPr bwMode="auto">
          <a:xfrm>
            <a:off x="4430713" y="5411788"/>
            <a:ext cx="13398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eaLnBrk="1" hangingPunct="1"/>
            <a:r>
              <a:rPr lang="en-US" altLang="x-none" sz="1800">
                <a:latin typeface="Gill Sans" charset="0"/>
              </a:rPr>
              <a:t>requirement</a:t>
            </a:r>
          </a:p>
        </p:txBody>
      </p:sp>
      <p:sp>
        <p:nvSpPr>
          <p:cNvPr id="24587" name="Text Box 10"/>
          <p:cNvSpPr txBox="1">
            <a:spLocks noChangeArrowheads="1"/>
          </p:cNvSpPr>
          <p:nvPr/>
        </p:nvSpPr>
        <p:spPr bwMode="auto">
          <a:xfrm>
            <a:off x="5489575" y="5716588"/>
            <a:ext cx="760413"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eaLnBrk="1" hangingPunct="1"/>
            <a:r>
              <a:rPr lang="en-US" altLang="x-none" sz="1800">
                <a:latin typeface="Gill Sans" charset="0"/>
              </a:rPr>
              <a:t>design</a:t>
            </a:r>
          </a:p>
        </p:txBody>
      </p:sp>
      <p:sp>
        <p:nvSpPr>
          <p:cNvPr id="24588" name="Text Box 11"/>
          <p:cNvSpPr txBox="1">
            <a:spLocks noChangeArrowheads="1"/>
          </p:cNvSpPr>
          <p:nvPr/>
        </p:nvSpPr>
        <p:spPr bwMode="auto">
          <a:xfrm>
            <a:off x="6194425" y="5411788"/>
            <a:ext cx="788988"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eaLnBrk="1" hangingPunct="1"/>
            <a:r>
              <a:rPr lang="en-US" altLang="x-none" sz="1800">
                <a:latin typeface="Gill Sans" charset="0"/>
              </a:rPr>
              <a:t>coding</a:t>
            </a:r>
          </a:p>
        </p:txBody>
      </p:sp>
      <p:sp>
        <p:nvSpPr>
          <p:cNvPr id="24589" name="Text Box 12"/>
          <p:cNvSpPr txBox="1">
            <a:spLocks noChangeArrowheads="1"/>
          </p:cNvSpPr>
          <p:nvPr/>
        </p:nvSpPr>
        <p:spPr bwMode="auto">
          <a:xfrm>
            <a:off x="6892925" y="5716588"/>
            <a:ext cx="795338"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eaLnBrk="1" hangingPunct="1"/>
            <a:r>
              <a:rPr lang="en-US" altLang="x-none" sz="1800">
                <a:latin typeface="Gill Sans" charset="0"/>
              </a:rPr>
              <a:t>testing</a:t>
            </a:r>
          </a:p>
        </p:txBody>
      </p:sp>
      <p:sp>
        <p:nvSpPr>
          <p:cNvPr id="24590" name="Text Box 13"/>
          <p:cNvSpPr txBox="1">
            <a:spLocks noChangeArrowheads="1"/>
          </p:cNvSpPr>
          <p:nvPr/>
        </p:nvSpPr>
        <p:spPr bwMode="auto">
          <a:xfrm>
            <a:off x="7724775" y="5411788"/>
            <a:ext cx="91122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eaLnBrk="1" hangingPunct="1"/>
            <a:r>
              <a:rPr lang="en-US" altLang="x-none" sz="1800">
                <a:latin typeface="Gill Sans" charset="0"/>
              </a:rPr>
              <a:t>delivery</a:t>
            </a:r>
          </a:p>
        </p:txBody>
      </p:sp>
      <p:sp>
        <p:nvSpPr>
          <p:cNvPr id="24591" name="Text Box 14"/>
          <p:cNvSpPr txBox="1">
            <a:spLocks noChangeArrowheads="1"/>
          </p:cNvSpPr>
          <p:nvPr/>
        </p:nvSpPr>
        <p:spPr bwMode="auto">
          <a:xfrm>
            <a:off x="4905375" y="4649788"/>
            <a:ext cx="4762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eaLnBrk="1" hangingPunct="1"/>
            <a:r>
              <a:rPr lang="en-US" altLang="x-none" sz="1800">
                <a:latin typeface="Gill Sans" charset="0"/>
              </a:rPr>
              <a:t>x 1</a:t>
            </a:r>
          </a:p>
        </p:txBody>
      </p:sp>
      <p:sp>
        <p:nvSpPr>
          <p:cNvPr id="24592" name="Text Box 15"/>
          <p:cNvSpPr txBox="1">
            <a:spLocks noChangeArrowheads="1"/>
          </p:cNvSpPr>
          <p:nvPr/>
        </p:nvSpPr>
        <p:spPr bwMode="auto">
          <a:xfrm>
            <a:off x="5680075" y="4116388"/>
            <a:ext cx="4762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eaLnBrk="1" hangingPunct="1"/>
            <a:r>
              <a:rPr lang="en-US" altLang="x-none" sz="1800">
                <a:latin typeface="Gill Sans" charset="0"/>
              </a:rPr>
              <a:t>x 5</a:t>
            </a:r>
          </a:p>
        </p:txBody>
      </p:sp>
      <p:sp>
        <p:nvSpPr>
          <p:cNvPr id="24593" name="Text Box 16"/>
          <p:cNvSpPr txBox="1">
            <a:spLocks noChangeArrowheads="1"/>
          </p:cNvSpPr>
          <p:nvPr/>
        </p:nvSpPr>
        <p:spPr bwMode="auto">
          <a:xfrm>
            <a:off x="6324600" y="3354388"/>
            <a:ext cx="5905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eaLnBrk="1" hangingPunct="1"/>
            <a:r>
              <a:rPr lang="en-US" altLang="x-none" sz="1800">
                <a:latin typeface="Gill Sans" charset="0"/>
              </a:rPr>
              <a:t>x 10</a:t>
            </a:r>
          </a:p>
        </p:txBody>
      </p:sp>
      <p:sp>
        <p:nvSpPr>
          <p:cNvPr id="24594" name="Text Box 17"/>
          <p:cNvSpPr txBox="1">
            <a:spLocks noChangeArrowheads="1"/>
          </p:cNvSpPr>
          <p:nvPr/>
        </p:nvSpPr>
        <p:spPr bwMode="auto">
          <a:xfrm>
            <a:off x="7075488" y="2911475"/>
            <a:ext cx="5905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eaLnBrk="1" hangingPunct="1"/>
            <a:r>
              <a:rPr lang="en-US" altLang="x-none" sz="1800">
                <a:latin typeface="Gill Sans" charset="0"/>
              </a:rPr>
              <a:t>x 20</a:t>
            </a:r>
          </a:p>
        </p:txBody>
      </p:sp>
      <p:sp>
        <p:nvSpPr>
          <p:cNvPr id="24595" name="Text Box 18"/>
          <p:cNvSpPr txBox="1">
            <a:spLocks noChangeArrowheads="1"/>
          </p:cNvSpPr>
          <p:nvPr/>
        </p:nvSpPr>
        <p:spPr bwMode="auto">
          <a:xfrm>
            <a:off x="7772400" y="1862138"/>
            <a:ext cx="7048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eaLnBrk="1" hangingPunct="1"/>
            <a:r>
              <a:rPr lang="en-US" altLang="x-none" sz="1800" dirty="0">
                <a:latin typeface="Gill Sans" charset="0"/>
              </a:rPr>
              <a:t>x 200</a:t>
            </a:r>
          </a:p>
        </p:txBody>
      </p:sp>
      <p:sp>
        <p:nvSpPr>
          <p:cNvPr id="24596" name="Text Box 19"/>
          <p:cNvSpPr txBox="1">
            <a:spLocks noChangeArrowheads="1"/>
          </p:cNvSpPr>
          <p:nvPr/>
        </p:nvSpPr>
        <p:spPr bwMode="auto">
          <a:xfrm>
            <a:off x="914400" y="1600200"/>
            <a:ext cx="3198813" cy="131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eaLnBrk="1" hangingPunct="1"/>
            <a:r>
              <a:rPr lang="en-US" altLang="x-none" sz="2000" i="1" dirty="0">
                <a:solidFill>
                  <a:schemeClr val="accent2"/>
                </a:solidFill>
                <a:latin typeface="Gill Sans" charset="0"/>
              </a:rPr>
              <a:t>Relative Maintenance Effort</a:t>
            </a:r>
            <a:endParaRPr lang="en-US" altLang="x-none" sz="2000" i="1" dirty="0">
              <a:solidFill>
                <a:srgbClr val="7F010D"/>
              </a:solidFill>
              <a:latin typeface="Gill Sans" charset="0"/>
            </a:endParaRPr>
          </a:p>
          <a:p>
            <a:pPr algn="ctr" eaLnBrk="1" hangingPunct="1"/>
            <a:r>
              <a:rPr lang="en-US" altLang="x-none" sz="2000" dirty="0">
                <a:latin typeface="Gill Sans" charset="0"/>
              </a:rPr>
              <a:t>Between 50% and 75% of global effort is spent on “maintenance” !</a:t>
            </a:r>
          </a:p>
        </p:txBody>
      </p:sp>
      <p:sp>
        <p:nvSpPr>
          <p:cNvPr id="24597" name="Text Box 20"/>
          <p:cNvSpPr txBox="1">
            <a:spLocks noChangeArrowheads="1"/>
          </p:cNvSpPr>
          <p:nvPr/>
        </p:nvSpPr>
        <p:spPr bwMode="auto">
          <a:xfrm>
            <a:off x="4722813" y="1447800"/>
            <a:ext cx="3198812"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eaLnBrk="1" hangingPunct="1"/>
            <a:r>
              <a:rPr lang="en-US" altLang="x-none" sz="2000" i="1">
                <a:solidFill>
                  <a:schemeClr val="accent2"/>
                </a:solidFill>
                <a:latin typeface="Gill Sans" charset="0"/>
              </a:rPr>
              <a:t>Relative Cost</a:t>
            </a:r>
          </a:p>
          <a:p>
            <a:pPr algn="ctr" eaLnBrk="1" hangingPunct="1"/>
            <a:r>
              <a:rPr lang="en-US" altLang="x-none" sz="2000" i="1">
                <a:solidFill>
                  <a:schemeClr val="accent2"/>
                </a:solidFill>
                <a:latin typeface="Gill Sans" charset="0"/>
              </a:rPr>
              <a:t>of Fixing Mistakes</a:t>
            </a:r>
          </a:p>
        </p:txBody>
      </p:sp>
      <p:sp>
        <p:nvSpPr>
          <p:cNvPr id="24598" name="Text Box 21"/>
          <p:cNvSpPr txBox="1">
            <a:spLocks noChangeArrowheads="1"/>
          </p:cNvSpPr>
          <p:nvPr/>
        </p:nvSpPr>
        <p:spPr bwMode="auto">
          <a:xfrm>
            <a:off x="304800" y="3657600"/>
            <a:ext cx="4467225" cy="1568450"/>
          </a:xfrm>
          <a:prstGeom prst="rect">
            <a:avLst/>
          </a:prstGeom>
          <a:noFill/>
          <a:ln w="12700">
            <a:solidFill>
              <a:schemeClr val="tx1"/>
            </a:solidFill>
            <a:prstDash val="sysDot"/>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a:spAutoFit/>
          </a:bodyPr>
          <a:lstStyle>
            <a:lvl1pPr marL="196850" indent="-196850">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eaLnBrk="1" hangingPunct="1"/>
            <a:r>
              <a:rPr lang="en-US" altLang="x-none" sz="2000" i="1">
                <a:solidFill>
                  <a:schemeClr val="accent2"/>
                </a:solidFill>
                <a:latin typeface="Gill Sans" charset="0"/>
              </a:rPr>
              <a:t>Solution ?</a:t>
            </a:r>
          </a:p>
          <a:p>
            <a:pPr eaLnBrk="1" hangingPunct="1">
              <a:buFontTx/>
              <a:buChar char="•"/>
            </a:pPr>
            <a:r>
              <a:rPr lang="en-US" altLang="x-none" sz="2000">
                <a:latin typeface="Gill Sans" charset="0"/>
              </a:rPr>
              <a:t>Better requirements engineering?</a:t>
            </a:r>
          </a:p>
          <a:p>
            <a:pPr eaLnBrk="1" hangingPunct="1">
              <a:buFontTx/>
              <a:buChar char="•"/>
            </a:pPr>
            <a:r>
              <a:rPr lang="en-US" altLang="x-none" sz="2000">
                <a:latin typeface="Gill Sans" charset="0"/>
              </a:rPr>
              <a:t>Better software methods &amp; tools</a:t>
            </a:r>
            <a:br>
              <a:rPr lang="en-US" altLang="x-none" sz="2000">
                <a:latin typeface="Gill Sans" charset="0"/>
              </a:rPr>
            </a:br>
            <a:r>
              <a:rPr lang="en-US" altLang="x-none" sz="1800">
                <a:latin typeface="Gill Sans" charset="0"/>
              </a:rPr>
              <a:t>(database schemas, CASE-tools, objects, components, …)?</a:t>
            </a:r>
          </a:p>
        </p:txBody>
      </p:sp>
      <p:sp>
        <p:nvSpPr>
          <p:cNvPr id="2" name="Slide Number Placeholder 4">
            <a:extLst>
              <a:ext uri="{FF2B5EF4-FFF2-40B4-BE49-F238E27FC236}">
                <a16:creationId xmlns:a16="http://schemas.microsoft.com/office/drawing/2014/main" id="{84EAE541-90F5-A2A8-AA15-D6A2AB199B31}"/>
              </a:ext>
            </a:extLst>
          </p:cNvPr>
          <p:cNvSpPr>
            <a:spLocks noGrp="1"/>
          </p:cNvSpPr>
          <p:nvPr>
            <p:ph type="sldNum" sz="quarter" idx="11"/>
          </p:nvPr>
        </p:nvSpPr>
        <p:spPr>
          <a:xfrm>
            <a:off x="5562600" y="6248400"/>
            <a:ext cx="2895600" cy="457200"/>
          </a:xfrm>
        </p:spPr>
        <p:txBody>
          <a:bodyPr/>
          <a:lstStyle/>
          <a:p>
            <a:pPr>
              <a:defRPr/>
            </a:pPr>
            <a:r>
              <a:rPr lang="en-US" altLang="x-none"/>
              <a:t>Object-Oriented Reengineering.</a:t>
            </a:r>
            <a:fld id="{28B0D84E-F486-BB43-9FBC-1E15A1D2605E}" type="slidenum">
              <a:rPr lang="en-US" altLang="x-none" smtClean="0"/>
              <a:pPr>
                <a:defRPr/>
              </a:pPr>
              <a:t>7</a:t>
            </a:fld>
            <a:endParaRPr lang="en-US" altLang="x-none"/>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463527" y="1696003"/>
            <a:ext cx="6048672" cy="2808769"/>
          </a:xfrm>
          <a:prstGeom prst="rect">
            <a:avLst/>
          </a:prstGeom>
        </p:spPr>
      </p:pic>
      <p:sp>
        <p:nvSpPr>
          <p:cNvPr id="26627" name="Rectangle 2"/>
          <p:cNvSpPr>
            <a:spLocks noGrp="1" noChangeArrowheads="1"/>
          </p:cNvSpPr>
          <p:nvPr>
            <p:ph type="title"/>
          </p:nvPr>
        </p:nvSpPr>
        <p:spPr/>
        <p:txBody>
          <a:bodyPr/>
          <a:lstStyle/>
          <a:p>
            <a:pPr eaLnBrk="1" hangingPunct="1"/>
            <a:r>
              <a:rPr lang="en-GB" altLang="x-none"/>
              <a:t>Continuous Development</a:t>
            </a:r>
          </a:p>
        </p:txBody>
      </p:sp>
      <p:sp>
        <p:nvSpPr>
          <p:cNvPr id="26632" name="Text Box 7"/>
          <p:cNvSpPr txBox="1">
            <a:spLocks noChangeArrowheads="1"/>
          </p:cNvSpPr>
          <p:nvPr/>
        </p:nvSpPr>
        <p:spPr bwMode="auto">
          <a:xfrm>
            <a:off x="2109788" y="1820863"/>
            <a:ext cx="237807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eaLnBrk="1" hangingPunct="1"/>
            <a:r>
              <a:rPr lang="en-US" altLang="x-none" sz="1800" b="1">
                <a:latin typeface="Gill Sans" charset="0"/>
              </a:rPr>
              <a:t>17.4% Corrective</a:t>
            </a:r>
          </a:p>
          <a:p>
            <a:pPr eaLnBrk="1" hangingPunct="1"/>
            <a:r>
              <a:rPr lang="en-US" altLang="x-none" sz="1800">
                <a:latin typeface="Gill Sans" charset="0"/>
              </a:rPr>
              <a:t>(fixing reported errors)</a:t>
            </a:r>
          </a:p>
        </p:txBody>
      </p:sp>
      <p:sp>
        <p:nvSpPr>
          <p:cNvPr id="26633" name="Text Box 8"/>
          <p:cNvSpPr txBox="1">
            <a:spLocks noChangeArrowheads="1"/>
          </p:cNvSpPr>
          <p:nvPr/>
        </p:nvSpPr>
        <p:spPr bwMode="auto">
          <a:xfrm>
            <a:off x="1219200" y="3462338"/>
            <a:ext cx="2297113"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eaLnBrk="1" hangingPunct="1"/>
            <a:r>
              <a:rPr lang="en-US" altLang="x-none" sz="1800" b="1">
                <a:latin typeface="Gill Sans" charset="0"/>
              </a:rPr>
              <a:t>18.2% Adaptive</a:t>
            </a:r>
          </a:p>
          <a:p>
            <a:pPr eaLnBrk="1" hangingPunct="1"/>
            <a:r>
              <a:rPr lang="en-US" altLang="x-none" sz="1800">
                <a:latin typeface="Gill Sans" charset="0"/>
              </a:rPr>
              <a:t>(new platforms or OS)</a:t>
            </a:r>
          </a:p>
        </p:txBody>
      </p:sp>
      <p:sp>
        <p:nvSpPr>
          <p:cNvPr id="26634" name="Text Box 9"/>
          <p:cNvSpPr txBox="1">
            <a:spLocks noChangeArrowheads="1"/>
          </p:cNvSpPr>
          <p:nvPr/>
        </p:nvSpPr>
        <p:spPr bwMode="auto">
          <a:xfrm>
            <a:off x="5627688" y="2779713"/>
            <a:ext cx="2100262"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eaLnBrk="1" hangingPunct="1"/>
            <a:r>
              <a:rPr lang="en-US" altLang="x-none" sz="1800" b="1">
                <a:latin typeface="Gill Sans" charset="0"/>
              </a:rPr>
              <a:t>60.3% Perfective</a:t>
            </a:r>
          </a:p>
          <a:p>
            <a:pPr eaLnBrk="1" hangingPunct="1"/>
            <a:r>
              <a:rPr lang="en-US" altLang="x-none" sz="1800" i="1">
                <a:solidFill>
                  <a:schemeClr val="accent2"/>
                </a:solidFill>
                <a:latin typeface="Gill Sans" charset="0"/>
              </a:rPr>
              <a:t>(new functionality)</a:t>
            </a:r>
          </a:p>
        </p:txBody>
      </p:sp>
      <p:sp>
        <p:nvSpPr>
          <p:cNvPr id="26635" name="Text Box 10"/>
          <p:cNvSpPr txBox="1">
            <a:spLocks noChangeArrowheads="1"/>
          </p:cNvSpPr>
          <p:nvPr/>
        </p:nvSpPr>
        <p:spPr bwMode="auto">
          <a:xfrm>
            <a:off x="609600" y="5243513"/>
            <a:ext cx="7924800" cy="650875"/>
          </a:xfrm>
          <a:prstGeom prst="rect">
            <a:avLst/>
          </a:prstGeom>
          <a:noFill/>
          <a:ln w="9525">
            <a:solidFill>
              <a:schemeClr val="tx1"/>
            </a:solidFill>
            <a:prstDash val="sysDot"/>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800">
                <a:latin typeface="Gill Sans" charset="0"/>
              </a:rPr>
              <a:t>The bulk of the maintenance cost is due to </a:t>
            </a:r>
            <a:r>
              <a:rPr lang="en-GB" altLang="x-none" sz="1800" i="1">
                <a:solidFill>
                  <a:schemeClr val="accent2"/>
                </a:solidFill>
                <a:latin typeface="Gill Sans" charset="0"/>
              </a:rPr>
              <a:t>new functionality</a:t>
            </a:r>
          </a:p>
          <a:p>
            <a:pPr algn="ctr"/>
            <a:r>
              <a:rPr lang="en-GB" altLang="x-none" sz="1800">
                <a:latin typeface="Gill Sans" charset="0"/>
                <a:sym typeface="Symbol" charset="2"/>
              </a:rPr>
              <a:t></a:t>
            </a:r>
            <a:r>
              <a:rPr lang="en-GB" altLang="x-none" sz="1800">
                <a:latin typeface="Gill Sans" charset="0"/>
              </a:rPr>
              <a:t> even with better requirements, it is hard to predict new functions</a:t>
            </a:r>
          </a:p>
        </p:txBody>
      </p:sp>
      <p:sp>
        <p:nvSpPr>
          <p:cNvPr id="26636" name="Text Box 11"/>
          <p:cNvSpPr txBox="1">
            <a:spLocks noChangeArrowheads="1"/>
          </p:cNvSpPr>
          <p:nvPr/>
        </p:nvSpPr>
        <p:spPr bwMode="auto">
          <a:xfrm>
            <a:off x="5133975" y="1668463"/>
            <a:ext cx="194627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eaLnBrk="1" hangingPunct="1"/>
            <a:r>
              <a:rPr lang="en-US" altLang="x-none" sz="1800" i="1">
                <a:latin typeface="Gill Sans" charset="0"/>
              </a:rPr>
              <a:t>data from [Lien78a]</a:t>
            </a:r>
          </a:p>
        </p:txBody>
      </p:sp>
      <p:sp>
        <p:nvSpPr>
          <p:cNvPr id="26638" name="Text Box 13"/>
          <p:cNvSpPr txBox="1">
            <a:spLocks noChangeArrowheads="1"/>
          </p:cNvSpPr>
          <p:nvPr/>
        </p:nvSpPr>
        <p:spPr bwMode="auto">
          <a:xfrm>
            <a:off x="2743200" y="4300538"/>
            <a:ext cx="14668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eaLnBrk="1" hangingPunct="1"/>
            <a:r>
              <a:rPr lang="en-US" altLang="x-none" sz="1800" b="1">
                <a:latin typeface="Gill Sans" charset="0"/>
              </a:rPr>
              <a:t>4.1% Other</a:t>
            </a:r>
          </a:p>
        </p:txBody>
      </p:sp>
      <p:sp>
        <p:nvSpPr>
          <p:cNvPr id="2" name="Slide Number Placeholder 4">
            <a:extLst>
              <a:ext uri="{FF2B5EF4-FFF2-40B4-BE49-F238E27FC236}">
                <a16:creationId xmlns:a16="http://schemas.microsoft.com/office/drawing/2014/main" id="{0F6ABC11-5D38-E121-C6C8-753F3CD668CE}"/>
              </a:ext>
            </a:extLst>
          </p:cNvPr>
          <p:cNvSpPr>
            <a:spLocks noGrp="1"/>
          </p:cNvSpPr>
          <p:nvPr>
            <p:ph type="sldNum" sz="quarter" idx="11"/>
          </p:nvPr>
        </p:nvSpPr>
        <p:spPr>
          <a:xfrm>
            <a:off x="5562600" y="6248400"/>
            <a:ext cx="2895600" cy="457200"/>
          </a:xfrm>
        </p:spPr>
        <p:txBody>
          <a:bodyPr/>
          <a:lstStyle/>
          <a:p>
            <a:pPr>
              <a:defRPr/>
            </a:pPr>
            <a:r>
              <a:rPr lang="en-US" altLang="x-none" dirty="0"/>
              <a:t>Object-Oriented Reengineering.</a:t>
            </a:r>
            <a:fld id="{28B0D84E-F486-BB43-9FBC-1E15A1D2605E}" type="slidenum">
              <a:rPr lang="en-US" altLang="x-none" smtClean="0"/>
              <a:pPr>
                <a:defRPr/>
              </a:pPr>
              <a:t>8</a:t>
            </a:fld>
            <a:endParaRPr lang="en-US" altLang="x-none" dirty="0"/>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en-US" altLang="x-none" sz="1100">
              <a:solidFill>
                <a:schemeClr val="accent1"/>
              </a:solidFill>
              <a:latin typeface="Lucida Grande" charset="0"/>
            </a:endParaRPr>
          </a:p>
        </p:txBody>
      </p:sp>
      <p:sp>
        <p:nvSpPr>
          <p:cNvPr id="30723" name="Rectangle 2"/>
          <p:cNvSpPr>
            <a:spLocks noGrp="1" noChangeArrowheads="1"/>
          </p:cNvSpPr>
          <p:nvPr>
            <p:ph type="title"/>
          </p:nvPr>
        </p:nvSpPr>
        <p:spPr/>
        <p:txBody>
          <a:bodyPr/>
          <a:lstStyle/>
          <a:p>
            <a:pPr eaLnBrk="1" hangingPunct="1"/>
            <a:r>
              <a:rPr lang="en-GB" altLang="x-none"/>
              <a:t>Lehman's Laws</a:t>
            </a:r>
          </a:p>
        </p:txBody>
      </p:sp>
      <p:sp>
        <p:nvSpPr>
          <p:cNvPr id="30724" name="Rectangle 3"/>
          <p:cNvSpPr>
            <a:spLocks noGrp="1" noChangeArrowheads="1"/>
          </p:cNvSpPr>
          <p:nvPr>
            <p:ph type="body" idx="1"/>
          </p:nvPr>
        </p:nvSpPr>
        <p:spPr>
          <a:xfrm>
            <a:off x="685800" y="1371600"/>
            <a:ext cx="5614392" cy="3657600"/>
          </a:xfrm>
        </p:spPr>
        <p:txBody>
          <a:bodyPr/>
          <a:lstStyle/>
          <a:p>
            <a:pPr eaLnBrk="1" hangingPunct="1">
              <a:buFontTx/>
              <a:buNone/>
            </a:pPr>
            <a:r>
              <a:rPr lang="en-GB" altLang="x-none" sz="2000" dirty="0"/>
              <a:t>A classic study by Lehman and </a:t>
            </a:r>
            <a:r>
              <a:rPr lang="en-GB" altLang="x-none" sz="2000" dirty="0" err="1"/>
              <a:t>Belady</a:t>
            </a:r>
            <a:r>
              <a:rPr lang="en-GB" altLang="x-none" sz="2000" dirty="0"/>
              <a:t> [Lehm85a] identified several “laws” of system change.</a:t>
            </a:r>
          </a:p>
          <a:p>
            <a:pPr eaLnBrk="1" hangingPunct="1"/>
            <a:endParaRPr lang="en-GB" altLang="x-none" sz="2000" dirty="0"/>
          </a:p>
          <a:p>
            <a:pPr eaLnBrk="1" hangingPunct="1">
              <a:buFontTx/>
              <a:buNone/>
            </a:pPr>
            <a:r>
              <a:rPr lang="en-GB" altLang="x-none" sz="2000" b="1" i="1" dirty="0">
                <a:solidFill>
                  <a:schemeClr val="accent2"/>
                </a:solidFill>
              </a:rPr>
              <a:t>Continuing change</a:t>
            </a:r>
            <a:endParaRPr lang="en-GB" altLang="x-none" sz="2000" i="1" dirty="0">
              <a:solidFill>
                <a:schemeClr val="accent2"/>
              </a:solidFill>
            </a:endParaRPr>
          </a:p>
          <a:p>
            <a:pPr eaLnBrk="1" hangingPunct="1"/>
            <a:r>
              <a:rPr lang="en-GB" altLang="x-none" sz="2000" dirty="0"/>
              <a:t>A program that is used in a real-world environment </a:t>
            </a:r>
            <a:r>
              <a:rPr lang="en-GB" altLang="x-none" sz="2000" i="1" dirty="0">
                <a:solidFill>
                  <a:schemeClr val="accent2"/>
                </a:solidFill>
              </a:rPr>
              <a:t>must change</a:t>
            </a:r>
            <a:r>
              <a:rPr lang="en-GB" altLang="x-none" sz="2000" dirty="0"/>
              <a:t>, or become progressively less useful in that environment.</a:t>
            </a:r>
          </a:p>
          <a:p>
            <a:pPr eaLnBrk="1" hangingPunct="1"/>
            <a:endParaRPr lang="en-GB" altLang="x-none" sz="2000" dirty="0"/>
          </a:p>
          <a:p>
            <a:pPr eaLnBrk="1" hangingPunct="1">
              <a:buFontTx/>
              <a:buNone/>
            </a:pPr>
            <a:r>
              <a:rPr lang="en-GB" altLang="x-none" sz="2000" b="1" i="1" dirty="0">
                <a:solidFill>
                  <a:schemeClr val="accent2"/>
                </a:solidFill>
              </a:rPr>
              <a:t>Increasing complexity</a:t>
            </a:r>
            <a:endParaRPr lang="en-GB" altLang="x-none" sz="2000" i="1" dirty="0">
              <a:solidFill>
                <a:schemeClr val="accent2"/>
              </a:solidFill>
            </a:endParaRPr>
          </a:p>
          <a:p>
            <a:pPr eaLnBrk="1" hangingPunct="1"/>
            <a:r>
              <a:rPr lang="en-GB" altLang="x-none" sz="2000" dirty="0"/>
              <a:t>As a program evolves, it becomes </a:t>
            </a:r>
            <a:r>
              <a:rPr lang="en-GB" altLang="x-none" sz="2000" i="1" dirty="0">
                <a:solidFill>
                  <a:schemeClr val="accent2"/>
                </a:solidFill>
              </a:rPr>
              <a:t>more complex</a:t>
            </a:r>
            <a:r>
              <a:rPr lang="en-GB" altLang="x-none" sz="2000" dirty="0"/>
              <a:t>, and extra resources are needed to preserve and simplify its structure.</a:t>
            </a:r>
          </a:p>
        </p:txBody>
      </p:sp>
      <p:sp>
        <p:nvSpPr>
          <p:cNvPr id="30725" name="Text Box 4"/>
          <p:cNvSpPr txBox="1">
            <a:spLocks noChangeArrowheads="1"/>
          </p:cNvSpPr>
          <p:nvPr/>
        </p:nvSpPr>
        <p:spPr bwMode="auto">
          <a:xfrm>
            <a:off x="2673350" y="5549900"/>
            <a:ext cx="4711700" cy="406400"/>
          </a:xfrm>
          <a:prstGeom prst="rect">
            <a:avLst/>
          </a:prstGeom>
          <a:noFill/>
          <a:ln w="9525">
            <a:solidFill>
              <a:schemeClr val="tx1"/>
            </a:solidFill>
            <a:prstDash val="sysDot"/>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2000">
                <a:latin typeface="Gill Sans" charset="0"/>
              </a:rPr>
              <a:t>Those laws are still applicable…</a:t>
            </a:r>
          </a:p>
        </p:txBody>
      </p:sp>
      <p:pic>
        <p:nvPicPr>
          <p:cNvPr id="2" name="Picture 1">
            <a:extLst>
              <a:ext uri="{FF2B5EF4-FFF2-40B4-BE49-F238E27FC236}">
                <a16:creationId xmlns:a16="http://schemas.microsoft.com/office/drawing/2014/main" id="{85460719-30A0-1F42-B6F3-00D27E7CD006}"/>
              </a:ext>
            </a:extLst>
          </p:cNvPr>
          <p:cNvPicPr>
            <a:picLocks noChangeAspect="1"/>
          </p:cNvPicPr>
          <p:nvPr/>
        </p:nvPicPr>
        <p:blipFill>
          <a:blip r:embed="rId3"/>
          <a:stretch>
            <a:fillRect/>
          </a:stretch>
        </p:blipFill>
        <p:spPr>
          <a:xfrm>
            <a:off x="6324158" y="1395596"/>
            <a:ext cx="2708243" cy="3657600"/>
          </a:xfrm>
          <a:prstGeom prst="rect">
            <a:avLst/>
          </a:prstGeom>
        </p:spPr>
      </p:pic>
      <p:sp>
        <p:nvSpPr>
          <p:cNvPr id="4" name="Slide Number Placeholder 4">
            <a:extLst>
              <a:ext uri="{FF2B5EF4-FFF2-40B4-BE49-F238E27FC236}">
                <a16:creationId xmlns:a16="http://schemas.microsoft.com/office/drawing/2014/main" id="{F45E78A5-1EC4-FF89-06CA-5B3C71F4A27B}"/>
              </a:ext>
            </a:extLst>
          </p:cNvPr>
          <p:cNvSpPr>
            <a:spLocks noGrp="1"/>
          </p:cNvSpPr>
          <p:nvPr>
            <p:ph type="sldNum" sz="quarter" idx="11"/>
          </p:nvPr>
        </p:nvSpPr>
        <p:spPr>
          <a:xfrm>
            <a:off x="5562600" y="6248400"/>
            <a:ext cx="2895600" cy="457200"/>
          </a:xfrm>
        </p:spPr>
        <p:txBody>
          <a:bodyPr/>
          <a:lstStyle/>
          <a:p>
            <a:pPr>
              <a:defRPr/>
            </a:pPr>
            <a:r>
              <a:rPr lang="en-US" altLang="x-none"/>
              <a:t>Object-Oriented Reengineering.</a:t>
            </a:r>
            <a:fld id="{28B0D84E-F486-BB43-9FBC-1E15A1D2605E}" type="slidenum">
              <a:rPr lang="en-US" altLang="x-none" smtClean="0"/>
              <a:pPr>
                <a:defRPr/>
              </a:pPr>
              <a:t>9</a:t>
            </a:fld>
            <a:endParaRPr lang="en-US" altLang="x-none"/>
          </a:p>
        </p:txBody>
      </p:sp>
    </p:spTree>
  </p:cSld>
  <p:clrMapOvr>
    <a:masterClrMapping/>
  </p:clrMapOvr>
  <p:transition spd="med"/>
</p:sld>
</file>

<file path=ppt/theme/theme1.xml><?xml version="1.0" encoding="utf-8"?>
<a:theme xmlns:a="http://schemas.openxmlformats.org/drawingml/2006/main" name="Template">
  <a:themeElements>
    <a:clrScheme name="Template 13">
      <a:dk1>
        <a:srgbClr val="001C7F"/>
      </a:dk1>
      <a:lt1>
        <a:srgbClr val="FFFFFF"/>
      </a:lt1>
      <a:dk2>
        <a:srgbClr val="470080"/>
      </a:dk2>
      <a:lt2>
        <a:srgbClr val="808080"/>
      </a:lt2>
      <a:accent1>
        <a:srgbClr val="61BDC4"/>
      </a:accent1>
      <a:accent2>
        <a:srgbClr val="990001"/>
      </a:accent2>
      <a:accent3>
        <a:srgbClr val="FFFFFF"/>
      </a:accent3>
      <a:accent4>
        <a:srgbClr val="00166C"/>
      </a:accent4>
      <a:accent5>
        <a:srgbClr val="B7DBDE"/>
      </a:accent5>
      <a:accent6>
        <a:srgbClr val="8A0001"/>
      </a:accent6>
      <a:hlink>
        <a:srgbClr val="3831CE"/>
      </a:hlink>
      <a:folHlink>
        <a:srgbClr val="6E67FF"/>
      </a:folHlink>
    </a:clrScheme>
    <a:fontScheme name="Template">
      <a:majorFont>
        <a:latin typeface="Gill Sans"/>
        <a:ea typeface=""/>
        <a:cs typeface=""/>
      </a:majorFont>
      <a:minorFont>
        <a:latin typeface="Gill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New Roman"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New Roman" charset="0"/>
          </a:defRPr>
        </a:defPPr>
      </a:lstStyle>
    </a:lnDef>
  </a:objectDefaults>
  <a:extraClrSchemeLst>
    <a:extraClrScheme>
      <a:clrScheme name="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Templat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Template 13">
        <a:dk1>
          <a:srgbClr val="001C7F"/>
        </a:dk1>
        <a:lt1>
          <a:srgbClr val="FFFFFF"/>
        </a:lt1>
        <a:dk2>
          <a:srgbClr val="470080"/>
        </a:dk2>
        <a:lt2>
          <a:srgbClr val="808080"/>
        </a:lt2>
        <a:accent1>
          <a:srgbClr val="61BDC4"/>
        </a:accent1>
        <a:accent2>
          <a:srgbClr val="990001"/>
        </a:accent2>
        <a:accent3>
          <a:srgbClr val="FFFFFF"/>
        </a:accent3>
        <a:accent4>
          <a:srgbClr val="00166C"/>
        </a:accent4>
        <a:accent5>
          <a:srgbClr val="B7DBDE"/>
        </a:accent5>
        <a:accent6>
          <a:srgbClr val="8A0001"/>
        </a:accent6>
        <a:hlink>
          <a:srgbClr val="3831CE"/>
        </a:hlink>
        <a:folHlink>
          <a:srgbClr val="6E67FF"/>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Data:Users:oscar:Desktop:OORPT:OOP2004:Template.ppt</Template>
  <TotalTime>46228</TotalTime>
  <Words>4951</Words>
  <Application>Microsoft Macintosh PowerPoint</Application>
  <PresentationFormat>On-screen Show (4:3)</PresentationFormat>
  <Paragraphs>657</Paragraphs>
  <Slides>50</Slides>
  <Notes>40</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50</vt:i4>
      </vt:variant>
    </vt:vector>
  </HeadingPairs>
  <TitlesOfParts>
    <vt:vector size="63" baseType="lpstr">
      <vt:lpstr>-apple-system</vt:lpstr>
      <vt:lpstr>Arial</vt:lpstr>
      <vt:lpstr>Comic Sans MS</vt:lpstr>
      <vt:lpstr>Gill Sans</vt:lpstr>
      <vt:lpstr>Helvetica</vt:lpstr>
      <vt:lpstr>Helvetica Neue</vt:lpstr>
      <vt:lpstr>Lucida Grande</vt:lpstr>
      <vt:lpstr>Symbol</vt:lpstr>
      <vt:lpstr>Times</vt:lpstr>
      <vt:lpstr>Times New Roman</vt:lpstr>
      <vt:lpstr>Wingdings</vt:lpstr>
      <vt:lpstr>Zapf Dingbats</vt:lpstr>
      <vt:lpstr>Template</vt:lpstr>
      <vt:lpstr>Software Product Design and Development II CS 789</vt:lpstr>
      <vt:lpstr>PowerPoint Presentation</vt:lpstr>
      <vt:lpstr>Overview of the Class</vt:lpstr>
      <vt:lpstr>Schedule</vt:lpstr>
      <vt:lpstr>Goals</vt:lpstr>
      <vt:lpstr>Program Change</vt:lpstr>
      <vt:lpstr>Software Maintenance - Cost</vt:lpstr>
      <vt:lpstr>Continuous Development</vt:lpstr>
      <vt:lpstr>Lehman's Laws</vt:lpstr>
      <vt:lpstr>The Reengineering Life-Cycle</vt:lpstr>
      <vt:lpstr>A Map of Reengineering Patterns</vt:lpstr>
      <vt:lpstr>2. Reverse Engineering</vt:lpstr>
      <vt:lpstr>What and Why ?</vt:lpstr>
      <vt:lpstr>The Reengineering Life-Cycle</vt:lpstr>
      <vt:lpstr>First Contact</vt:lpstr>
      <vt:lpstr>Interview during Demo</vt:lpstr>
      <vt:lpstr>Initial Understanding</vt:lpstr>
      <vt:lpstr>3. Software Visualization</vt:lpstr>
      <vt:lpstr>The Reengineering Life-cycle</vt:lpstr>
      <vt:lpstr>UML Diagrams</vt:lpstr>
      <vt:lpstr>System Complexity View</vt:lpstr>
      <vt:lpstr>Code City</vt:lpstr>
      <vt:lpstr>Code City</vt:lpstr>
      <vt:lpstr>State of the Art Tooling</vt:lpstr>
      <vt:lpstr>4. Restructuring</vt:lpstr>
      <vt:lpstr>The Reengineering Life-cycle</vt:lpstr>
      <vt:lpstr>Redistribute Responsibilities</vt:lpstr>
      <vt:lpstr>Split Up God Class</vt:lpstr>
      <vt:lpstr>Split Up God Class</vt:lpstr>
      <vt:lpstr>6. Dynamic Analysis (&amp; Testing)</vt:lpstr>
      <vt:lpstr>Introduction</vt:lpstr>
      <vt:lpstr>Testing</vt:lpstr>
      <vt:lpstr>Regression Testing</vt:lpstr>
      <vt:lpstr>Coverage</vt:lpstr>
      <vt:lpstr>5. Code integration</vt:lpstr>
      <vt:lpstr>The Reengineering Life-Cycle</vt:lpstr>
      <vt:lpstr>Code Integration</vt:lpstr>
      <vt:lpstr>Code Integration</vt:lpstr>
      <vt:lpstr>Refactoring-Aware Techniques</vt:lpstr>
      <vt:lpstr>7. Mining Software Repositories (MSR)</vt:lpstr>
      <vt:lpstr>The Reengineering Life-Cycle</vt:lpstr>
      <vt:lpstr>PowerPoint Presentation</vt:lpstr>
      <vt:lpstr>PowerPoint Presentation</vt:lpstr>
      <vt:lpstr>Why should we mine Software repositories?</vt:lpstr>
      <vt:lpstr>What are some of the data sources of software engineering data?</vt:lpstr>
      <vt:lpstr>What are some of the existing tools we can use to mine software engineering data?</vt:lpstr>
      <vt:lpstr>Developers who touched files</vt:lpstr>
      <vt:lpstr>9. Conclusion</vt:lpstr>
      <vt:lpstr>Goals</vt:lpstr>
      <vt:lpstr>PowerPoint Presentation</vt:lpstr>
    </vt:vector>
  </TitlesOfParts>
  <Manager/>
  <Company>ɤ　ɠ覜</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Object-Oriented Reengineering Patterns</dc:title>
  <dc:subject/>
  <dc:creator>Scg</dc:creator>
  <cp:keywords/>
  <dc:description/>
  <cp:lastModifiedBy>John Businge</cp:lastModifiedBy>
  <cp:revision>344</cp:revision>
  <cp:lastPrinted>2017-02-14T19:00:57Z</cp:lastPrinted>
  <dcterms:created xsi:type="dcterms:W3CDTF">2015-01-22T10:25:17Z</dcterms:created>
  <dcterms:modified xsi:type="dcterms:W3CDTF">2025-08-26T23:42:42Z</dcterms:modified>
  <cp:category/>
</cp:coreProperties>
</file>